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85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4" r:id="rId17"/>
    <p:sldId id="265" r:id="rId18"/>
    <p:sldId id="266" r:id="rId19"/>
    <p:sldId id="267" r:id="rId20"/>
    <p:sldId id="268" r:id="rId21"/>
    <p:sldId id="283" r:id="rId22"/>
    <p:sldId id="284" r:id="rId23"/>
    <p:sldId id="278" r:id="rId24"/>
    <p:sldId id="269" r:id="rId25"/>
    <p:sldId id="279" r:id="rId26"/>
    <p:sldId id="280" r:id="rId27"/>
    <p:sldId id="281" r:id="rId28"/>
    <p:sldId id="270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CF9"/>
    <a:srgbClr val="849FFB"/>
    <a:srgbClr val="8EC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731" autoAdjust="0"/>
  </p:normalViewPr>
  <p:slideViewPr>
    <p:cSldViewPr snapToGrid="0">
      <p:cViewPr varScale="1">
        <p:scale>
          <a:sx n="109" d="100"/>
          <a:sy n="109" d="100"/>
        </p:scale>
        <p:origin x="10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4D8-8C32-4383-961C-CBACF8605E2B}" type="datetimeFigureOut">
              <a:rPr lang="ko-KR" altLang="en-US" smtClean="0"/>
              <a:t>2023-12-07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C1BE-2F50-4FC7-8DB3-B9672050BE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67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11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Liu et al.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76.7%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Tighe et al. [33]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기하학적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90.8%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보고되어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Tighe et al. [34] 1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75.6%,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41.1%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Tighe et al. [34] 2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78.6%,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39.2%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 err="1">
                <a:solidFill>
                  <a:srgbClr val="374151"/>
                </a:solidFill>
                <a:effectLst/>
                <a:latin typeface="Söhne"/>
              </a:rPr>
              <a:t>Farabet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 et al. [7] 1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72.3%,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50.8%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 err="1">
                <a:solidFill>
                  <a:srgbClr val="374151"/>
                </a:solidFill>
                <a:effectLst/>
                <a:latin typeface="Söhne"/>
              </a:rPr>
              <a:t>Farabet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 et al. [7] 2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78.5%,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29.6%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Pinheiro et al. [28]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77.7%,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29.8%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-------------------------------------------------------------------------------------------------------------------------------------------------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FCN-16s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연구는 표에서 가장 높은 픽셀 정확도인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85.2%,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51.7%,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f.w.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 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39.5%,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기하학적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94.3%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가장 우수한 성능을 나타내고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70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ko-KR" altLang="en-US" b="1" dirty="0"/>
              <a:t>첫 번째 열 </a:t>
            </a:r>
            <a:r>
              <a:rPr lang="en-US" altLang="ko-KR" b="1" dirty="0"/>
              <a:t>(FCN-8s)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Fully Convolutional Network</a:t>
            </a:r>
            <a:r>
              <a:rPr lang="ko-KR" altLang="en-US" dirty="0"/>
              <a:t>의 한 변형인 </a:t>
            </a:r>
            <a:r>
              <a:rPr lang="en-US" altLang="ko-KR" dirty="0"/>
              <a:t>FCN-8s</a:t>
            </a:r>
            <a:r>
              <a:rPr lang="ko-KR" altLang="en-US" dirty="0"/>
              <a:t>가 생성한 </a:t>
            </a:r>
            <a:r>
              <a:rPr lang="ko-KR" altLang="en-US" dirty="0" err="1"/>
              <a:t>세그멘테이션</a:t>
            </a:r>
            <a:r>
              <a:rPr lang="ko-KR" altLang="en-US" dirty="0"/>
              <a:t> 결과를 보여줍니다</a:t>
            </a:r>
            <a:r>
              <a:rPr lang="en-US" altLang="ko-KR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FCN-8s</a:t>
            </a:r>
            <a:r>
              <a:rPr lang="ko-KR" altLang="en-US" dirty="0"/>
              <a:t>는 객체의 세밀한 구조를 잘 복원하는 것으로 보이며</a:t>
            </a:r>
            <a:r>
              <a:rPr lang="en-US" altLang="ko-KR" dirty="0"/>
              <a:t>, </a:t>
            </a:r>
            <a:r>
              <a:rPr lang="ko-KR" altLang="en-US" dirty="0"/>
              <a:t>각 이미지의 객체를 다른 색상으로 표시하여 구분합니다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b="1" dirty="0"/>
          </a:p>
          <a:p>
            <a:pPr>
              <a:buFont typeface="Arial" panose="020B0604020202020204" pitchFamily="34" charset="0"/>
              <a:buNone/>
            </a:pPr>
            <a:r>
              <a:rPr lang="ko-KR" altLang="en-US" b="1" dirty="0"/>
              <a:t>두 번째 열 </a:t>
            </a:r>
            <a:r>
              <a:rPr lang="en-US" altLang="ko-KR" b="1" dirty="0"/>
              <a:t>(SDS [15])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이 열은 </a:t>
            </a:r>
            <a:r>
              <a:rPr lang="en-US" altLang="ko-KR" dirty="0"/>
              <a:t>Semantic Image Segmentation with Deep Convolutional Nets and Fully Connected CRFs (SDS) </a:t>
            </a:r>
            <a:r>
              <a:rPr lang="ko-KR" altLang="en-US" dirty="0"/>
              <a:t>방법으로 생성된 </a:t>
            </a:r>
            <a:r>
              <a:rPr lang="ko-KR" altLang="en-US" dirty="0" err="1"/>
              <a:t>세그멘테이션</a:t>
            </a:r>
            <a:r>
              <a:rPr lang="ko-KR" altLang="en-US" dirty="0"/>
              <a:t> 결과를 보여줍니다</a:t>
            </a:r>
            <a:r>
              <a:rPr lang="en-US" altLang="ko-KR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이 방법도 객체를 분리하여 보여주지만 </a:t>
            </a:r>
            <a:r>
              <a:rPr lang="en-US" altLang="ko-KR" dirty="0"/>
              <a:t>FCN-8s</a:t>
            </a:r>
            <a:r>
              <a:rPr lang="ko-KR" altLang="en-US" dirty="0"/>
              <a:t>에 비해 세밀한 구조나 경계선에서 약간의 차이를 보입니다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b="1" dirty="0"/>
          </a:p>
          <a:p>
            <a:pPr>
              <a:buFont typeface="Arial" panose="020B0604020202020204" pitchFamily="34" charset="0"/>
              <a:buNone/>
            </a:pPr>
            <a:r>
              <a:rPr lang="ko-KR" altLang="en-US" b="1" dirty="0"/>
              <a:t>세 번째 열 </a:t>
            </a:r>
            <a:r>
              <a:rPr lang="en-US" altLang="ko-KR" b="1" dirty="0"/>
              <a:t>(Ground Truth)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이 열은 각 이미지의 정확한 </a:t>
            </a:r>
            <a:r>
              <a:rPr lang="ko-KR" altLang="en-US" dirty="0" err="1"/>
              <a:t>세그멘테이션을</a:t>
            </a:r>
            <a:r>
              <a:rPr lang="ko-KR" altLang="en-US" dirty="0"/>
              <a:t> 나타냅니다</a:t>
            </a:r>
            <a:r>
              <a:rPr lang="en-US" altLang="ko-KR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이 정보는 학습 데이터셋에서 사람이 수동으로 </a:t>
            </a:r>
            <a:r>
              <a:rPr lang="ko-KR" altLang="en-US" dirty="0" err="1"/>
              <a:t>레이블링한</a:t>
            </a:r>
            <a:r>
              <a:rPr lang="ko-KR" altLang="en-US" dirty="0"/>
              <a:t> 것으로</a:t>
            </a:r>
            <a:r>
              <a:rPr lang="en-US" altLang="ko-KR" dirty="0"/>
              <a:t>, </a:t>
            </a:r>
            <a:r>
              <a:rPr lang="ko-KR" altLang="en-US" dirty="0"/>
              <a:t>알고리즘의 </a:t>
            </a:r>
            <a:r>
              <a:rPr lang="ko-KR" altLang="en-US" dirty="0" err="1"/>
              <a:t>세그멘테이션</a:t>
            </a:r>
            <a:r>
              <a:rPr lang="ko-KR" altLang="en-US" dirty="0"/>
              <a:t> 결과를 평가하는 기준이 됩니다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b="1" dirty="0"/>
          </a:p>
          <a:p>
            <a:pPr>
              <a:buFont typeface="Arial" panose="020B0604020202020204" pitchFamily="34" charset="0"/>
              <a:buNone/>
            </a:pPr>
            <a:r>
              <a:rPr lang="ko-KR" altLang="en-US" b="1" dirty="0"/>
              <a:t>네 번째 열 </a:t>
            </a:r>
            <a:r>
              <a:rPr lang="en-US" altLang="ko-KR" b="1" dirty="0"/>
              <a:t>(Image)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원본 이미지를 보여줍니다</a:t>
            </a:r>
            <a:r>
              <a:rPr lang="en-US" altLang="ko-KR" dirty="0"/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이 이미지들은 </a:t>
            </a:r>
            <a:r>
              <a:rPr lang="ko-KR" altLang="en-US" dirty="0" err="1"/>
              <a:t>세그멘테이션</a:t>
            </a:r>
            <a:r>
              <a:rPr lang="ko-KR" altLang="en-US" dirty="0"/>
              <a:t> 모델이 처리하고 분석해야 하는 실제 시각적 데이터입니다</a:t>
            </a:r>
            <a:r>
              <a:rPr lang="en-US" altLang="ko-KR" dirty="0"/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84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59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114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183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69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Mirroring</a:t>
            </a:r>
          </a:p>
          <a:p>
            <a:r>
              <a:rPr lang="en-US" altLang="ko-KR" dirty="0"/>
              <a:t>-&gt; </a:t>
            </a:r>
            <a:r>
              <a:rPr lang="ko-KR" altLang="en-US" dirty="0"/>
              <a:t>이미지 경계 부분이 거울에 반사된 것처럼 확장됨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988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AutoNum type="alphaLcPeriod"/>
            </a:pP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원본 이미지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(Raw Image)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HeLa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세포가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DIC (Differential Interference Contrast)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현미경으로 관찰된 원본 이미지입니다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DIC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현미경은 세포의 광학적 섹션과 입체감을 향상시켜 세포의 구조를 더 잘 볼 수 있게 해줍니다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b.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ground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truth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 분할 오버레이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(Ground Truth Segmentation Overlay)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각 세포에 서로 다른 색상을 할당하여 세포 간 경계를 명확하게 구분한 이미지입니다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오버레이는 실제 세포의 경계를 정확하게 나타내며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각기 다른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HeLa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세포 인스턴스를 표시합니다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c.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생성된 </a:t>
            </a:r>
            <a:r>
              <a:rPr lang="ko-KR" altLang="en-US" b="1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 마스크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(Generated Segmentation Mask)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이진 분할 마스크로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세포는 흰색으로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배경은 검은색으로 표시됩니다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마스크는 이미지 내에서 세포와 배경을 구분하는 모델의 예측 결과를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d. </a:t>
            </a:r>
            <a:r>
              <a:rPr lang="ko-KR" altLang="en-US" b="1" i="0" dirty="0" err="1">
                <a:solidFill>
                  <a:srgbClr val="374151"/>
                </a:solidFill>
                <a:effectLst/>
                <a:latin typeface="Söhne"/>
              </a:rPr>
              <a:t>픽셀별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 손실 가중치 맵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(Pixel-wise Loss Weight Map)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세포 간의 경계에 높은 가중치를 할당하는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맵입니다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네트워크가 경계 픽셀을 학습하도록 강제하기 위해 사용됩니다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색상의 강도는 경계에서의 손실 가중치를 나타내며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높은 가중치는 네트워크가 해당 영역에 더 많은 주의를 기울이게 하여 경계 검출의 정확성을 높입니다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표에서 </a:t>
            </a:r>
            <a:r>
              <a:rPr lang="en-US" altLang="ko-KR" b="1" i="0" dirty="0">
                <a:effectLst/>
                <a:latin typeface="Söhne"/>
              </a:rPr>
              <a:t>human values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는 인간 평가자가 수행한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오류 지표를 나타내며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벤치마크로 사용됩니다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effectLst/>
                <a:latin typeface="Söhne"/>
              </a:rPr>
              <a:t>u-net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이라는 그룹이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위를 차지했으며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매우 낮은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warping error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와 비교적 낮은 다른 두 오류 지표로 인해 가장 좋은 성능을 보인 것으로 나타납니다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표에 나열된 다른 그룹들도 그들의 성능에 따라 순위가 매겨졌습니다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42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알고리즘의 출력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색상 마스크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이 수동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ground truth(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노란색 테두리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과 얼마나 잘 일치하는지를 통해 알고리즘의 정확성을 평가할 수 있음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생물학적 이미지 분석에서 중요한 단계로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세포의 형태학적 특성을 정량화하고 연구에 활용하는데 필수적임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-----------------------------------------------------------------------------------------------------------------------------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a.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입력 이미지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(PhC-U373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데이터 세트 부분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)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패널은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위상차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현미경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(Phase Contrast Microscopy)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을 사용하여 촬영된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U373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세포의 이미지를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위상차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현미경은 빛의 위상 변화를 이용하여 투명한 샘플을 더 잘 관찰할 수 있게 하는 기술입니다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b. </a:t>
            </a:r>
            <a:r>
              <a:rPr lang="ko-KR" altLang="en-US" b="1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 결과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시안 마스크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)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및 수동 지상 진실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노란색 테두리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)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시안 색상의 마스크는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알고리즘이 감지한 세포의 경계를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노란색 테두리는 수동으로 정의된 지상 진실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(ground truth)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알고리즘의 성능을 평가하기 위한 기준이 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c.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입력 이미지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(DIC-HeLa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데이터 세트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)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패널은 차등 간섭 대비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(Differential Interference Contrast, DIC)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현미경을 사용하여 촬영된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HeLa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세포의 이미지를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DIC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현미경은 세포의 구조를 입체적으로 강조하여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d. </a:t>
            </a:r>
            <a:r>
              <a:rPr lang="ko-KR" altLang="en-US" b="1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 결과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무작위 색상 마스크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) 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및 수동 지상 진실 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노란색 테두리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)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다양한 색상의 마스크는 알고리즘이 각기 다른 세포를 구분하여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한 결과를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여기서도 노란색 테두리는 수동으로 정의된 지상 진실을 나타내며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각 세포의 올바른 경계를 나타내는 데 사용됩니다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99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426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IoU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예측된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segmentation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의 영역과 실제 영역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(ground truth)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의 교집합을 두 영역의 합집합으로 나눈 값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Segmentation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의 정확성을 측정하는데 사용함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59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Conv1 ~ conv 7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/>
              <a:t>이미지에서 특징을 추출하는 계층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/>
              <a:t>이미지에서 특정 패턴을 감지하고</a:t>
            </a:r>
            <a:r>
              <a:rPr lang="en-US" altLang="ko-KR" dirty="0"/>
              <a:t>, </a:t>
            </a:r>
            <a:r>
              <a:rPr lang="ko-KR" altLang="en-US" dirty="0"/>
              <a:t>계층이 깊어질수록 더 복잡한 특징을 감지함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/>
              <a:t>Pool1 ~ pool 5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 err="1"/>
              <a:t>합성곱</a:t>
            </a:r>
            <a:r>
              <a:rPr lang="ko-KR" altLang="en-US" dirty="0"/>
              <a:t> 계층의 출력을 </a:t>
            </a:r>
            <a:r>
              <a:rPr lang="en-US" altLang="ko-KR" dirty="0"/>
              <a:t>Down-sampling</a:t>
            </a:r>
            <a:r>
              <a:rPr lang="ko-KR" altLang="en-US" dirty="0"/>
              <a:t>해</a:t>
            </a:r>
            <a:r>
              <a:rPr lang="en-US" altLang="ko-KR" dirty="0"/>
              <a:t>, feature map</a:t>
            </a:r>
            <a:r>
              <a:rPr lang="ko-KR" altLang="en-US" dirty="0"/>
              <a:t>의 차원을 줄이고 중요한 정보만 유지함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/>
              <a:t>Conv7</a:t>
            </a:r>
            <a:r>
              <a:rPr lang="ko-KR" altLang="en-US" dirty="0"/>
              <a:t>에서의 출력은 </a:t>
            </a:r>
            <a:r>
              <a:rPr lang="en-US" altLang="ko-KR" dirty="0"/>
              <a:t>Up-sampling</a:t>
            </a:r>
            <a:r>
              <a:rPr lang="ko-KR" altLang="en-US" dirty="0"/>
              <a:t>되어</a:t>
            </a:r>
            <a:r>
              <a:rPr lang="en-US" altLang="ko-KR" dirty="0"/>
              <a:t>, </a:t>
            </a:r>
            <a:r>
              <a:rPr lang="ko-KR" altLang="en-US" dirty="0"/>
              <a:t>원본 크기와 동일한 차원의 </a:t>
            </a:r>
            <a:r>
              <a:rPr lang="en-US" altLang="ko-KR" dirty="0"/>
              <a:t>Segmentation map</a:t>
            </a:r>
            <a:r>
              <a:rPr lang="ko-KR" altLang="en-US" dirty="0"/>
              <a:t>을 생성함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/>
              <a:t>--------------------------------------------------------------------------------------------------------------------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이미지는 </a:t>
            </a:r>
            <a:r>
              <a:rPr lang="ko-KR" altLang="en-US" dirty="0" err="1"/>
              <a:t>합성곱과</a:t>
            </a:r>
            <a:r>
              <a:rPr lang="ko-KR" altLang="en-US" dirty="0"/>
              <a:t> </a:t>
            </a:r>
            <a:r>
              <a:rPr lang="en-US" altLang="ko-KR" dirty="0"/>
              <a:t>pooling </a:t>
            </a:r>
            <a:r>
              <a:rPr lang="ko-KR" altLang="en-US" dirty="0"/>
              <a:t>계층을 통과하면서 특징이 추출됨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/>
              <a:t>이때</a:t>
            </a:r>
            <a:r>
              <a:rPr lang="en-US" altLang="ko-KR" dirty="0"/>
              <a:t>, </a:t>
            </a:r>
            <a:r>
              <a:rPr lang="ko-KR" altLang="en-US" dirty="0"/>
              <a:t>각 계층을 통과할 때마다 해상도가 저하됨</a:t>
            </a:r>
            <a:r>
              <a:rPr lang="en-US" altLang="ko-KR" dirty="0"/>
              <a:t>(conv 1 ~ pool 5)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더 깊은 계층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, conv 7)</a:t>
            </a:r>
            <a:r>
              <a:rPr lang="ko-KR" altLang="en-US" dirty="0"/>
              <a:t>에서 얻은 정보는 </a:t>
            </a:r>
            <a:r>
              <a:rPr lang="en-US" altLang="ko-KR" dirty="0"/>
              <a:t>Coarse(high-level)</a:t>
            </a:r>
            <a:r>
              <a:rPr lang="ko-KR" altLang="en-US" dirty="0"/>
              <a:t>한 정보를 포함하고 있어</a:t>
            </a:r>
            <a:r>
              <a:rPr lang="en-US" altLang="ko-KR" dirty="0"/>
              <a:t>, </a:t>
            </a:r>
            <a:r>
              <a:rPr lang="ko-KR" altLang="en-US" dirty="0"/>
              <a:t>객체의 전체적인 형태와 카테고리를 파악하는데 도움됨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이 </a:t>
            </a:r>
            <a:r>
              <a:rPr lang="en-US" altLang="ko-KR" dirty="0"/>
              <a:t>Coarse</a:t>
            </a:r>
            <a:r>
              <a:rPr lang="ko-KR" altLang="en-US" dirty="0"/>
              <a:t>한 정보는 이전 계층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, pool</a:t>
            </a:r>
            <a:r>
              <a:rPr lang="ko-KR" altLang="en-US" dirty="0"/>
              <a:t> </a:t>
            </a:r>
            <a:r>
              <a:rPr lang="en-US" altLang="ko-KR" dirty="0"/>
              <a:t>4</a:t>
            </a:r>
            <a:r>
              <a:rPr lang="ko-KR" altLang="en-US" dirty="0"/>
              <a:t>와 </a:t>
            </a:r>
            <a:r>
              <a:rPr lang="en-US" altLang="ko-KR" dirty="0"/>
              <a:t>pool 3)</a:t>
            </a:r>
            <a:r>
              <a:rPr lang="ko-KR" altLang="en-US" dirty="0"/>
              <a:t>에서 세밀한</a:t>
            </a:r>
            <a:r>
              <a:rPr lang="en-US" altLang="ko-KR" dirty="0"/>
              <a:t>(low-level) </a:t>
            </a:r>
            <a:r>
              <a:rPr lang="ko-KR" altLang="en-US" dirty="0"/>
              <a:t>정보와 결합됨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/>
              <a:t>다양한 스케일의 특징을 통합하여 세부적인 경계선과 객체의 형태를 정밀하게 예측할 수 있음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83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mean IU (Intersection over Union)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정확도를 측정하는 지표로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각 클래스에 대한 예측 영역과 실제 영역의 교집합을 합집합으로 나눈 평균 값을 의미합니다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값이 높을수록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정확도가 높다는 것을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여기서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FCN-VGG16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56.0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으로 가장 높은 성능을 나타내고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forward time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모델이 입력을 받아 출력을 생성하는 데 걸리는 시간입니다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값이 낮을수록 모델이 더 빠르다는 것을 의미합니다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AlexNet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50ms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가장 빠른 처리 시간을 보입니다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conv. Layers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모델에 사용된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합성곱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계층의 수입니다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계층 수가 많을수록 모델은 더 복잡해지지만 더 세밀한 특징을 학습할 수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Parameters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모델에서 학습해야 하는 매개변수의 총 수입니다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수치는 모델의 크기와 용량을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FCN-VGG16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134M (134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백만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매개변수로 가장 많은 매개변수를 가지고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rf size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receptive field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크기를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네트워크가 한 번에 볼 수 있는 입력 데이터의 영역의 크기를 의미하며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크기가 클수록 네트워크는 더 넓은 컨텍스트를 고려할 수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max stride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네트워크의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합성곱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계층에서의 최대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스트라이드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(stride)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값입니다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스트라이드는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필터가 입력 데이터 위를 이동하는 단계의 크기를 의미하며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여기서는 모든 모델이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32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동일합니다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표의 맨 아래에 있는 텍스트는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FCN-VGG16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검증 세트에서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56.0 mean 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최신 기술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(state-of-the-art)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성능을 달성했다고 언급하고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또한 추가 데이터에 대한 훈련이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FCN-VGG16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성능을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59.4 mean 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향상시켰으며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FCN-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AlexNet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성능도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48.0 mean 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향상되었다고 언급합니다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그러나 </a:t>
            </a:r>
            <a:r>
              <a:rPr lang="en-US" altLang="ko-KR" b="0" i="0" dirty="0" err="1">
                <a:solidFill>
                  <a:srgbClr val="374151"/>
                </a:solidFill>
                <a:effectLst/>
                <a:latin typeface="Söhne"/>
              </a:rPr>
              <a:t>GoogleLeNet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을 기반으로 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은 비슷한 분류 정확도에도 불구하고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VGG16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기반의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과 동등한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결과를 달성하지 못했습니다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95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가장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코스한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네트워크로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32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픽셀의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stride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값을 가집니다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네트워크는 상대적으로 큰 영역을 한 번에 보지만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세부 사항이 부족하므로 가장 덜 정확한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결과를 생성합니다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FCN-16s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중간 정밀도의 네트워크로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stride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사용합니다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FCN-32s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보다 더 세밀한 세부 사항을 포착하며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더 정확한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세그멘테이션을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제공합니다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FCN-8s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가장 세밀한 네트워크로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8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픽셀의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stride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가집니다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네트워크는 세 가지 중 가장 높은 세부 사항을 포착하여 가장 정확한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결과에 가깝습니다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Ground truth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정확한 참조 표준을 나타내며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네트워크의 출력을 평가하는 데 사용됩니다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-------------------------------------------------------------------------------------------------------------------------------------------------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Segmentation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stride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는 신경망의 필터가 입력 이미지 위를 이동하는 간격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Stride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값이 크면 더 네트워크는 더 큰 범위의 입력을 한 번에 처리할 수 있지만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세밀한 세부사항을 놓칠 수 있음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Stride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값이 작으면 더 정밀한 세부 사항을 포착할 수 있지만 계산 비용이 증가함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다른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Stride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값을 가진 여러 계층의 정보를 결합하여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segmentation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의 정확도를 높이는 기법의 효과를 시각적으로 보여줌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76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FCN-32s-fixed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모델은 마지막 계층만 미세 조정되어 학습되었습니다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나머지 네트워크는 미리 학습된 가중치를 사용합니다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표준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32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픽셀의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stride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가집니다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FCN-16s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stride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가지며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더 정밀한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세그멘테이션을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제공합니다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FCN-8s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가장 정밀한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8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stride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가지며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표에서 가장 좋은 성능을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-------------------------------------------------------------------------------------------------------------------------------------------------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성능은 다음과 같은 지표로 평가됩니다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pixel acc.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정확도는 각 픽셀이 올바르게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분류되었는지의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비율입니다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높은 수치는 이미지 전체에 대한 모델의 정확도가 높음을 의미합니다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mean acc.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클래스별 정확도의 평균입니다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모델이 각각의 다른 객체 클래스를 얼마나 잘 분류하는지를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mean IU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Intersection over Union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정확도를 측정하는 지표로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높을수록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세그멘테이션의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품질이 좋음을 의미합니다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 err="1">
                <a:solidFill>
                  <a:srgbClr val="374151"/>
                </a:solidFill>
                <a:effectLst/>
                <a:latin typeface="Söhne"/>
              </a:rPr>
              <a:t>f.w.</a:t>
            </a: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 IU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frequency weighted Intersection over Union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각 클래스의 빈도에 따라 가중치를 부여한 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이는 더 자주 발생하는 클래스에 더 많은 중요성을 부여합니다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53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왼쪽 그래프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그래프는 반복 횟수에 따른 손실을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세 가지 다른 데이터 샘플링 전략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—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전체 이미지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(full images), 50%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샘플링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25%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샘플링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—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손실 감소를 비교합니다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각 전략은 고유한 색상으로 표시됩니다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파란색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녹색 점선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빨간색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).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그래프에서 볼 수 있듯이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초기 반복에서는 샘플링 비율이 낮을수록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예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25%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샘플링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손실이 빠르게 감소하지만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반복 횟수가 증가함에 따라 모든 전략이 비슷한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손실 값에 수렴합니다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1" i="0" dirty="0">
                <a:solidFill>
                  <a:srgbClr val="374151"/>
                </a:solidFill>
                <a:effectLst/>
                <a:latin typeface="Söhne"/>
              </a:rPr>
              <a:t>오른쪽 그래프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그래프는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'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벽 시간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(relative wall time)'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에 따른 손실을 나타냅니다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벽 시간은 실제 시간을 의미하며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여기서는 처리된 이미지의 수로 표시됩니다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그래프는 훈련에 소요된 실제 시간을 고려할 때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전체 이미지를 사용하는 것이 훨씬 빠르게 수렴함을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즉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50%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또는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25%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샘플링을 사용하는 것보다 전체 이미지를 사용했을 때 손실이 더 빨리 감소합니다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6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R-CNN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방법은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2011 VOC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테스트에서 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 (Intersection over Union)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47.9%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임을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2012 VOC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테스트 결과는 제시되지 않았고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추론 시간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(inference time)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또한 제공되지 않습니다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SDS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방법은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VOC 2011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테스트에서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52.6%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기록했으며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VOC 2012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에서는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51.6%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기록했습니다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추론 시간은 약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50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초로 표기되어 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FCN-8s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이것은 완전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합성곱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네트워크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(Fully Convolutional Network)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한 변형으로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VOC 2011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에서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62.7%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VOC 2012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에서는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62.2%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달성했습니다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방법은 추론 시간이 약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175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밀리초로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매우 빠릅니다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-------------------------------------------------------------------------------------------------------------------------------------------------</a:t>
            </a: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Inference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time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훈련된 신경망이 새로운 데이터에 대한 예측을 수행하는데 걸리는 시간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1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Gupta et al. [13]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방법은 깊이 정보를 활용하여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60.3%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픽셀 정확도와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28.6%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의 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달성했습니다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 RGB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단순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RGB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채널만을 사용하는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FCN-32s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60.0%,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42.2%,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29.2%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 RGBD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RGB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와 깊이 채널을 조기 융합한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FCN-32s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61.5%,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42.4%,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30.5%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 HHA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HHA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는 깊이 정보를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'horizontal disparity', 'height above ground', 'angle with gravity direction'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으로 인코딩한 것으로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FCN-32s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모델에 적용되었을 때 픽셀 정확도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57.1%,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정확도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35.2%,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 24.2%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를 기록했습니다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FCN-32s RGB-HHA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RGB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HHA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채널을 결합한 모델로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64.3%,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정확도가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44.9%,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32.8%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입니다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1" i="0" dirty="0">
                <a:solidFill>
                  <a:srgbClr val="374151"/>
                </a:solidFill>
                <a:effectLst/>
                <a:latin typeface="Söhne"/>
              </a:rPr>
              <a:t>FCN-16s RGB-HHA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이 모델은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RGB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HHA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채널을 결합하고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16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픽셀의 </a:t>
            </a:r>
            <a:r>
              <a:rPr lang="ko-KR" altLang="en-US" b="0" i="0" dirty="0" err="1">
                <a:solidFill>
                  <a:srgbClr val="374151"/>
                </a:solidFill>
                <a:effectLst/>
                <a:latin typeface="Söhne"/>
              </a:rPr>
              <a:t>스트라이드를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 가진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FCN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모델로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픽셀 정확도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65.4%,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정확도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46.1%,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평균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IU 34.0%, frequency weighted IU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49.5%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Söhne"/>
              </a:rPr>
              <a:t>로 가장 높은 성능을 보여줍니다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63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04F5-5531-4AA8-9E06-A67DAFCCF3B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BCF3-02CC-4090-901F-E6E8C5218D8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A3DC-8C0B-45DB-9737-7572F6D8B5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8586-AAB3-4D6D-86EF-63E9A722A54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16E1-E763-495E-BD34-F43649224A5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EE59-A67F-4B52-8F87-F3D4C105E4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131E-ECA0-4009-8EEB-615BED4BEEB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E1F8-0F82-484D-BBB3-81BC073F299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7DB1-936F-447C-9287-F4587DDA317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3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F9-911A-4F14-A935-C255D48001A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4253-AE99-4E34-A289-21237463901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1ACE-5A5A-4410-8C9B-CB2A7999C67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2023-12-07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5D6899-1875-FD21-1E61-8E5AA1C13702}"/>
              </a:ext>
            </a:extLst>
          </p:cNvPr>
          <p:cNvSpPr txBox="1"/>
          <p:nvPr/>
        </p:nvSpPr>
        <p:spPr>
          <a:xfrm>
            <a:off x="542925" y="2637621"/>
            <a:ext cx="111015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Fully Convolutional Networks for Semantic Segmentation</a:t>
            </a:r>
          </a:p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&amp;</a:t>
            </a:r>
          </a:p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U-net : Convolutional Networks </a:t>
            </a:r>
          </a:p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for Biomedical Image Segmentation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08BE5-A1F7-2AD5-42C5-A2D586389B5E}"/>
              </a:ext>
            </a:extLst>
          </p:cNvPr>
          <p:cNvSpPr txBox="1"/>
          <p:nvPr/>
        </p:nvSpPr>
        <p:spPr>
          <a:xfrm>
            <a:off x="5643966" y="5200830"/>
            <a:ext cx="904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임유리</a:t>
            </a:r>
            <a:endParaRPr lang="en-US" altLang="ko-KR" sz="1400" kern="0" dirty="0">
              <a:ln w="12700">
                <a:noFill/>
              </a:ln>
              <a:solidFill>
                <a:schemeClr val="accent3">
                  <a:lumMod val="50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4201B-09D7-00C9-0217-158A738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6588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A50541E-2E74-3925-60FB-CEB8E43B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2755341"/>
            <a:ext cx="4495800" cy="2266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0122B-0E59-A375-26D9-4410C0B8A077}"/>
              </a:ext>
            </a:extLst>
          </p:cNvPr>
          <p:cNvSpPr txBox="1"/>
          <p:nvPr/>
        </p:nvSpPr>
        <p:spPr>
          <a:xfrm>
            <a:off x="2781300" y="2356354"/>
            <a:ext cx="47148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PASCAL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VOC 2011 </a:t>
            </a:r>
            <a:r>
              <a:rPr lang="ko-KR" altLang="en-US" sz="1100" b="1" dirty="0"/>
              <a:t>데이터셋에 대한 다양한 </a:t>
            </a:r>
            <a:r>
              <a:rPr lang="en-US" altLang="ko-KR" sz="1100" b="1" dirty="0"/>
              <a:t>FCN </a:t>
            </a:r>
            <a:r>
              <a:rPr lang="ko-KR" altLang="en-US" sz="1100" b="1" dirty="0"/>
              <a:t>모델의 성능 비교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96A96-AAC8-F3F4-3237-C4FDD83FEC41}"/>
              </a:ext>
            </a:extLst>
          </p:cNvPr>
          <p:cNvSpPr txBox="1"/>
          <p:nvPr/>
        </p:nvSpPr>
        <p:spPr>
          <a:xfrm>
            <a:off x="4070351" y="5174691"/>
            <a:ext cx="4495799" cy="78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FCN-8s</a:t>
            </a:r>
            <a:r>
              <a:rPr lang="en-US" altLang="ko-KR" sz="1050" dirty="0"/>
              <a:t> </a:t>
            </a:r>
            <a:r>
              <a:rPr lang="ko-KR" altLang="en-US" sz="1050" dirty="0"/>
              <a:t>모델이 모든 평가 지표에서 </a:t>
            </a:r>
            <a:r>
              <a:rPr lang="ko-KR" altLang="en-US" sz="1050" b="1" dirty="0"/>
              <a:t>가장 높은 점수</a:t>
            </a:r>
            <a:r>
              <a:rPr lang="ko-KR" altLang="en-US" sz="1050" dirty="0"/>
              <a:t>를 받음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숫자가 작아질수록</a:t>
            </a:r>
            <a:r>
              <a:rPr lang="ko-KR" altLang="en-US" sz="1050" dirty="0"/>
              <a:t> </a:t>
            </a:r>
            <a:r>
              <a:rPr lang="en-US" altLang="ko-KR" sz="1050" dirty="0"/>
              <a:t>segmentation </a:t>
            </a:r>
            <a:r>
              <a:rPr lang="ko-KR" altLang="en-US" sz="1050" dirty="0"/>
              <a:t>작업에서 </a:t>
            </a:r>
            <a:r>
              <a:rPr lang="ko-KR" altLang="en-US" sz="1050" b="1" dirty="0"/>
              <a:t>더 정밀한 성능</a:t>
            </a:r>
            <a:r>
              <a:rPr lang="ko-KR" altLang="en-US" sz="1050" dirty="0"/>
              <a:t>을 제공함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dirty="0"/>
              <a:t>더 작은 숫자를 가진 </a:t>
            </a:r>
            <a:r>
              <a:rPr lang="en-US" altLang="ko-KR" sz="1050" dirty="0"/>
              <a:t>FCN</a:t>
            </a:r>
            <a:r>
              <a:rPr lang="ko-KR" altLang="en-US" sz="1050" dirty="0"/>
              <a:t>일수록 </a:t>
            </a:r>
            <a:r>
              <a:rPr lang="en-US" altLang="ko-KR" sz="1050" dirty="0"/>
              <a:t>segmentation </a:t>
            </a:r>
            <a:r>
              <a:rPr lang="ko-KR" altLang="en-US" sz="1050" dirty="0"/>
              <a:t>작업에 우수함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2C4B6-1832-E90D-845D-3B0198C537AF}"/>
              </a:ext>
            </a:extLst>
          </p:cNvPr>
          <p:cNvSpPr txBox="1"/>
          <p:nvPr/>
        </p:nvSpPr>
        <p:spPr>
          <a:xfrm>
            <a:off x="8486775" y="3423167"/>
            <a:ext cx="2971800" cy="173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b="1" dirty="0"/>
              <a:t>Pixel acc.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각 </a:t>
            </a:r>
            <a:r>
              <a:rPr lang="en-US" altLang="ko-KR" sz="600" dirty="0"/>
              <a:t>pixel</a:t>
            </a:r>
            <a:r>
              <a:rPr lang="ko-KR" altLang="en-US" sz="600" dirty="0"/>
              <a:t>이 올바르게 </a:t>
            </a:r>
            <a:r>
              <a:rPr lang="ko-KR" altLang="en-US" sz="600" dirty="0" err="1"/>
              <a:t>분류되었는지의</a:t>
            </a:r>
            <a:r>
              <a:rPr lang="ko-KR" altLang="en-US" sz="600" dirty="0"/>
              <a:t> 비율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Mean acc.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클래스 별 정확도의 평균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Mean IU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평균 </a:t>
            </a:r>
            <a:r>
              <a:rPr lang="en-US" altLang="ko-KR" sz="600" dirty="0"/>
              <a:t>IOU</a:t>
            </a:r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 err="1"/>
              <a:t>f.w.</a:t>
            </a:r>
            <a:r>
              <a:rPr lang="en-US" altLang="ko-KR" sz="600" b="1" dirty="0"/>
              <a:t> IU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Frequency</a:t>
            </a:r>
            <a:r>
              <a:rPr lang="ko-KR" altLang="en-US" sz="600" dirty="0"/>
              <a:t> </a:t>
            </a:r>
            <a:r>
              <a:rPr lang="en-US" altLang="ko-KR" sz="600" dirty="0"/>
              <a:t>weighted</a:t>
            </a:r>
            <a:r>
              <a:rPr lang="ko-KR" altLang="en-US" sz="600" dirty="0"/>
              <a:t> </a:t>
            </a:r>
            <a:r>
              <a:rPr lang="en-US" altLang="ko-KR" sz="600" dirty="0"/>
              <a:t>Intersection over Union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각 클래스의 빈도에 따라 가중치를 부여한 평균 </a:t>
            </a:r>
            <a:r>
              <a:rPr lang="en-US" altLang="ko-KR" sz="600" dirty="0"/>
              <a:t>IU</a:t>
            </a:r>
          </a:p>
        </p:txBody>
      </p:sp>
    </p:spTree>
    <p:extLst>
      <p:ext uri="{BB962C8B-B14F-4D97-AF65-F5344CB8AC3E}">
        <p14:creationId xmlns:p14="http://schemas.microsoft.com/office/powerpoint/2010/main" val="421246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DD6757-E421-0388-10C6-CEBE93334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7" y="2540992"/>
            <a:ext cx="4505325" cy="309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48730-C76C-7292-7EAA-21E611A324CC}"/>
              </a:ext>
            </a:extLst>
          </p:cNvPr>
          <p:cNvSpPr txBox="1"/>
          <p:nvPr/>
        </p:nvSpPr>
        <p:spPr>
          <a:xfrm>
            <a:off x="3121169" y="2071633"/>
            <a:ext cx="42334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Loss</a:t>
            </a:r>
            <a:r>
              <a:rPr lang="ko-KR" altLang="en-US" sz="1100" b="1" dirty="0"/>
              <a:t>가 반복 횟수와 처리된 이미지 수에 따라 어떻게 변화하는지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84D8F-4B89-5983-F46F-E19DF94DCB44}"/>
              </a:ext>
            </a:extLst>
          </p:cNvPr>
          <p:cNvSpPr txBox="1"/>
          <p:nvPr/>
        </p:nvSpPr>
        <p:spPr>
          <a:xfrm>
            <a:off x="3271836" y="5789017"/>
            <a:ext cx="5648325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전체 이미지</a:t>
            </a:r>
            <a:r>
              <a:rPr lang="ko-KR" altLang="en-US" sz="1050" dirty="0"/>
              <a:t>를 사용하여 훈련하는 것이 </a:t>
            </a:r>
            <a:r>
              <a:rPr lang="en-US" altLang="ko-KR" sz="1050" b="1" dirty="0"/>
              <a:t>sampling</a:t>
            </a:r>
            <a:r>
              <a:rPr lang="ko-KR" altLang="en-US" sz="1050" b="1" dirty="0"/>
              <a:t>된 </a:t>
            </a:r>
            <a:r>
              <a:rPr lang="en-US" altLang="ko-KR" sz="1050" b="1" dirty="0"/>
              <a:t>patch</a:t>
            </a:r>
            <a:r>
              <a:rPr lang="ko-KR" altLang="en-US" sz="1050" b="1" dirty="0"/>
              <a:t>를 사용하는 것만큼 효과적</a:t>
            </a:r>
            <a:r>
              <a:rPr lang="ko-KR" altLang="en-US" sz="1050" dirty="0"/>
              <a:t>임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전체 이미지</a:t>
            </a:r>
            <a:r>
              <a:rPr lang="ko-KR" altLang="en-US" sz="1050" dirty="0"/>
              <a:t>를 사용하는 방법이 </a:t>
            </a:r>
            <a:r>
              <a:rPr lang="ko-KR" altLang="en-US" sz="1050" b="1" dirty="0"/>
              <a:t>신경망을 더 빠르게 훈련</a:t>
            </a:r>
            <a:r>
              <a:rPr lang="ko-KR" altLang="en-US" sz="1050" dirty="0"/>
              <a:t>시킬 수 있음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3288AF-11B7-B3BC-9D38-8051E6B89819}"/>
              </a:ext>
            </a:extLst>
          </p:cNvPr>
          <p:cNvSpPr txBox="1"/>
          <p:nvPr/>
        </p:nvSpPr>
        <p:spPr>
          <a:xfrm>
            <a:off x="4675081" y="4450642"/>
            <a:ext cx="11256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/>
              <a:t>반복 횟수에 따른 손실</a:t>
            </a:r>
            <a:endParaRPr lang="ko-KR" altLang="en-US" sz="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44012-C71A-70CE-448F-539BE8B33802}"/>
              </a:ext>
            </a:extLst>
          </p:cNvPr>
          <p:cNvSpPr txBox="1"/>
          <p:nvPr/>
        </p:nvSpPr>
        <p:spPr>
          <a:xfrm>
            <a:off x="6789631" y="4450642"/>
            <a:ext cx="11256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/>
              <a:t>Wall</a:t>
            </a:r>
            <a:r>
              <a:rPr lang="ko-KR" altLang="en-US" sz="700" dirty="0"/>
              <a:t> </a:t>
            </a:r>
            <a:r>
              <a:rPr lang="en-US" altLang="ko-KR" sz="700" dirty="0"/>
              <a:t>time</a:t>
            </a:r>
            <a:r>
              <a:rPr lang="ko-KR" altLang="en-US" sz="700" dirty="0"/>
              <a:t>에 따른 손실</a:t>
            </a:r>
          </a:p>
        </p:txBody>
      </p:sp>
    </p:spTree>
    <p:extLst>
      <p:ext uri="{BB962C8B-B14F-4D97-AF65-F5344CB8AC3E}">
        <p14:creationId xmlns:p14="http://schemas.microsoft.com/office/powerpoint/2010/main" val="93519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CAE417C-8975-46E7-7B11-A31FCED45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754" y="3127574"/>
            <a:ext cx="4476750" cy="1800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07366-7315-8930-FEB5-F1809959C47B}"/>
              </a:ext>
            </a:extLst>
          </p:cNvPr>
          <p:cNvSpPr txBox="1"/>
          <p:nvPr/>
        </p:nvSpPr>
        <p:spPr>
          <a:xfrm>
            <a:off x="2571750" y="2549944"/>
            <a:ext cx="22341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/>
              <a:t>Segmentation </a:t>
            </a:r>
            <a:r>
              <a:rPr lang="ko-KR" altLang="en-US" sz="1100" b="1" dirty="0"/>
              <a:t>방법 성능 비교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A0A95-ACEF-E9A7-863F-474ECE3AACF2}"/>
              </a:ext>
            </a:extLst>
          </p:cNvPr>
          <p:cNvSpPr txBox="1"/>
          <p:nvPr/>
        </p:nvSpPr>
        <p:spPr>
          <a:xfrm>
            <a:off x="3609975" y="5181715"/>
            <a:ext cx="4476749" cy="78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FCN-8s</a:t>
            </a:r>
            <a:r>
              <a:rPr lang="ko-KR" altLang="en-US" sz="1050" dirty="0"/>
              <a:t>는 </a:t>
            </a:r>
            <a:r>
              <a:rPr lang="en-US" altLang="ko-KR" sz="1050" b="1" dirty="0"/>
              <a:t>SDS</a:t>
            </a:r>
            <a:r>
              <a:rPr lang="en-US" altLang="ko-KR" sz="1050" dirty="0"/>
              <a:t> </a:t>
            </a:r>
            <a:r>
              <a:rPr lang="ko-KR" altLang="en-US" sz="1050" dirty="0"/>
              <a:t>방법에 비해 상대적으로 </a:t>
            </a:r>
            <a:r>
              <a:rPr lang="en-US" altLang="ko-KR" sz="1050" b="1" dirty="0"/>
              <a:t>20% </a:t>
            </a:r>
            <a:r>
              <a:rPr lang="ko-KR" altLang="en-US" sz="1050" b="1" dirty="0"/>
              <a:t>향상된 성능</a:t>
            </a:r>
            <a:r>
              <a:rPr lang="ko-KR" altLang="en-US" sz="1050" dirty="0"/>
              <a:t>을 보임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FCN-8s</a:t>
            </a:r>
            <a:r>
              <a:rPr lang="ko-KR" altLang="en-US" sz="1050" dirty="0"/>
              <a:t>는 </a:t>
            </a:r>
            <a:r>
              <a:rPr lang="ko-KR" altLang="en-US" sz="1050" b="1" dirty="0"/>
              <a:t>추론 시간도 대폭 감소</a:t>
            </a:r>
            <a:r>
              <a:rPr lang="ko-KR" altLang="en-US" sz="1050" dirty="0"/>
              <a:t>시킴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FCN-8s</a:t>
            </a:r>
            <a:r>
              <a:rPr lang="en-US" altLang="ko-KR" sz="1050" dirty="0"/>
              <a:t> </a:t>
            </a:r>
            <a:r>
              <a:rPr lang="ko-KR" altLang="en-US" sz="1050" dirty="0"/>
              <a:t>모델이 </a:t>
            </a:r>
            <a:r>
              <a:rPr lang="ko-KR" altLang="en-US" sz="1050" b="1" dirty="0"/>
              <a:t>더 정확하고 효율적인 </a:t>
            </a:r>
            <a:r>
              <a:rPr lang="en-US" altLang="ko-KR" sz="1050" b="1" dirty="0"/>
              <a:t>segmentation</a:t>
            </a:r>
            <a:r>
              <a:rPr lang="ko-KR" altLang="en-US" sz="1050" dirty="0"/>
              <a:t>을 제공함</a:t>
            </a:r>
          </a:p>
        </p:txBody>
      </p:sp>
    </p:spTree>
    <p:extLst>
      <p:ext uri="{BB962C8B-B14F-4D97-AF65-F5344CB8AC3E}">
        <p14:creationId xmlns:p14="http://schemas.microsoft.com/office/powerpoint/2010/main" val="235070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796015-D548-FAF3-D68C-AD82A23A7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04" y="2521354"/>
            <a:ext cx="4305300" cy="3114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1A137-7983-7F41-A68D-D053826164C8}"/>
              </a:ext>
            </a:extLst>
          </p:cNvPr>
          <p:cNvSpPr txBox="1"/>
          <p:nvPr/>
        </p:nvSpPr>
        <p:spPr>
          <a:xfrm>
            <a:off x="2695575" y="2160305"/>
            <a:ext cx="3657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NYUDv2 </a:t>
            </a:r>
            <a:r>
              <a:rPr lang="ko-KR" altLang="en-US" sz="1100" b="1" dirty="0"/>
              <a:t>데이터셋에 대한 다양한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결과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E0E17-7A6C-D1AA-6A5A-62DD7417D9D3}"/>
              </a:ext>
            </a:extLst>
          </p:cNvPr>
          <p:cNvSpPr txBox="1"/>
          <p:nvPr/>
        </p:nvSpPr>
        <p:spPr>
          <a:xfrm>
            <a:off x="3162300" y="5775617"/>
            <a:ext cx="5181601" cy="78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RGB, </a:t>
            </a:r>
            <a:r>
              <a:rPr lang="ko-KR" altLang="en-US" sz="1050" dirty="0"/>
              <a:t>깊이 정보</a:t>
            </a:r>
            <a:r>
              <a:rPr lang="en-US" altLang="ko-KR" sz="1050" dirty="0"/>
              <a:t>, </a:t>
            </a:r>
            <a:r>
              <a:rPr lang="ko-KR" altLang="en-US" sz="1050" dirty="0"/>
              <a:t>이 둘의 결합이 </a:t>
            </a:r>
            <a:r>
              <a:rPr lang="en-US" altLang="ko-KR" sz="1050" dirty="0"/>
              <a:t>segmentation</a:t>
            </a:r>
            <a:r>
              <a:rPr lang="ko-KR" altLang="en-US" sz="1050" dirty="0"/>
              <a:t> 성능에 미치는 영향을 비교함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FCN-16s RGB-HHA</a:t>
            </a:r>
            <a:r>
              <a:rPr lang="en-US" altLang="ko-KR" sz="1050" dirty="0"/>
              <a:t> </a:t>
            </a:r>
            <a:r>
              <a:rPr lang="ko-KR" altLang="en-US" sz="1050" dirty="0"/>
              <a:t>모델이 다른 모델에 비해 </a:t>
            </a:r>
            <a:r>
              <a:rPr lang="ko-KR" altLang="en-US" sz="1050" b="1" dirty="0"/>
              <a:t>높은 성능</a:t>
            </a:r>
            <a:r>
              <a:rPr lang="ko-KR" altLang="en-US" sz="1050" dirty="0"/>
              <a:t>을 보임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깊이 정보의 추가</a:t>
            </a:r>
            <a:r>
              <a:rPr lang="ko-KR" altLang="en-US" sz="1050" dirty="0"/>
              <a:t>가 </a:t>
            </a:r>
            <a:r>
              <a:rPr lang="en-US" altLang="ko-KR" sz="1050" b="1" dirty="0"/>
              <a:t>segmentation</a:t>
            </a:r>
            <a:r>
              <a:rPr lang="ko-KR" altLang="en-US" sz="1050" b="1" dirty="0"/>
              <a:t>의 정확도를 향상</a:t>
            </a:r>
            <a:r>
              <a:rPr lang="ko-KR" altLang="en-US" sz="1050" dirty="0"/>
              <a:t>시키는데 중요한 역할을 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E7FAC9-CA74-E23A-E676-A9CDE16BB3D8}"/>
              </a:ext>
            </a:extLst>
          </p:cNvPr>
          <p:cNvSpPr txBox="1"/>
          <p:nvPr/>
        </p:nvSpPr>
        <p:spPr>
          <a:xfrm>
            <a:off x="8343901" y="3899528"/>
            <a:ext cx="3048000" cy="173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b="1" dirty="0"/>
              <a:t>Pixel acc.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전체 </a:t>
            </a:r>
            <a:r>
              <a:rPr lang="en-US" altLang="ko-KR" sz="600" dirty="0"/>
              <a:t>pixel </a:t>
            </a:r>
            <a:r>
              <a:rPr lang="ko-KR" altLang="en-US" sz="600" dirty="0"/>
              <a:t>중 올바르게 </a:t>
            </a:r>
            <a:r>
              <a:rPr lang="en-US" altLang="ko-KR" sz="600" dirty="0"/>
              <a:t>label</a:t>
            </a:r>
            <a:r>
              <a:rPr lang="ko-KR" altLang="en-US" sz="600" dirty="0"/>
              <a:t>이 지정된 </a:t>
            </a:r>
            <a:r>
              <a:rPr lang="en-US" altLang="ko-KR" sz="600" dirty="0"/>
              <a:t>pixel</a:t>
            </a:r>
            <a:r>
              <a:rPr lang="ko-KR" altLang="en-US" sz="600" dirty="0"/>
              <a:t>의 비율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Mean acc.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</a:t>
            </a:r>
            <a:r>
              <a:rPr lang="ko-KR" altLang="en-US" sz="600" dirty="0"/>
              <a:t> 각 클래스에 대해 개별적으로 계산된 정확도의 평균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Mean IU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Segmentation </a:t>
            </a:r>
            <a:r>
              <a:rPr lang="ko-KR" altLang="en-US" sz="600" dirty="0"/>
              <a:t>정확도를 측정하는 지표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각 클래스에 대한 예측 영역과 실제 영역의 교집합을 합집합으로 나눈 값의 평균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 err="1"/>
              <a:t>f.w.</a:t>
            </a:r>
            <a:r>
              <a:rPr lang="en-US" altLang="ko-KR" sz="600" b="1" dirty="0"/>
              <a:t> IU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클래스의 출현 빈도를 고려한 평균 </a:t>
            </a:r>
            <a:r>
              <a:rPr lang="en-US" altLang="ko-KR" sz="600" dirty="0"/>
              <a:t>IU</a:t>
            </a:r>
          </a:p>
        </p:txBody>
      </p:sp>
    </p:spTree>
    <p:extLst>
      <p:ext uri="{BB962C8B-B14F-4D97-AF65-F5344CB8AC3E}">
        <p14:creationId xmlns:p14="http://schemas.microsoft.com/office/powerpoint/2010/main" val="23500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33349" y="207962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5B7800E-ABFA-DA26-0F5A-3837D3B30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6" y="2299495"/>
            <a:ext cx="4400550" cy="3800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BF2B5F-43B6-52A3-B466-29CC85C1B137}"/>
              </a:ext>
            </a:extLst>
          </p:cNvPr>
          <p:cNvSpPr txBox="1"/>
          <p:nvPr/>
        </p:nvSpPr>
        <p:spPr>
          <a:xfrm>
            <a:off x="2847975" y="1945645"/>
            <a:ext cx="42957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SIFT Flow </a:t>
            </a:r>
            <a:r>
              <a:rPr lang="ko-KR" altLang="en-US" sz="1100" b="1" dirty="0"/>
              <a:t>데이터셋에 대한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접근 방식 결과 비교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03449-B818-9188-322B-68C2C0191594}"/>
              </a:ext>
            </a:extLst>
          </p:cNvPr>
          <p:cNvSpPr txBox="1"/>
          <p:nvPr/>
        </p:nvSpPr>
        <p:spPr>
          <a:xfrm>
            <a:off x="3609976" y="6171572"/>
            <a:ext cx="4724400" cy="55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FCN-16s</a:t>
            </a:r>
            <a:r>
              <a:rPr lang="ko-KR" altLang="en-US" sz="1050" dirty="0"/>
              <a:t>는 </a:t>
            </a:r>
            <a:r>
              <a:rPr lang="ko-KR" altLang="en-US" sz="1050" b="1" dirty="0"/>
              <a:t>높은 </a:t>
            </a:r>
            <a:r>
              <a:rPr lang="en-US" altLang="ko-KR" sz="1050" b="1" dirty="0"/>
              <a:t>segmentation </a:t>
            </a:r>
            <a:r>
              <a:rPr lang="ko-KR" altLang="en-US" sz="1050" b="1" dirty="0"/>
              <a:t>성능</a:t>
            </a:r>
            <a:r>
              <a:rPr lang="ko-KR" altLang="en-US" sz="1050" dirty="0"/>
              <a:t>을 보여줌</a:t>
            </a:r>
            <a:r>
              <a:rPr lang="en-US" altLang="ko-KR" sz="1050" dirty="0"/>
              <a:t>/ </a:t>
            </a:r>
            <a:r>
              <a:rPr lang="ko-KR" altLang="en-US" sz="1050" dirty="0"/>
              <a:t>특히 </a:t>
            </a:r>
            <a:r>
              <a:rPr lang="en-US" altLang="ko-KR" sz="1050" dirty="0" err="1"/>
              <a:t>geom.acc</a:t>
            </a:r>
            <a:r>
              <a:rPr lang="ko-KR" altLang="en-US" sz="1050" dirty="0"/>
              <a:t>가 높음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b="0" i="0" dirty="0">
                <a:solidFill>
                  <a:srgbClr val="374151"/>
                </a:solidFill>
                <a:effectLst/>
                <a:latin typeface="Söhne"/>
              </a:rPr>
              <a:t>-&gt; </a:t>
            </a:r>
            <a:r>
              <a:rPr lang="en-US" altLang="ko-KR" sz="1050" b="1" i="0" dirty="0">
                <a:solidFill>
                  <a:srgbClr val="374151"/>
                </a:solidFill>
                <a:effectLst/>
                <a:latin typeface="Söhne"/>
              </a:rPr>
              <a:t>FCN-16s</a:t>
            </a:r>
            <a:r>
              <a:rPr lang="ko-KR" altLang="en-US" sz="1050" b="0" i="0" dirty="0">
                <a:solidFill>
                  <a:srgbClr val="374151"/>
                </a:solidFill>
                <a:effectLst/>
                <a:latin typeface="Söhne"/>
              </a:rPr>
              <a:t>가 </a:t>
            </a:r>
            <a:r>
              <a:rPr lang="ko-KR" altLang="en-US" sz="1050" b="1" i="0" dirty="0">
                <a:solidFill>
                  <a:srgbClr val="374151"/>
                </a:solidFill>
                <a:effectLst/>
                <a:latin typeface="Söhne"/>
              </a:rPr>
              <a:t>이미지의 구조적인 부분을 잘 파악</a:t>
            </a:r>
            <a:r>
              <a:rPr lang="ko-KR" altLang="en-US" sz="1050" b="0" i="0" dirty="0">
                <a:solidFill>
                  <a:srgbClr val="374151"/>
                </a:solidFill>
                <a:effectLst/>
                <a:latin typeface="Söhne"/>
              </a:rPr>
              <a:t>하고 </a:t>
            </a:r>
            <a:r>
              <a:rPr lang="ko-KR" altLang="en-US" sz="1050" b="1" i="0" dirty="0">
                <a:solidFill>
                  <a:srgbClr val="374151"/>
                </a:solidFill>
                <a:effectLst/>
                <a:latin typeface="Söhne"/>
              </a:rPr>
              <a:t>예측</a:t>
            </a:r>
            <a:r>
              <a:rPr lang="ko-KR" altLang="en-US" sz="1050" b="0" i="0" dirty="0">
                <a:solidFill>
                  <a:srgbClr val="374151"/>
                </a:solidFill>
                <a:effectLst/>
                <a:latin typeface="Söhne"/>
              </a:rPr>
              <a:t>할 수 있음</a:t>
            </a:r>
            <a:endParaRPr lang="ko-KR" alt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4991CC-303C-AF41-CAA4-74D19C36C407}"/>
              </a:ext>
            </a:extLst>
          </p:cNvPr>
          <p:cNvSpPr txBox="1"/>
          <p:nvPr/>
        </p:nvSpPr>
        <p:spPr>
          <a:xfrm>
            <a:off x="8334375" y="3919251"/>
            <a:ext cx="3048000" cy="215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b="1" dirty="0"/>
              <a:t>Pixel acc.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전체 </a:t>
            </a:r>
            <a:r>
              <a:rPr lang="en-US" altLang="ko-KR" sz="600" dirty="0"/>
              <a:t>pixel </a:t>
            </a:r>
            <a:r>
              <a:rPr lang="ko-KR" altLang="en-US" sz="600" dirty="0"/>
              <a:t>중 올바르게 </a:t>
            </a:r>
            <a:r>
              <a:rPr lang="en-US" altLang="ko-KR" sz="600" dirty="0"/>
              <a:t>label</a:t>
            </a:r>
            <a:r>
              <a:rPr lang="ko-KR" altLang="en-US" sz="600" dirty="0"/>
              <a:t>이 지정된 </a:t>
            </a:r>
            <a:r>
              <a:rPr lang="en-US" altLang="ko-KR" sz="600" dirty="0"/>
              <a:t>pixel</a:t>
            </a:r>
            <a:r>
              <a:rPr lang="ko-KR" altLang="en-US" sz="600" dirty="0"/>
              <a:t>의 비율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Mean acc.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</a:t>
            </a:r>
            <a:r>
              <a:rPr lang="ko-KR" altLang="en-US" sz="600" dirty="0"/>
              <a:t> 각 클래스에 대해 개별적으로 계산된 정확도의 평균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Mean IU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Segmentation </a:t>
            </a:r>
            <a:r>
              <a:rPr lang="ko-KR" altLang="en-US" sz="600" dirty="0"/>
              <a:t>정확도를 측정하는 지표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각 클래스에 대한 예측 영역과 실제 영역의 교집합을 합집합으로 나눈 값의 평균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 err="1"/>
              <a:t>f.w.</a:t>
            </a:r>
            <a:r>
              <a:rPr lang="en-US" altLang="ko-KR" sz="600" b="1" dirty="0"/>
              <a:t> IU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클래스의 출현 빈도를 고려한 평균 </a:t>
            </a:r>
            <a:r>
              <a:rPr lang="en-US" altLang="ko-KR" sz="600" dirty="0"/>
              <a:t>IU</a:t>
            </a:r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 err="1"/>
              <a:t>Geom.acc</a:t>
            </a:r>
            <a:r>
              <a:rPr lang="en-US" altLang="ko-KR" sz="6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공간적인 구조를 정확하게 예측하는 능력을 평가하는 지표</a:t>
            </a:r>
          </a:p>
        </p:txBody>
      </p:sp>
    </p:spTree>
    <p:extLst>
      <p:ext uri="{BB962C8B-B14F-4D97-AF65-F5344CB8AC3E}">
        <p14:creationId xmlns:p14="http://schemas.microsoft.com/office/powerpoint/2010/main" val="342393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93A6E62-D7A3-47F2-F1C3-2BB0BAFA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998" y="2032171"/>
            <a:ext cx="3258024" cy="4101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4BA34-747E-91BC-871A-47DD3DD131D7}"/>
              </a:ext>
            </a:extLst>
          </p:cNvPr>
          <p:cNvSpPr txBox="1"/>
          <p:nvPr/>
        </p:nvSpPr>
        <p:spPr>
          <a:xfrm>
            <a:off x="2886075" y="1770561"/>
            <a:ext cx="34861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PASCAL VOC </a:t>
            </a:r>
            <a:r>
              <a:rPr lang="ko-KR" altLang="en-US" sz="1100" b="1" dirty="0"/>
              <a:t>데이터셋에서의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결과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6EE52-7940-AF40-D8F0-E59AA008FD65}"/>
              </a:ext>
            </a:extLst>
          </p:cNvPr>
          <p:cNvSpPr txBox="1"/>
          <p:nvPr/>
        </p:nvSpPr>
        <p:spPr>
          <a:xfrm>
            <a:off x="3588543" y="6232952"/>
            <a:ext cx="4324349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FCN-8s</a:t>
            </a:r>
            <a:r>
              <a:rPr lang="ko-KR" altLang="en-US" sz="1050" dirty="0"/>
              <a:t>가 기존 </a:t>
            </a:r>
            <a:r>
              <a:rPr lang="en-US" altLang="ko-KR" sz="1050" b="1" dirty="0"/>
              <a:t>SDS </a:t>
            </a:r>
            <a:r>
              <a:rPr lang="ko-KR" altLang="en-US" sz="1050" b="1" dirty="0"/>
              <a:t>방법보다 더 우수한 성능</a:t>
            </a:r>
            <a:r>
              <a:rPr lang="ko-KR" altLang="en-US" sz="1050" dirty="0"/>
              <a:t>을 보임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FCN-8s</a:t>
            </a:r>
            <a:r>
              <a:rPr lang="ko-KR" altLang="en-US" sz="1050" dirty="0"/>
              <a:t>가 </a:t>
            </a:r>
            <a:r>
              <a:rPr lang="en-US" altLang="ko-KR" sz="1050" dirty="0"/>
              <a:t>segmentation </a:t>
            </a:r>
            <a:r>
              <a:rPr lang="ko-KR" altLang="en-US" sz="1050" dirty="0"/>
              <a:t>작업에서 </a:t>
            </a:r>
            <a:r>
              <a:rPr lang="en-US" altLang="ko-KR" sz="1050" b="1" dirty="0"/>
              <a:t>SOTA </a:t>
            </a:r>
            <a:r>
              <a:rPr lang="ko-KR" altLang="en-US" sz="1050" b="1" dirty="0"/>
              <a:t>성능을 발휘</a:t>
            </a:r>
            <a:r>
              <a:rPr lang="ko-KR" altLang="en-US" sz="1050" dirty="0"/>
              <a:t>할 수 있음</a:t>
            </a:r>
          </a:p>
        </p:txBody>
      </p:sp>
    </p:spTree>
    <p:extLst>
      <p:ext uri="{BB962C8B-B14F-4D97-AF65-F5344CB8AC3E}">
        <p14:creationId xmlns:p14="http://schemas.microsoft.com/office/powerpoint/2010/main" val="36939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Conclusion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4" y="723900"/>
            <a:ext cx="11649076" cy="5573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00000"/>
              </a:lnSpc>
              <a:buAutoNum type="arabicParenBoth"/>
              <a:defRPr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결론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기존의 딥러닝 기반 이미지 분류를 위해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학습이 완료된 모델의 구조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Semantic Segmentation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목적에 맞게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수정하여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Transfer learning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Convolutionalization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모델을 통해 예측된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Coarse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원본 이미 사이즈와 같이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Dense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하게 만들기 위해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, Up-sampling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수행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Deep Neural Network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얕은 층의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Local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깊은 층의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Semantic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정보를 결합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Skip architecture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통해 보다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정교한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얻을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Fully-connected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대신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convolution layer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로 대체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정보를 유지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할 수 있도록 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경계 부분에서 정확한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하기 힘들다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한계점이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깊은 계층에서의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고수준 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얕은 계층에서의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효과적으로 통합하지 못하는 한계점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하나의 해상도에서 작동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하기 때문에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다양한 크기의 객체를 처리하는데 한계점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대규모의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label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 있는 훈련 데이터를 요구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한다는 한계점이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8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논문 정보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2283659" y="4610568"/>
            <a:ext cx="7624682" cy="18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논문 제목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U-net : Convolutional Networks for Biomedical Image Segmentation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저자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Olaf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Ronneberger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et.al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개제 년도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2015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학회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Medical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Image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Computing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Computer-Assisted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Intervention(MICCAI 2015)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 err="1">
                <a:solidFill>
                  <a:schemeClr val="accent3">
                    <a:lumMod val="50000"/>
                  </a:schemeClr>
                </a:solidFill>
              </a:rPr>
              <a:t>인용수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72,931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회 인용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F66061-7360-7E49-3C7D-7D438ED9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C8ADC7-4B06-EE52-6B5B-484F4ACF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95" y="1669938"/>
            <a:ext cx="6575156" cy="25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Contribution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9815278" cy="525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Contribution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50000"/>
              </a:lnSpc>
              <a:buAutoNum type="arabicParenBoth"/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적은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Training data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사용 가능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효율적인 데이터 사용으로 인해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적은 수의 훈련 샘플로도 높은 성능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달성할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의료 데이터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특히 좋은 성능을 낼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Skip connection</a:t>
            </a: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</a:rPr>
              <a:t>Skip connection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r>
              <a:rPr lang="ko-KR" altLang="en-US" sz="1100" b="1" dirty="0">
                <a:solidFill>
                  <a:schemeClr val="accent3">
                    <a:lumMod val="50000"/>
                  </a:schemeClr>
                </a:solidFill>
              </a:rPr>
              <a:t>얕은 </a:t>
            </a: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ko-KR" altLang="en-US" sz="1100" b="1" dirty="0">
                <a:solidFill>
                  <a:schemeClr val="accent3">
                    <a:lumMod val="50000"/>
                  </a:schemeClr>
                </a:solidFill>
              </a:rPr>
              <a:t>깊은 </a:t>
            </a: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를 모두 고려하여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</a:rPr>
              <a:t>context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는 물론 </a:t>
            </a:r>
            <a:r>
              <a:rPr lang="ko-KR" altLang="en-US" sz="1100" b="1" dirty="0">
                <a:solidFill>
                  <a:schemeClr val="accent3">
                    <a:lumMod val="50000"/>
                  </a:schemeClr>
                </a:solidFill>
              </a:rPr>
              <a:t>세부적인 정보도 고려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할 수 있어 성능이 향상됨</a:t>
            </a: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(3) U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자 모양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Architecture</a:t>
            </a: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05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050" b="1" dirty="0">
                <a:solidFill>
                  <a:schemeClr val="accent3">
                    <a:lumMod val="50000"/>
                  </a:schemeClr>
                </a:solidFill>
              </a:rPr>
              <a:t>Contracting path(down-sampling)</a:t>
            </a:r>
            <a:r>
              <a:rPr lang="ko-KR" altLang="en-US" sz="1050" dirty="0">
                <a:solidFill>
                  <a:schemeClr val="accent3">
                    <a:lumMod val="50000"/>
                  </a:schemeClr>
                </a:solidFill>
              </a:rPr>
              <a:t>과 </a:t>
            </a:r>
            <a:r>
              <a:rPr lang="en-US" altLang="ko-KR" sz="1050" b="1" dirty="0">
                <a:solidFill>
                  <a:schemeClr val="accent3">
                    <a:lumMod val="50000"/>
                  </a:schemeClr>
                </a:solidFill>
              </a:rPr>
              <a:t>Expanding path(up-sampling)</a:t>
            </a:r>
            <a:r>
              <a:rPr lang="ko-KR" altLang="en-US" sz="1050" dirty="0">
                <a:solidFill>
                  <a:schemeClr val="accent3">
                    <a:lumMod val="50000"/>
                  </a:schemeClr>
                </a:solidFill>
              </a:rPr>
              <a:t>을 도입하여</a:t>
            </a:r>
            <a:r>
              <a:rPr lang="en-US" altLang="ko-KR" sz="105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050" b="1" dirty="0">
                <a:solidFill>
                  <a:schemeClr val="accent3">
                    <a:lumMod val="50000"/>
                  </a:schemeClr>
                </a:solidFill>
              </a:rPr>
              <a:t>context </a:t>
            </a:r>
            <a:r>
              <a:rPr lang="ko-KR" altLang="en-US" sz="1050" b="1" dirty="0">
                <a:solidFill>
                  <a:schemeClr val="accent3">
                    <a:lumMod val="50000"/>
                  </a:schemeClr>
                </a:solidFill>
              </a:rPr>
              <a:t>정보와 위치 정보를 결합</a:t>
            </a:r>
            <a:r>
              <a:rPr lang="ko-KR" altLang="en-US" sz="105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en-US" altLang="ko-KR" sz="1050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050" dirty="0">
                <a:solidFill>
                  <a:schemeClr val="accent3">
                    <a:lumMod val="50000"/>
                  </a:schemeClr>
                </a:solidFill>
              </a:rPr>
              <a:t>정확도를 향상시킴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8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기존 방법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한계점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14375"/>
            <a:ext cx="11649075" cy="5573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기존 방법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00000"/>
              </a:lnSpc>
              <a:buAutoNum type="arabicParenBoth"/>
              <a:defRPr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 기존 방법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기존의 </a:t>
            </a:r>
            <a:r>
              <a:rPr lang="ko-KR" altLang="en-US" sz="1200" dirty="0" err="1">
                <a:solidFill>
                  <a:schemeClr val="accent3">
                    <a:lumMod val="50000"/>
                  </a:schemeClr>
                </a:solidFill>
              </a:rPr>
              <a:t>딥러닝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기반 이미지 분류를 위해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학습이 완료된 모델의 구조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Semantic Segmentation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목적에 맞게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수정하여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Transfer learning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Convolutionalization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모델을 통해 예측된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Coarse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원본 이미 사이즈와 같이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Dense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하게 만들기 위해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, Up-sampling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수행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Deep Neural Network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얕은 층의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Local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깊은 층의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Semantic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정보를 결합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Skip architecture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통해 보다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정교한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얻을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Fully-connected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대신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convolution layer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로 대체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하여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정보를 유지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할 수 있도록 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경계 부분에서 정확한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하기 힘들다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한계점이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깊은 계층에서의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고수준 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얕은 계층에서의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효과적으로 통합하지 못하는 한계점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하나의 해상도에서 작동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하기 때문에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다양한 크기의 객체를 처리하는데 한계점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대규모의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label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 있는 훈련 데이터를 요구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한다는 한계점이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38112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Content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986114" y="1011094"/>
            <a:ext cx="7624682" cy="512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논문 정보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Contribution</a:t>
            </a: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기존 방법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  <a:p>
            <a:pPr marL="228600" indent="-228600">
              <a:lnSpc>
                <a:spcPct val="300000"/>
              </a:lnSpc>
              <a:buAutoNum type="arabicPeriod"/>
              <a:defRPr/>
            </a:pP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소감</a:t>
            </a:r>
            <a:endParaRPr lang="en-US" altLang="ko-K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BCEAD6-1CBD-1CEF-59E1-A3B820B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687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161480" cy="216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U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자형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으로 생긴 네트워크로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Contracting path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Expanding path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로 구성되어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Cell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명확하게 구분하기 위해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작은 분리 경계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(small separation border)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학습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인접한 셀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(touching cell)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사이에 있는 배경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label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 대해 높은 가중치를 부여함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명확한 분리 가능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963869A-A167-D02A-E580-DA7B6B05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22410"/>
            <a:ext cx="4267200" cy="342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C463BE-7938-4453-96B6-83E47373BAA5}"/>
              </a:ext>
            </a:extLst>
          </p:cNvPr>
          <p:cNvSpPr txBox="1"/>
          <p:nvPr/>
        </p:nvSpPr>
        <p:spPr>
          <a:xfrm>
            <a:off x="8077200" y="6400884"/>
            <a:ext cx="27417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-&gt; </a:t>
            </a:r>
            <a:r>
              <a:rPr lang="ko-KR" altLang="en-US" sz="1000" dirty="0"/>
              <a:t>총 </a:t>
            </a:r>
            <a:r>
              <a:rPr lang="en-US" altLang="ko-KR" sz="1000" dirty="0"/>
              <a:t>23 layer</a:t>
            </a:r>
            <a:r>
              <a:rPr lang="ko-KR" altLang="en-US" sz="1000" dirty="0"/>
              <a:t>의 </a:t>
            </a:r>
            <a:r>
              <a:rPr lang="en-US" altLang="ko-KR" sz="1000" dirty="0"/>
              <a:t>fully convolutional </a:t>
            </a:r>
            <a:r>
              <a:rPr lang="ko-KR" altLang="en-US" sz="1000" dirty="0"/>
              <a:t>구조</a:t>
            </a:r>
          </a:p>
        </p:txBody>
      </p:sp>
    </p:spTree>
    <p:extLst>
      <p:ext uri="{BB962C8B-B14F-4D97-AF65-F5344CB8AC3E}">
        <p14:creationId xmlns:p14="http://schemas.microsoft.com/office/powerpoint/2010/main" val="281678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161480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963869A-A167-D02A-E580-DA7B6B05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76" y="1986768"/>
            <a:ext cx="5421424" cy="4352740"/>
          </a:xfrm>
          <a:prstGeom prst="rect">
            <a:avLst/>
          </a:prstGeom>
        </p:spPr>
      </p:pic>
      <p:sp>
        <p:nvSpPr>
          <p:cNvPr id="5" name="액자 4">
            <a:extLst>
              <a:ext uri="{FF2B5EF4-FFF2-40B4-BE49-F238E27FC236}">
                <a16:creationId xmlns:a16="http://schemas.microsoft.com/office/drawing/2014/main" id="{D2C48660-ED51-2358-BFE3-C33223A668CA}"/>
              </a:ext>
            </a:extLst>
          </p:cNvPr>
          <p:cNvSpPr/>
          <p:nvPr/>
        </p:nvSpPr>
        <p:spPr>
          <a:xfrm>
            <a:off x="542925" y="1963576"/>
            <a:ext cx="2507772" cy="3571375"/>
          </a:xfrm>
          <a:prstGeom prst="frame">
            <a:avLst>
              <a:gd name="adj1" fmla="val 4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7A592-5300-6F62-96BC-DE20A2A34298}"/>
              </a:ext>
            </a:extLst>
          </p:cNvPr>
          <p:cNvSpPr txBox="1"/>
          <p:nvPr/>
        </p:nvSpPr>
        <p:spPr>
          <a:xfrm>
            <a:off x="7243651" y="2074743"/>
            <a:ext cx="4573699" cy="4157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Contracting Path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목적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입력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Context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포착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3*3 Convolutions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두 번씩 반복함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activation function :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2*2 Max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pooling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해상도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너비와 높이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배 감소함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Conv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연산으로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Channel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크기는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배 증가함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일반적인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CNN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모델처럼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..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- Conv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연산들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-&gt;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-&gt; Max pooling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반복함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3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33349" y="204626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161480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963869A-A167-D02A-E580-DA7B6B05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76" y="1986768"/>
            <a:ext cx="5421424" cy="4352740"/>
          </a:xfrm>
          <a:prstGeom prst="rect">
            <a:avLst/>
          </a:prstGeom>
        </p:spPr>
      </p:pic>
      <p:sp>
        <p:nvSpPr>
          <p:cNvPr id="5" name="액자 4">
            <a:extLst>
              <a:ext uri="{FF2B5EF4-FFF2-40B4-BE49-F238E27FC236}">
                <a16:creationId xmlns:a16="http://schemas.microsoft.com/office/drawing/2014/main" id="{D2C48660-ED51-2358-BFE3-C33223A668CA}"/>
              </a:ext>
            </a:extLst>
          </p:cNvPr>
          <p:cNvSpPr/>
          <p:nvPr/>
        </p:nvSpPr>
        <p:spPr>
          <a:xfrm>
            <a:off x="2986708" y="1963576"/>
            <a:ext cx="2960937" cy="3571375"/>
          </a:xfrm>
          <a:prstGeom prst="frame">
            <a:avLst>
              <a:gd name="adj1" fmla="val 4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6C5FE-3131-48D1-9515-0ED9FB21346E}"/>
              </a:ext>
            </a:extLst>
          </p:cNvPr>
          <p:cNvSpPr txBox="1"/>
          <p:nvPr/>
        </p:nvSpPr>
        <p:spPr>
          <a:xfrm>
            <a:off x="7243651" y="2074743"/>
            <a:ext cx="4573699" cy="421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Expanding Path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목적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세밀한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localization</a:t>
            </a: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3*3 convolutions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두번씩 반복함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activation function :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2*2 Convolution(Up-convolution)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해상도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너비와 높이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배 증가함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Up-Conv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연산으로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Channel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크기는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배 감소함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얕은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결합함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마지막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1*1 convolution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연산을 수행함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8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161480" cy="262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U-Net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Overlap-tile strategy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이용함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Overlap-tile strategy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Tile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Tile B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일부 영역이 겹침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노란색 영역의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필요하면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더 큰 범위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파란색 영역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삽입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이미지 경계 부분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expolation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(mirroring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활용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55FF13B-C48D-A958-AC71-30109C8F6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25" y="3667125"/>
            <a:ext cx="5486400" cy="27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584BAB1-DB11-948B-3ACD-9F2FB8C80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2543647"/>
            <a:ext cx="7058025" cy="2833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9A8F3D-039B-3DF6-06DF-94126ACEE98D}"/>
              </a:ext>
            </a:extLst>
          </p:cNvPr>
          <p:cNvSpPr txBox="1"/>
          <p:nvPr/>
        </p:nvSpPr>
        <p:spPr>
          <a:xfrm>
            <a:off x="2214268" y="2075032"/>
            <a:ext cx="22341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HeLa</a:t>
            </a:r>
            <a:r>
              <a:rPr lang="ko-KR" altLang="en-US" sz="1100" b="1" dirty="0"/>
              <a:t> 세포의 이미지 분석 과정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ED474-11C2-793A-7384-C99E72E06665}"/>
              </a:ext>
            </a:extLst>
          </p:cNvPr>
          <p:cNvSpPr txBox="1"/>
          <p:nvPr/>
        </p:nvSpPr>
        <p:spPr>
          <a:xfrm>
            <a:off x="4294080" y="5636617"/>
            <a:ext cx="3897419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dirty="0"/>
              <a:t>생물학적 이미지 분석의 예시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dirty="0"/>
              <a:t>세포 경계의 정확한 검출과 </a:t>
            </a:r>
            <a:r>
              <a:rPr lang="en-US" altLang="ko-KR" sz="1050" dirty="0"/>
              <a:t>Segmentation</a:t>
            </a:r>
            <a:r>
              <a:rPr lang="ko-KR" altLang="en-US" sz="1050" dirty="0"/>
              <a:t>에 초점을 맞춤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792EF-F25A-75F8-B3B1-E61AD2B92874}"/>
              </a:ext>
            </a:extLst>
          </p:cNvPr>
          <p:cNvSpPr txBox="1"/>
          <p:nvPr/>
        </p:nvSpPr>
        <p:spPr>
          <a:xfrm>
            <a:off x="3331366" y="4018082"/>
            <a:ext cx="4874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b="1" dirty="0"/>
              <a:t>원본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92E4E-8528-EE07-5527-2022BF9BEB81}"/>
              </a:ext>
            </a:extLst>
          </p:cNvPr>
          <p:cNvSpPr txBox="1"/>
          <p:nvPr/>
        </p:nvSpPr>
        <p:spPr>
          <a:xfrm>
            <a:off x="4605920" y="4013932"/>
            <a:ext cx="104240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/>
              <a:t>Ground truth</a:t>
            </a:r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5FDEE-1F8C-AEAF-7B6A-CC58FA13A44B}"/>
              </a:ext>
            </a:extLst>
          </p:cNvPr>
          <p:cNvSpPr txBox="1"/>
          <p:nvPr/>
        </p:nvSpPr>
        <p:spPr>
          <a:xfrm>
            <a:off x="5967995" y="4013932"/>
            <a:ext cx="15281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b="1" dirty="0"/>
              <a:t>생성된 </a:t>
            </a:r>
            <a:r>
              <a:rPr lang="en-US" altLang="ko-KR" sz="1050" b="1" dirty="0"/>
              <a:t>Segmentation</a:t>
            </a:r>
            <a:endParaRPr lang="ko-KR" altLang="en-US" sz="105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611916-580D-3583-0964-364B99B74DDA}"/>
              </a:ext>
            </a:extLst>
          </p:cNvPr>
          <p:cNvSpPr txBox="1"/>
          <p:nvPr/>
        </p:nvSpPr>
        <p:spPr>
          <a:xfrm>
            <a:off x="7505699" y="4013932"/>
            <a:ext cx="19526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/>
              <a:t>Pixel-wise loss weight map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3776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84D1823-CF6B-118D-734E-F330D2A0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2733830"/>
            <a:ext cx="6629400" cy="2724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5C1500-248C-DFB4-B19B-066CD70D4CF6}"/>
              </a:ext>
            </a:extLst>
          </p:cNvPr>
          <p:cNvSpPr txBox="1"/>
          <p:nvPr/>
        </p:nvSpPr>
        <p:spPr>
          <a:xfrm>
            <a:off x="1524000" y="2241388"/>
            <a:ext cx="3257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EM segmentation challenge </a:t>
            </a:r>
            <a:r>
              <a:rPr lang="ko-KR" altLang="en-US" sz="1100" b="1" dirty="0"/>
              <a:t>그룹의 성능 순위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7C06A-E791-9DF8-F310-6030735A91F3}"/>
              </a:ext>
            </a:extLst>
          </p:cNvPr>
          <p:cNvSpPr txBox="1"/>
          <p:nvPr/>
        </p:nvSpPr>
        <p:spPr>
          <a:xfrm>
            <a:off x="3152775" y="5683832"/>
            <a:ext cx="4354620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 err="1"/>
              <a:t>Warpping</a:t>
            </a:r>
            <a:r>
              <a:rPr lang="en-US" altLang="ko-KR" sz="1050" b="1" dirty="0"/>
              <a:t> error</a:t>
            </a:r>
            <a:r>
              <a:rPr lang="ko-KR" altLang="en-US" sz="1050" dirty="0"/>
              <a:t>에 따라 순위가 결정됨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U-Net</a:t>
            </a:r>
            <a:r>
              <a:rPr lang="ko-KR" altLang="en-US" sz="1050" b="1" dirty="0"/>
              <a:t>이 </a:t>
            </a:r>
            <a:r>
              <a:rPr lang="en-US" altLang="ko-KR" sz="1050" b="1" dirty="0"/>
              <a:t>1</a:t>
            </a:r>
            <a:r>
              <a:rPr lang="ko-KR" altLang="en-US" sz="1050" b="1" dirty="0"/>
              <a:t>위</a:t>
            </a:r>
            <a:r>
              <a:rPr lang="ko-KR" altLang="en-US" sz="1050" dirty="0"/>
              <a:t>를 차지함 </a:t>
            </a:r>
            <a:r>
              <a:rPr lang="en-US" altLang="ko-KR" sz="1050" dirty="0"/>
              <a:t>/ </a:t>
            </a:r>
            <a:r>
              <a:rPr lang="ko-KR" altLang="en-US" sz="1050" dirty="0"/>
              <a:t>매우 낮은 </a:t>
            </a:r>
            <a:r>
              <a:rPr lang="en-US" altLang="ko-KR" sz="1050" dirty="0"/>
              <a:t>warping error</a:t>
            </a:r>
            <a:r>
              <a:rPr lang="ko-KR" altLang="en-US" sz="1050" dirty="0"/>
              <a:t>를 가지고 있음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0F8AA-6855-9EB2-CCC5-8CB8D2F62CA2}"/>
              </a:ext>
            </a:extLst>
          </p:cNvPr>
          <p:cNvSpPr txBox="1"/>
          <p:nvPr/>
        </p:nvSpPr>
        <p:spPr>
          <a:xfrm>
            <a:off x="8039100" y="4229255"/>
            <a:ext cx="3562349" cy="118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b="1" dirty="0"/>
              <a:t>Warping</a:t>
            </a:r>
            <a:r>
              <a:rPr lang="ko-KR" altLang="en-US" sz="600" b="1" dirty="0"/>
              <a:t> </a:t>
            </a:r>
            <a:r>
              <a:rPr lang="en-US" altLang="ko-KR" sz="600" b="1" dirty="0"/>
              <a:t>Error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Segmentation</a:t>
            </a:r>
            <a:r>
              <a:rPr lang="ko-KR" altLang="en-US" sz="600" dirty="0"/>
              <a:t> 결과가 실제 구조에서 얼마나 변형되었는지</a:t>
            </a:r>
            <a:r>
              <a:rPr lang="en-US" altLang="ko-KR" sz="600" dirty="0"/>
              <a:t> </a:t>
            </a:r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Rand Error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두 </a:t>
            </a:r>
            <a:r>
              <a:rPr lang="en-US" altLang="ko-KR" sz="600" dirty="0"/>
              <a:t>segment</a:t>
            </a:r>
            <a:r>
              <a:rPr lang="ko-KR" altLang="en-US" sz="600" dirty="0"/>
              <a:t>가 무작위로 같은 집합에 할당될 확률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Pixel Error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Pixel </a:t>
            </a:r>
            <a:r>
              <a:rPr lang="ko-KR" altLang="en-US" sz="600" dirty="0"/>
              <a:t>단위의 오류로</a:t>
            </a:r>
            <a:r>
              <a:rPr lang="en-US" altLang="ko-KR" sz="600" dirty="0"/>
              <a:t>, segmentation</a:t>
            </a:r>
            <a:r>
              <a:rPr lang="ko-KR" altLang="en-US" sz="600" dirty="0"/>
              <a:t>된 </a:t>
            </a:r>
            <a:r>
              <a:rPr lang="en-US" altLang="ko-KR" sz="600" dirty="0"/>
              <a:t>pixel</a:t>
            </a:r>
            <a:r>
              <a:rPr lang="ko-KR" altLang="en-US" sz="600" dirty="0"/>
              <a:t>이 실제로는 다른 클래스에 속해야 하는 경우를 측정</a:t>
            </a:r>
          </a:p>
        </p:txBody>
      </p:sp>
    </p:spTree>
    <p:extLst>
      <p:ext uri="{BB962C8B-B14F-4D97-AF65-F5344CB8AC3E}">
        <p14:creationId xmlns:p14="http://schemas.microsoft.com/office/powerpoint/2010/main" val="30207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0F1205-F953-B5AA-7804-680C3D2A6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276" y="2788642"/>
            <a:ext cx="6677025" cy="259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47A08-033B-4FE7-D523-DFEAEC80B7A5}"/>
              </a:ext>
            </a:extLst>
          </p:cNvPr>
          <p:cNvSpPr txBox="1"/>
          <p:nvPr/>
        </p:nvSpPr>
        <p:spPr>
          <a:xfrm>
            <a:off x="3270988" y="2502624"/>
            <a:ext cx="2971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PhC-U373 </a:t>
            </a:r>
            <a:r>
              <a:rPr lang="ko-KR" altLang="en-US" sz="1100" b="1" dirty="0"/>
              <a:t>데이터 세트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결과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E3434-E31B-6021-63B7-8683CF896604}"/>
              </a:ext>
            </a:extLst>
          </p:cNvPr>
          <p:cNvSpPr txBox="1"/>
          <p:nvPr/>
        </p:nvSpPr>
        <p:spPr>
          <a:xfrm>
            <a:off x="4418752" y="5531842"/>
            <a:ext cx="4192695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Segmentation</a:t>
            </a:r>
            <a:r>
              <a:rPr lang="ko-KR" altLang="en-US" sz="1050" dirty="0"/>
              <a:t> 알고리즘의 정확도를 </a:t>
            </a:r>
            <a:r>
              <a:rPr lang="ko-KR" altLang="en-US" sz="1050" b="1" dirty="0"/>
              <a:t>시각적으로 검증</a:t>
            </a:r>
            <a:r>
              <a:rPr lang="ko-KR" altLang="en-US" sz="1050" dirty="0"/>
              <a:t> 가능함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알고리즘의 정확성</a:t>
            </a:r>
            <a:r>
              <a:rPr lang="ko-KR" altLang="en-US" sz="1050" dirty="0"/>
              <a:t>을 평가할 수 있음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69FB9-E794-E8D4-FC83-4586B2C56AB4}"/>
              </a:ext>
            </a:extLst>
          </p:cNvPr>
          <p:cNvSpPr txBox="1"/>
          <p:nvPr/>
        </p:nvSpPr>
        <p:spPr>
          <a:xfrm>
            <a:off x="6515100" y="2502624"/>
            <a:ext cx="2971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DIC-HeLa </a:t>
            </a:r>
            <a:r>
              <a:rPr lang="ko-KR" altLang="en-US" sz="1100" b="1" dirty="0"/>
              <a:t>데이터 세트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결과</a:t>
            </a:r>
          </a:p>
        </p:txBody>
      </p:sp>
    </p:spTree>
    <p:extLst>
      <p:ext uri="{BB962C8B-B14F-4D97-AF65-F5344CB8AC3E}">
        <p14:creationId xmlns:p14="http://schemas.microsoft.com/office/powerpoint/2010/main" val="164336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DCA7C0C-750F-4FB1-82BE-CFCB6479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704" y="2795743"/>
            <a:ext cx="605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E4D66A-9B7F-41F0-9966-9909D0D9CAC1}"/>
              </a:ext>
            </a:extLst>
          </p:cNvPr>
          <p:cNvSpPr txBox="1"/>
          <p:nvPr/>
        </p:nvSpPr>
        <p:spPr>
          <a:xfrm>
            <a:off x="2135252" y="2303301"/>
            <a:ext cx="3752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2015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ISBI </a:t>
            </a:r>
            <a:r>
              <a:rPr lang="ko-KR" altLang="en-US" sz="1100" b="1" dirty="0"/>
              <a:t>세포 추적 </a:t>
            </a:r>
            <a:r>
              <a:rPr lang="en-US" altLang="ko-KR" sz="1100" b="1" dirty="0"/>
              <a:t>challenge</a:t>
            </a:r>
            <a:r>
              <a:rPr lang="ko-KR" altLang="en-US" sz="1100" b="1" dirty="0"/>
              <a:t>의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결과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79D8F-A905-9940-D081-D3B21D32587D}"/>
              </a:ext>
            </a:extLst>
          </p:cNvPr>
          <p:cNvSpPr txBox="1"/>
          <p:nvPr/>
        </p:nvSpPr>
        <p:spPr>
          <a:xfrm>
            <a:off x="3458380" y="5027852"/>
            <a:ext cx="48594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-&gt; </a:t>
            </a:r>
            <a:r>
              <a:rPr lang="en-US" altLang="ko-KR" sz="1050" b="1" dirty="0"/>
              <a:t>U-Net</a:t>
            </a:r>
            <a:r>
              <a:rPr lang="ko-KR" altLang="en-US" sz="1050" dirty="0"/>
              <a:t>이 </a:t>
            </a:r>
            <a:r>
              <a:rPr lang="en-US" altLang="ko-KR" sz="1050" dirty="0"/>
              <a:t>PhC-U373</a:t>
            </a:r>
            <a:r>
              <a:rPr lang="ko-KR" altLang="en-US" sz="1050" dirty="0"/>
              <a:t>과 </a:t>
            </a:r>
            <a:r>
              <a:rPr lang="en-US" altLang="ko-KR" sz="1050" dirty="0"/>
              <a:t>DIC-HeLa</a:t>
            </a:r>
            <a:r>
              <a:rPr lang="ko-KR" altLang="en-US" sz="1050" dirty="0"/>
              <a:t> 데이터세트 </a:t>
            </a:r>
            <a:r>
              <a:rPr lang="ko-KR" altLang="en-US" sz="1050" b="1" dirty="0"/>
              <a:t>모두에서 높은 성능</a:t>
            </a:r>
            <a:r>
              <a:rPr lang="ko-KR" altLang="en-US" sz="1050" dirty="0"/>
              <a:t>을 보임</a:t>
            </a:r>
          </a:p>
        </p:txBody>
      </p:sp>
    </p:spTree>
    <p:extLst>
      <p:ext uri="{BB962C8B-B14F-4D97-AF65-F5344CB8AC3E}">
        <p14:creationId xmlns:p14="http://schemas.microsoft.com/office/powerpoint/2010/main" val="2765162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Conclusion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4" y="723900"/>
            <a:ext cx="11506201" cy="594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00000"/>
              </a:lnSpc>
              <a:buAutoNum type="arabicParenBoth"/>
              <a:defRPr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결론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U-Net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의료 영상과 같은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특화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된 모델로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FCN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의 아이디어를 확장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더 세밀하고 정확한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가능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하게 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U-Net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Contracting path(down-sampling)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과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Expanding path(up-sampling)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도입하여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context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결합해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정확도를 향상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시킴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Skip connections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통해 얕은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정보와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깊은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추상적인 특징을 결합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객체의 경계를 더욱 명확하게 파악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할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U-Net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큰 데이터셋이 필요하지 않으며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Data Augmentation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통해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제한된 양의 데이터로도 우수한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성능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달성할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U-Net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작은 객체의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 강하지만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매우 크거나 매우 작은 객체에 대한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정확도가 떨어질 수 있음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네트워크의 깊이가 깊어지면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계산비용이 증가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하며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매우 큰 이미지에 대한 처리시에는 메모리 사용량이 많아질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깊은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특징과 얕은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특징을 결합하는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skip connection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은 더 많은 매개변수를 요구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, overfitting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일으킬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U-Net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작업에 최적화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되어 있어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다른 종류의 작업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 대해서는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별도의 조정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이나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새로운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architecture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가 필요할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9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논문 정보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2283659" y="4610568"/>
            <a:ext cx="7624682" cy="18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논문 제목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Fully Convolutional Networks for Semantic Segmentation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저자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Jonathan Long et al.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개제 년도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2015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년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학회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CVPR2015</a:t>
            </a:r>
          </a:p>
          <a:p>
            <a:pPr>
              <a:lnSpc>
                <a:spcPct val="200000"/>
              </a:lnSpc>
              <a:defRPr/>
            </a:pPr>
            <a:r>
              <a:rPr lang="ko-KR" altLang="en-US" sz="1200" b="1" dirty="0" err="1">
                <a:solidFill>
                  <a:schemeClr val="accent3">
                    <a:lumMod val="50000"/>
                  </a:schemeClr>
                </a:solidFill>
              </a:rPr>
              <a:t>인용수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: 44,417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회 인용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F66061-7360-7E49-3C7D-7D438ED9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B1FB1BA-6647-BA10-2AEE-3BC2A0DE7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1" y="1566417"/>
            <a:ext cx="7200900" cy="26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Contribution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1001375" cy="568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Contribution</a:t>
            </a: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3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(1) Skip Architecture </a:t>
            </a:r>
          </a:p>
          <a:p>
            <a:pPr marL="171450" indent="-171450">
              <a:lnSpc>
                <a:spcPct val="3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Skip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Architure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통해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얕은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깊은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모두 고려하여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context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물론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세부적인 정보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도 고려할 수 있어 성능이 향상됨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30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3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Fully-</a:t>
            </a: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</a:rPr>
              <a:t>Conovlutional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 Network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사용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3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기존의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Fully-connected layer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대신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Fully-convolution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이용해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segmentation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중요한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정보를 유지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할 수 있게 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30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3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(3) End-to-End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학습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3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기존의 방법과는 다르게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각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pixel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에 대한 예측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위한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end-to-end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가 가능함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기존 방법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한계점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936395" cy="4834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기존 방법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>
              <a:lnSpc>
                <a:spcPct val="200000"/>
              </a:lnSpc>
              <a:buAutoNum type="arabicParenBoth"/>
              <a:defRPr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 기존 방법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Fully-connected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사용함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이미지를 작은 조각으로 나누어 각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를 독립적으로 분류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하는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Patch-based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접근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이미지를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Superpixel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로 분할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한 다음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그래프 기반 알고리즘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사용하여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superpixel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을 클래스에 할당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(2)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한계점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Fully-connected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사용했기 때문에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Segmentation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중요한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위치 정보를 유지할 수 없다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한계점이 존재함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Patch-based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접근은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계산 비용이 높고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patch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간 연관성을 고려하지 않기 때문에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인접한 영역 간 맥락 정보를 놓치기 쉽다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한계점이 존재함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</a:rPr>
              <a:t>superpixel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생성 방법에 크게 의존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경계선이 정확하지 않거나 세밀한 구조를 잃어버리는 한계점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 존재함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161480" cy="560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Semantic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 모델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위해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 기존에 이미지 분류에서 우수한 성능을 보인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CNN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기반 모델을 목적에 맞춰 변형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시킨 것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5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크게 </a:t>
            </a:r>
            <a:r>
              <a:rPr lang="en-US" altLang="ko-KR" sz="1200" dirty="0" err="1">
                <a:solidFill>
                  <a:schemeClr val="accent3">
                    <a:lumMod val="50000"/>
                  </a:schemeClr>
                </a:solidFill>
              </a:rPr>
              <a:t>Convolutionalization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Deconvolution(Up-sampling), Skip Architecture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로 볼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100" b="1" dirty="0" err="1">
                <a:solidFill>
                  <a:schemeClr val="accent3">
                    <a:lumMod val="50000"/>
                  </a:schemeClr>
                </a:solidFill>
              </a:rPr>
              <a:t>Convolutionalization</a:t>
            </a:r>
            <a:endParaRPr lang="en-US" altLang="ko-KR" sz="11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모든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를 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convolution 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로 구성함</a:t>
            </a: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  -&gt; FC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와는 다르게 위치 정보가 유지됨</a:t>
            </a: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</a:rPr>
              <a:t>Deconvolution(Up-sampling)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  -&gt; pooling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으로 줄어든 이미지를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입력 영상과 같은 크기로 만들어 줌</a:t>
            </a: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  -&gt; Bilinear Interpolation &amp; Backwards convolution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을 사용함</a:t>
            </a: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</a:rPr>
              <a:t>Skip Architecture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정확하고 상세한 구분을 얻기 위해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altLang="ko-KR" sz="1100" dirty="0" err="1">
                <a:solidFill>
                  <a:schemeClr val="accent3">
                    <a:lumMod val="50000"/>
                  </a:schemeClr>
                </a:solidFill>
              </a:rPr>
              <a:t>Deep&amp;Coarse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Semantic 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정보와 </a:t>
            </a:r>
            <a:r>
              <a:rPr lang="en-US" altLang="ko-KR" sz="1100" dirty="0" err="1">
                <a:solidFill>
                  <a:schemeClr val="accent3">
                    <a:lumMod val="50000"/>
                  </a:schemeClr>
                </a:solidFill>
              </a:rPr>
              <a:t>Shallow&amp;Fine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 layer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의 </a:t>
            </a:r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</a:rPr>
              <a:t>Appearance 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</a:rPr>
              <a:t>정보를 결합함</a:t>
            </a:r>
            <a:endParaRPr lang="en-US" altLang="ko-KR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0C6EC9A-5173-53E5-EBD5-C62781CE4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41" y="3250068"/>
            <a:ext cx="3789424" cy="2741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0EFFA9-15EF-9803-CD32-A0A89B6B3FE2}"/>
              </a:ext>
            </a:extLst>
          </p:cNvPr>
          <p:cNvSpPr txBox="1"/>
          <p:nvPr/>
        </p:nvSpPr>
        <p:spPr>
          <a:xfrm>
            <a:off x="7453990" y="2893383"/>
            <a:ext cx="18519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 err="1"/>
              <a:t>Convolutionalization</a:t>
            </a:r>
            <a:r>
              <a:rPr lang="en-US" altLang="ko-KR" sz="1050" b="1" dirty="0"/>
              <a:t> </a:t>
            </a:r>
            <a:r>
              <a:rPr lang="ko-KR" altLang="en-US" sz="1050" b="1" dirty="0"/>
              <a:t>과정</a:t>
            </a:r>
          </a:p>
        </p:txBody>
      </p:sp>
      <p:sp>
        <p:nvSpPr>
          <p:cNvPr id="14" name="액자 13">
            <a:extLst>
              <a:ext uri="{FF2B5EF4-FFF2-40B4-BE49-F238E27FC236}">
                <a16:creationId xmlns:a16="http://schemas.microsoft.com/office/drawing/2014/main" id="{1497B254-BF84-121D-73A3-36BCE6543D82}"/>
              </a:ext>
            </a:extLst>
          </p:cNvPr>
          <p:cNvSpPr/>
          <p:nvPr/>
        </p:nvSpPr>
        <p:spPr>
          <a:xfrm>
            <a:off x="9560403" y="4577536"/>
            <a:ext cx="539272" cy="321133"/>
          </a:xfrm>
          <a:prstGeom prst="frame">
            <a:avLst>
              <a:gd name="adj1" fmla="val 73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0FC419D6-D747-8002-A1EF-2E9E64CA1A92}"/>
              </a:ext>
            </a:extLst>
          </p:cNvPr>
          <p:cNvSpPr/>
          <p:nvPr/>
        </p:nvSpPr>
        <p:spPr>
          <a:xfrm>
            <a:off x="9475703" y="3515519"/>
            <a:ext cx="539272" cy="321133"/>
          </a:xfrm>
          <a:prstGeom prst="frame">
            <a:avLst>
              <a:gd name="adj1" fmla="val 73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A91A6-2BD6-D560-9CD7-C4CD8D70C433}"/>
              </a:ext>
            </a:extLst>
          </p:cNvPr>
          <p:cNvSpPr txBox="1"/>
          <p:nvPr/>
        </p:nvSpPr>
        <p:spPr>
          <a:xfrm>
            <a:off x="8493326" y="6027951"/>
            <a:ext cx="19774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-&gt; Pixel </a:t>
            </a:r>
            <a:r>
              <a:rPr lang="ko-KR" altLang="en-US" sz="1050" dirty="0"/>
              <a:t>단위 분류 수행 가능</a:t>
            </a:r>
            <a:endParaRPr lang="en-US" altLang="ko-KR" sz="1050" dirty="0"/>
          </a:p>
          <a:p>
            <a:r>
              <a:rPr lang="en-US" altLang="ko-KR" sz="1050" dirty="0"/>
              <a:t>-&gt; </a:t>
            </a:r>
            <a:r>
              <a:rPr lang="ko-KR" altLang="en-US" sz="1050" dirty="0"/>
              <a:t>공간적 맥락 유지 가능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088C27-75BB-F005-3FC1-70ED80C5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42" y="3903177"/>
            <a:ext cx="2312124" cy="15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9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제안 방법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161480" cy="228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제안 방법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여러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convolution &amp; pooling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를 거쳐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feature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의 크기를 줄여 나감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이미지의 특징을 추출하고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점차적으로 공간적 해상도를 감소시킴 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Coarse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한 정보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(high level)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는 이전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세밀한 정보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(low level)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</a:rPr>
              <a:t>와 결합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Up-sampling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적용하여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</a:rPr>
              <a:t>Segmentation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</a:rPr>
              <a:t>을 생성함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2B6F185-C190-5A58-82F0-F56C4096D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29" y="3243339"/>
            <a:ext cx="6361845" cy="3361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BB3C6D-EDD4-9510-F2C1-57701BAD3E06}"/>
              </a:ext>
            </a:extLst>
          </p:cNvPr>
          <p:cNvSpPr txBox="1"/>
          <p:nvPr/>
        </p:nvSpPr>
        <p:spPr>
          <a:xfrm>
            <a:off x="8181970" y="3565886"/>
            <a:ext cx="2281244" cy="3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출력을 </a:t>
            </a:r>
            <a:r>
              <a:rPr lang="en-US" altLang="ko-KR" sz="600" dirty="0"/>
              <a:t>32</a:t>
            </a:r>
            <a:r>
              <a:rPr lang="ko-KR" altLang="en-US" sz="600" dirty="0"/>
              <a:t>배 </a:t>
            </a:r>
            <a:r>
              <a:rPr lang="en-US" altLang="ko-KR" sz="600" dirty="0"/>
              <a:t>up-sampling</a:t>
            </a:r>
            <a:r>
              <a:rPr lang="ko-KR" altLang="en-US" sz="600" dirty="0"/>
              <a:t>해</a:t>
            </a:r>
            <a:r>
              <a:rPr lang="en-US" altLang="ko-KR" sz="600" dirty="0"/>
              <a:t> segmentation map</a:t>
            </a:r>
            <a:r>
              <a:rPr lang="ko-KR" altLang="en-US" sz="600" dirty="0"/>
              <a:t>을 생성함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가장 </a:t>
            </a:r>
            <a:r>
              <a:rPr lang="en-US" altLang="ko-KR" sz="600" dirty="0"/>
              <a:t>Coarse</a:t>
            </a:r>
            <a:r>
              <a:rPr lang="ko-KR" altLang="en-US" sz="600" dirty="0"/>
              <a:t>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38A28-D303-5402-5A86-40BBA81779CB}"/>
              </a:ext>
            </a:extLst>
          </p:cNvPr>
          <p:cNvSpPr txBox="1"/>
          <p:nvPr/>
        </p:nvSpPr>
        <p:spPr>
          <a:xfrm>
            <a:off x="8181969" y="4399325"/>
            <a:ext cx="2695581" cy="3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dirty="0"/>
              <a:t>-&gt; pool4 + Conv7 </a:t>
            </a:r>
            <a:r>
              <a:rPr lang="ko-KR" altLang="en-US" sz="600" dirty="0"/>
              <a:t>후</a:t>
            </a:r>
            <a:r>
              <a:rPr lang="en-US" altLang="ko-KR" sz="600" dirty="0"/>
              <a:t> 16</a:t>
            </a:r>
            <a:r>
              <a:rPr lang="ko-KR" altLang="en-US" sz="600" dirty="0"/>
              <a:t>배 </a:t>
            </a:r>
            <a:r>
              <a:rPr lang="en-US" altLang="ko-KR" sz="600" dirty="0"/>
              <a:t>up-sampling</a:t>
            </a:r>
            <a:r>
              <a:rPr lang="ko-KR" altLang="en-US" sz="600" dirty="0"/>
              <a:t>해 </a:t>
            </a:r>
            <a:r>
              <a:rPr lang="en-US" altLang="ko-KR" sz="600" dirty="0"/>
              <a:t>segmentation map</a:t>
            </a:r>
            <a:r>
              <a:rPr lang="ko-KR" altLang="en-US" sz="600" dirty="0"/>
              <a:t>을 생성함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좀 더 세밀함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56F21-DC1F-CA60-A123-07A2B6A4D555}"/>
              </a:ext>
            </a:extLst>
          </p:cNvPr>
          <p:cNvSpPr txBox="1"/>
          <p:nvPr/>
        </p:nvSpPr>
        <p:spPr>
          <a:xfrm>
            <a:off x="8170065" y="5197642"/>
            <a:ext cx="2707486" cy="3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dirty="0"/>
              <a:t>-&gt; pool3</a:t>
            </a:r>
            <a:r>
              <a:rPr lang="ko-KR" altLang="en-US" sz="600" dirty="0"/>
              <a:t> 출력 추가 후 </a:t>
            </a:r>
            <a:r>
              <a:rPr lang="en-US" altLang="ko-KR" sz="600" dirty="0"/>
              <a:t>8</a:t>
            </a:r>
            <a:r>
              <a:rPr lang="ko-KR" altLang="en-US" sz="600" dirty="0"/>
              <a:t>배 </a:t>
            </a:r>
            <a:r>
              <a:rPr lang="en-US" altLang="ko-KR" sz="600" dirty="0"/>
              <a:t>up-sampling</a:t>
            </a:r>
            <a:r>
              <a:rPr lang="ko-KR" altLang="en-US" sz="600" dirty="0"/>
              <a:t>해 </a:t>
            </a:r>
            <a:r>
              <a:rPr lang="en-US" altLang="ko-KR" sz="600" dirty="0"/>
              <a:t>segmentation map</a:t>
            </a:r>
            <a:r>
              <a:rPr lang="ko-KR" altLang="en-US" sz="600" dirty="0"/>
              <a:t>을 생성함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더 세밀함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07287-C39B-2ECE-3BBA-CDBE583210A7}"/>
              </a:ext>
            </a:extLst>
          </p:cNvPr>
          <p:cNvSpPr txBox="1"/>
          <p:nvPr/>
        </p:nvSpPr>
        <p:spPr>
          <a:xfrm>
            <a:off x="2131303" y="5549148"/>
            <a:ext cx="2281244" cy="3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dirty="0"/>
              <a:t>Conv7</a:t>
            </a:r>
            <a:r>
              <a:rPr lang="ko-KR" altLang="en-US" sz="600" dirty="0"/>
              <a:t>에서의 출력은 </a:t>
            </a:r>
            <a:r>
              <a:rPr lang="en-US" altLang="ko-KR" sz="600" dirty="0"/>
              <a:t>Up-sampling</a:t>
            </a:r>
            <a:r>
              <a:rPr lang="ko-KR" altLang="en-US" sz="600" dirty="0"/>
              <a:t>을 통해</a:t>
            </a:r>
            <a:r>
              <a:rPr lang="en-US" altLang="ko-KR" sz="600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600" dirty="0"/>
              <a:t>원본 크기와 동일한 차원의 </a:t>
            </a:r>
            <a:r>
              <a:rPr lang="en-US" altLang="ko-KR" sz="600" dirty="0"/>
              <a:t>segmentation map</a:t>
            </a:r>
            <a:r>
              <a:rPr lang="ko-KR" altLang="en-US" sz="600" dirty="0"/>
              <a:t>을 생성함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E17AAD-C25C-5D3B-B4EB-39C252D9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21" y="789369"/>
            <a:ext cx="3232283" cy="24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C0B3171-95CD-4E32-95B4-97E536C50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797" y="2219380"/>
            <a:ext cx="3112806" cy="3581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B64C1F-0F5E-3549-5E4A-FDA1BA6E294A}"/>
              </a:ext>
            </a:extLst>
          </p:cNvPr>
          <p:cNvSpPr txBox="1"/>
          <p:nvPr/>
        </p:nvSpPr>
        <p:spPr>
          <a:xfrm>
            <a:off x="2958584" y="1831400"/>
            <a:ext cx="2832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FCN </a:t>
            </a:r>
            <a:r>
              <a:rPr lang="ko-KR" altLang="en-US" sz="1100" b="1" dirty="0"/>
              <a:t>모델 별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성능 비교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495E2-47C4-EA35-66E9-99857F68E98C}"/>
              </a:ext>
            </a:extLst>
          </p:cNvPr>
          <p:cNvSpPr txBox="1"/>
          <p:nvPr/>
        </p:nvSpPr>
        <p:spPr>
          <a:xfrm>
            <a:off x="2539484" y="6070001"/>
            <a:ext cx="7147441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/>
              <a:t>FCN-VGG16</a:t>
            </a:r>
            <a:r>
              <a:rPr lang="ko-KR" altLang="en-US" sz="1050" dirty="0"/>
              <a:t>이 검증 세트에서 </a:t>
            </a:r>
            <a:r>
              <a:rPr lang="en-US" altLang="ko-KR" sz="1050" dirty="0"/>
              <a:t>56.0 mean IU</a:t>
            </a:r>
            <a:r>
              <a:rPr lang="ko-KR" altLang="en-US" sz="1050" dirty="0"/>
              <a:t>로 </a:t>
            </a:r>
            <a:r>
              <a:rPr lang="en-US" altLang="ko-KR" sz="1050" b="1" dirty="0"/>
              <a:t>SOTA</a:t>
            </a:r>
            <a:r>
              <a:rPr lang="ko-KR" altLang="en-US" sz="1050" dirty="0"/>
              <a:t>를 달성함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en-US" altLang="ko-KR" sz="1050" b="1" dirty="0" err="1"/>
              <a:t>GoogleNet</a:t>
            </a:r>
            <a:r>
              <a:rPr lang="en-US" altLang="ko-KR" sz="1050" dirty="0"/>
              <a:t> </a:t>
            </a:r>
            <a:r>
              <a:rPr lang="ko-KR" altLang="en-US" sz="1050" dirty="0"/>
              <a:t>기반 </a:t>
            </a:r>
            <a:r>
              <a:rPr lang="en-US" altLang="ko-KR" sz="1050" dirty="0"/>
              <a:t>FCN</a:t>
            </a:r>
            <a:r>
              <a:rPr lang="ko-KR" altLang="en-US" sz="1050" dirty="0"/>
              <a:t>은 비슷한 분류 정확도에도</a:t>
            </a:r>
            <a:r>
              <a:rPr lang="en-US" altLang="ko-KR" sz="1050" dirty="0"/>
              <a:t>, </a:t>
            </a:r>
            <a:r>
              <a:rPr lang="ko-KR" altLang="en-US" sz="1050" dirty="0"/>
              <a:t>다른 모델들과 </a:t>
            </a:r>
            <a:r>
              <a:rPr lang="ko-KR" altLang="en-US" sz="1050" b="1" dirty="0"/>
              <a:t>동등한 </a:t>
            </a:r>
            <a:r>
              <a:rPr lang="en-US" altLang="ko-KR" sz="1050" b="1" dirty="0"/>
              <a:t>Segmentation </a:t>
            </a:r>
            <a:r>
              <a:rPr lang="ko-KR" altLang="en-US" sz="1050" b="1" dirty="0"/>
              <a:t>결과를 달성하지 못함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DBF86-F428-D782-1A1A-47319F9ED637}"/>
              </a:ext>
            </a:extLst>
          </p:cNvPr>
          <p:cNvSpPr txBox="1"/>
          <p:nvPr/>
        </p:nvSpPr>
        <p:spPr>
          <a:xfrm>
            <a:off x="7600951" y="3287804"/>
            <a:ext cx="2971800" cy="270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600" b="1" dirty="0"/>
              <a:t>Mean IU(Intersection over Union)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Segmentation</a:t>
            </a:r>
            <a:r>
              <a:rPr lang="ko-KR" altLang="en-US" sz="600" dirty="0"/>
              <a:t>의 정확도를 측정하는 지표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각 클래스에 대한 예측 영역과 실제 영역의 교집합을 합집합으로 나눈 평균 값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Forward time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모델이 입력을 받아 출력을 생성하는데 걸리는 시간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Conv. Layers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모델에 사용된 </a:t>
            </a:r>
            <a:r>
              <a:rPr lang="ko-KR" altLang="en-US" sz="600" dirty="0" err="1"/>
              <a:t>합성곱</a:t>
            </a:r>
            <a:r>
              <a:rPr lang="ko-KR" altLang="en-US" sz="600" dirty="0"/>
              <a:t> 계층의 수</a:t>
            </a:r>
            <a:endParaRPr lang="en-US" altLang="ko-KR" sz="6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Parameters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모델에서 학습해야 하는 매개변수의 총 수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Rf size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Receptive field</a:t>
            </a:r>
            <a:r>
              <a:rPr lang="ko-KR" altLang="en-US" sz="600" dirty="0"/>
              <a:t>의 크기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en-US" altLang="ko-KR" sz="600" dirty="0"/>
          </a:p>
          <a:p>
            <a:pPr>
              <a:lnSpc>
                <a:spcPct val="150000"/>
              </a:lnSpc>
            </a:pPr>
            <a:r>
              <a:rPr lang="en-US" altLang="ko-KR" sz="600" b="1" dirty="0"/>
              <a:t>Max stride</a:t>
            </a:r>
          </a:p>
          <a:p>
            <a:pPr>
              <a:lnSpc>
                <a:spcPct val="150000"/>
              </a:lnSpc>
            </a:pPr>
            <a:r>
              <a:rPr lang="en-US" altLang="ko-KR" sz="600" dirty="0"/>
              <a:t>-&gt; </a:t>
            </a:r>
            <a:r>
              <a:rPr lang="ko-KR" altLang="en-US" sz="600" dirty="0"/>
              <a:t>네트워크의 </a:t>
            </a:r>
            <a:r>
              <a:rPr lang="ko-KR" altLang="en-US" sz="600" dirty="0" err="1"/>
              <a:t>합성곱</a:t>
            </a:r>
            <a:r>
              <a:rPr lang="ko-KR" altLang="en-US" sz="600" dirty="0"/>
              <a:t> 계층에서의 최대 </a:t>
            </a:r>
            <a:r>
              <a:rPr lang="en-US" altLang="ko-KR" sz="600" dirty="0"/>
              <a:t>stride</a:t>
            </a:r>
            <a:r>
              <a:rPr lang="ko-KR" altLang="en-US" sz="600" dirty="0"/>
              <a:t> 값</a:t>
            </a:r>
            <a:endParaRPr lang="en-US" altLang="ko-KR" sz="600" dirty="0"/>
          </a:p>
          <a:p>
            <a:pPr>
              <a:lnSpc>
                <a:spcPct val="150000"/>
              </a:lnSpc>
            </a:pPr>
            <a:endParaRPr lang="ko-KR" altLang="en-US" sz="600" dirty="0"/>
          </a:p>
        </p:txBody>
      </p:sp>
    </p:spTree>
    <p:extLst>
      <p:ext uri="{BB962C8B-B14F-4D97-AF65-F5344CB8AC3E}">
        <p14:creationId xmlns:p14="http://schemas.microsoft.com/office/powerpoint/2010/main" val="28926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실험 검증 </a:t>
            </a: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&amp; </a:t>
            </a:r>
            <a:r>
              <a:rPr lang="ko-KR" altLang="en-US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결과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10347459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실험 검증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</a:rPr>
              <a:t>결과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3161797-CBDE-A2C6-642B-CDF131D8B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029" y="2633384"/>
            <a:ext cx="4667250" cy="279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C39BD-B765-914B-C953-5588A2A9F37F}"/>
              </a:ext>
            </a:extLst>
          </p:cNvPr>
          <p:cNvSpPr txBox="1"/>
          <p:nvPr/>
        </p:nvSpPr>
        <p:spPr>
          <a:xfrm>
            <a:off x="2371725" y="2217820"/>
            <a:ext cx="37242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FCN </a:t>
            </a:r>
            <a:r>
              <a:rPr lang="ko-KR" altLang="en-US" sz="1100" b="1" dirty="0"/>
              <a:t>변형과 </a:t>
            </a:r>
            <a:r>
              <a:rPr lang="en-US" altLang="ko-KR" sz="1100" b="1" dirty="0"/>
              <a:t>Ground truth</a:t>
            </a:r>
            <a:r>
              <a:rPr lang="ko-KR" altLang="en-US" sz="1100" b="1" dirty="0"/>
              <a:t>의 </a:t>
            </a:r>
            <a:r>
              <a:rPr lang="en-US" altLang="ko-KR" sz="1100" b="1" dirty="0"/>
              <a:t>segmentation </a:t>
            </a:r>
            <a:r>
              <a:rPr lang="ko-KR" altLang="en-US" sz="1100" b="1" dirty="0"/>
              <a:t>결과 비교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95335-607B-5938-535A-66DB244DC30F}"/>
              </a:ext>
            </a:extLst>
          </p:cNvPr>
          <p:cNvSpPr txBox="1"/>
          <p:nvPr/>
        </p:nvSpPr>
        <p:spPr>
          <a:xfrm>
            <a:off x="3457575" y="5576609"/>
            <a:ext cx="4810125" cy="545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값이 감소</a:t>
            </a:r>
            <a:r>
              <a:rPr lang="ko-KR" altLang="en-US" sz="1050" dirty="0"/>
              <a:t>함에 따라 </a:t>
            </a:r>
            <a:r>
              <a:rPr lang="en-US" altLang="ko-KR" sz="1050" dirty="0"/>
              <a:t>Segmentation </a:t>
            </a:r>
            <a:r>
              <a:rPr lang="ko-KR" altLang="en-US" sz="1050" dirty="0"/>
              <a:t>결과는 </a:t>
            </a:r>
            <a:r>
              <a:rPr lang="en-US" altLang="ko-KR" sz="1050" b="1" dirty="0"/>
              <a:t>ground truth</a:t>
            </a:r>
            <a:r>
              <a:rPr lang="ko-KR" altLang="en-US" sz="1050" b="1" dirty="0"/>
              <a:t>에 더 가까워 짐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-&gt; </a:t>
            </a:r>
            <a:r>
              <a:rPr lang="ko-KR" altLang="en-US" sz="1050" b="1" dirty="0"/>
              <a:t>값이 감소</a:t>
            </a:r>
            <a:r>
              <a:rPr lang="ko-KR" altLang="en-US" sz="1050" dirty="0"/>
              <a:t>함에 따라 </a:t>
            </a:r>
            <a:r>
              <a:rPr lang="ko-KR" altLang="en-US" sz="1050" b="1" dirty="0"/>
              <a:t>객체의 경계가 더욱 명확하고 정밀</a:t>
            </a:r>
            <a:r>
              <a:rPr lang="ko-KR" altLang="en-US" sz="1050" dirty="0"/>
              <a:t>해짐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DDC05-9CAE-5006-888D-CD7C85EB5F5B}"/>
              </a:ext>
            </a:extLst>
          </p:cNvPr>
          <p:cNvSpPr txBox="1"/>
          <p:nvPr/>
        </p:nvSpPr>
        <p:spPr>
          <a:xfrm>
            <a:off x="3073465" y="2631830"/>
            <a:ext cx="6191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Coarse</a:t>
            </a:r>
            <a:endParaRPr lang="ko-KR" alt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A345E-8BD2-F9A5-0A8D-011F5F6C534F}"/>
              </a:ext>
            </a:extLst>
          </p:cNvPr>
          <p:cNvSpPr txBox="1"/>
          <p:nvPr/>
        </p:nvSpPr>
        <p:spPr>
          <a:xfrm>
            <a:off x="7975733" y="2634147"/>
            <a:ext cx="6191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Fine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443995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4011</Words>
  <Application>Microsoft Office PowerPoint</Application>
  <PresentationFormat>와이드스크린</PresentationFormat>
  <Paragraphs>637</Paragraphs>
  <Slides>28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-apple-system</vt:lpstr>
      <vt:lpstr>Söhne</vt:lpstr>
      <vt:lpstr>Tmon몬소리 Black</vt:lpstr>
      <vt:lpstr>맑은 고딕</vt:lpstr>
      <vt:lpstr>Arial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임유리</cp:lastModifiedBy>
  <cp:revision>116</cp:revision>
  <dcterms:created xsi:type="dcterms:W3CDTF">2023-07-19T05:52:30Z</dcterms:created>
  <dcterms:modified xsi:type="dcterms:W3CDTF">2023-12-07T01:15:44Z</dcterms:modified>
</cp:coreProperties>
</file>