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1" r:id="rId3"/>
    <p:sldId id="273" r:id="rId4"/>
    <p:sldId id="277" r:id="rId5"/>
    <p:sldId id="274" r:id="rId6"/>
    <p:sldId id="275" r:id="rId7"/>
    <p:sldId id="276" r:id="rId8"/>
    <p:sldId id="283" r:id="rId9"/>
    <p:sldId id="284" r:id="rId10"/>
    <p:sldId id="285" r:id="rId11"/>
    <p:sldId id="278" r:id="rId12"/>
    <p:sldId id="287" r:id="rId13"/>
    <p:sldId id="279" r:id="rId14"/>
    <p:sldId id="294" r:id="rId15"/>
    <p:sldId id="292" r:id="rId16"/>
    <p:sldId id="281" r:id="rId17"/>
    <p:sldId id="293" r:id="rId18"/>
    <p:sldId id="289" r:id="rId19"/>
    <p:sldId id="288" r:id="rId20"/>
    <p:sldId id="290" r:id="rId21"/>
    <p:sldId id="291" r:id="rId22"/>
    <p:sldId id="282" r:id="rId2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504D"/>
    <a:srgbClr val="F6F6F6"/>
    <a:srgbClr val="E2E2E2"/>
    <a:srgbClr val="FFFFFF"/>
    <a:srgbClr val="AFD48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6830" autoAdjust="0"/>
  </p:normalViewPr>
  <p:slideViewPr>
    <p:cSldViewPr>
      <p:cViewPr varScale="1">
        <p:scale>
          <a:sx n="79" d="100"/>
          <a:sy n="79" d="100"/>
        </p:scale>
        <p:origin x="144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A283-EFB9-4BA5-ABE0-83E3EF51D8E8}" type="datetimeFigureOut">
              <a:rPr lang="ko-KR" altLang="en-US" smtClean="0"/>
              <a:t>2022-10-24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00B9-E880-44A7-8CEE-95E4C9F8B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8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44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0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48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0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0B9-E880-44A7-8CEE-95E4C9F8B82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2095-7338-4FE9-803C-D2FAC2ADCA94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73400" y="9715500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B1393E5F-521B-4CAD-9D3A-AE923D912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92AE-348E-4423-83E4-712B26A74399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BA10-C135-4F01-B72F-D963CE0033D4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C11A-4AA0-45B7-BD42-5D30C02B85D9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7E0-8BF9-4A6F-8F2E-65A2E4C46C92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C59D-2321-4D9C-ADFA-80A2D3B700FD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4FF5-9BD2-4468-A504-9E6C9F4D9750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A0B-9664-4B54-B1BA-1A3D6DCF52F8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B092-B01C-4957-ABF6-DB678849DECB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3F4A-E32F-4A54-8779-7F1388E8752F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4936-A7DC-4631-BDDD-6F505186EA3B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E111-F960-400B-AC62-45BC105118E7}" type="datetime1">
              <a:rPr lang="en-US" altLang="ko-KR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0541" y="5334671"/>
            <a:ext cx="3006919" cy="124701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47BD29-1119-30B8-60A1-E1F7CE82EA9C}"/>
              </a:ext>
            </a:extLst>
          </p:cNvPr>
          <p:cNvSpPr txBox="1"/>
          <p:nvPr/>
        </p:nvSpPr>
        <p:spPr>
          <a:xfrm>
            <a:off x="5746724" y="5907881"/>
            <a:ext cx="679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0" i="0" dirty="0" err="1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Finding </a:t>
            </a:r>
            <a:r>
              <a:rPr lang="en-US" altLang="ko-KR" sz="2000" b="0" i="0" dirty="0" err="1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AlexNet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for time series classification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890A2-70ED-B1F1-D840-EB89F1BE2E4F}"/>
              </a:ext>
            </a:extLst>
          </p:cNvPr>
          <p:cNvSpPr txBox="1"/>
          <p:nvPr/>
        </p:nvSpPr>
        <p:spPr>
          <a:xfrm>
            <a:off x="7087347" y="4076700"/>
            <a:ext cx="411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4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7020219" y="9715500"/>
            <a:ext cx="886781" cy="369332"/>
          </a:xfrm>
          <a:prstGeom prst="rect">
            <a:avLst/>
          </a:prstGeom>
          <a:solidFill>
            <a:srgbClr val="F6F6F6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221024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EC855FE-3F33-3D4F-C7D3-CBC0088F926D}"/>
              </a:ext>
            </a:extLst>
          </p:cNvPr>
          <p:cNvGrpSpPr/>
          <p:nvPr/>
        </p:nvGrpSpPr>
        <p:grpSpPr>
          <a:xfrm>
            <a:off x="3810000" y="2570881"/>
            <a:ext cx="10134600" cy="3914842"/>
            <a:chOff x="2590800" y="2371657"/>
            <a:chExt cx="12192000" cy="468422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3B19C41-1B8C-EFE0-BC7C-2A03298C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2371657"/>
              <a:ext cx="12192000" cy="4684226"/>
            </a:xfrm>
            <a:prstGeom prst="rect">
              <a:avLst/>
            </a:prstGeom>
          </p:spPr>
        </p:pic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7768E0E-C5F0-1561-2415-560091A71A1B}"/>
                </a:ext>
              </a:extLst>
            </p:cNvPr>
            <p:cNvSpPr/>
            <p:nvPr/>
          </p:nvSpPr>
          <p:spPr>
            <a:xfrm rot="19986631">
              <a:off x="4758895" y="4739092"/>
              <a:ext cx="2127344" cy="1671999"/>
            </a:xfrm>
            <a:prstGeom prst="ellipse">
              <a:avLst/>
            </a:prstGeom>
            <a:solidFill>
              <a:srgbClr val="FF0000">
                <a:alpha val="12157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409238D8-7620-618D-53AD-57A9768464CA}"/>
                </a:ext>
              </a:extLst>
            </p:cNvPr>
            <p:cNvSpPr/>
            <p:nvPr/>
          </p:nvSpPr>
          <p:spPr>
            <a:xfrm>
              <a:off x="6669314" y="5885928"/>
              <a:ext cx="3556000" cy="678702"/>
            </a:xfrm>
            <a:custGeom>
              <a:avLst/>
              <a:gdLst>
                <a:gd name="connsiteX0" fmla="*/ 0 w 3556000"/>
                <a:gd name="connsiteY0" fmla="*/ 0 h 678702"/>
                <a:gd name="connsiteX1" fmla="*/ 609600 w 3556000"/>
                <a:gd name="connsiteY1" fmla="*/ 464458 h 678702"/>
                <a:gd name="connsiteX2" fmla="*/ 1509486 w 3556000"/>
                <a:gd name="connsiteY2" fmla="*/ 667658 h 678702"/>
                <a:gd name="connsiteX3" fmla="*/ 2699657 w 3556000"/>
                <a:gd name="connsiteY3" fmla="*/ 624115 h 678702"/>
                <a:gd name="connsiteX4" fmla="*/ 3556000 w 3556000"/>
                <a:gd name="connsiteY4" fmla="*/ 391886 h 6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0" h="678702">
                  <a:moveTo>
                    <a:pt x="0" y="0"/>
                  </a:moveTo>
                  <a:cubicBezTo>
                    <a:pt x="179009" y="176591"/>
                    <a:pt x="358019" y="353182"/>
                    <a:pt x="609600" y="464458"/>
                  </a:cubicBezTo>
                  <a:cubicBezTo>
                    <a:pt x="861181" y="575734"/>
                    <a:pt x="1161143" y="641048"/>
                    <a:pt x="1509486" y="667658"/>
                  </a:cubicBezTo>
                  <a:cubicBezTo>
                    <a:pt x="1857829" y="694268"/>
                    <a:pt x="2358571" y="670077"/>
                    <a:pt x="2699657" y="624115"/>
                  </a:cubicBezTo>
                  <a:cubicBezTo>
                    <a:pt x="3040743" y="578153"/>
                    <a:pt x="3298371" y="485019"/>
                    <a:pt x="3556000" y="39188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79BCC4BD-B7EB-C235-1F80-8BF312B4C7F8}"/>
                </a:ext>
              </a:extLst>
            </p:cNvPr>
            <p:cNvSpPr/>
            <p:nvPr/>
          </p:nvSpPr>
          <p:spPr>
            <a:xfrm rot="19986631">
              <a:off x="9977885" y="5529822"/>
              <a:ext cx="1944061" cy="986792"/>
            </a:xfrm>
            <a:prstGeom prst="ellipse">
              <a:avLst/>
            </a:prstGeom>
            <a:solidFill>
              <a:srgbClr val="FF0000">
                <a:alpha val="12157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97BAED-B18E-EEC7-930D-919B61CB7442}"/>
              </a:ext>
            </a:extLst>
          </p:cNvPr>
          <p:cNvSpPr txBox="1"/>
          <p:nvPr/>
        </p:nvSpPr>
        <p:spPr>
          <a:xfrm>
            <a:off x="2240518" y="6958792"/>
            <a:ext cx="14916919" cy="27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Maxpooling</a:t>
            </a:r>
            <a:endParaRPr lang="en-US" altLang="ko-KR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Small perturbations(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작은 섭동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인 노이즈의 영향을 최소화하기 위해 도입하여 차원을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줄여줌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각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독립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convolution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Maxpooling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출력이 연결되어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MTS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형성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(M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차원을 갖는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TS(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시계열 데이터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다양한 길이의 필터 사용으로 여러 해상도의 특징 추출 가능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43ABC-2C09-FF0A-929B-3BAB406996C1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1. Inception Network: a novel architecture for TSC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28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C63A68-E1FD-A016-F2F0-3309C1BBBCD9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2. </a:t>
            </a:r>
            <a:r>
              <a:rPr lang="en-US" altLang="ko-KR" sz="24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a neural network ensemble for TSC</a:t>
            </a:r>
            <a:endParaRPr lang="ko-KR" altLang="en-US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E84C2-C817-3927-1B16-78DEF9AC57E1}"/>
                  </a:ext>
                </a:extLst>
              </p:cNvPr>
              <p:cNvSpPr txBox="1"/>
              <p:nvPr/>
            </p:nvSpPr>
            <p:spPr>
              <a:xfrm>
                <a:off x="1828800" y="2400300"/>
                <a:ext cx="14916919" cy="697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5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개의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Inception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네트워크의 앙상블의 각 예측에 균등한 가중치 부여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𝑖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=  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𝑗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𝑛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)</m:t>
                          </m:r>
                        </m:e>
                      </m:nary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|  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lgun Gothic Semilight" panose="020B0502040204020203" pitchFamily="50" charset="-127"/>
                            </a:rPr>
                            <m:t>∀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𝑐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∈ [ 1,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𝑐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 ]</m:t>
                      </m:r>
                    </m:oMath>
                  </m:oMathPara>
                </a14:m>
                <a:endParaRPr lang="en-US" altLang="ko-KR" sz="2400" b="0" dirty="0">
                  <a:latin typeface="Malgun Gothic Semilight" panose="020B0502040204020203" pitchFamily="50" charset="-127"/>
                  <a:ea typeface="Cambria Math" panose="02040503050406030204" pitchFamily="18" charset="0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𝑖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= n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개의 무작위로 초기화된 모델에 대해 </a:t>
                </a:r>
                <a:r>
                  <a:rPr lang="ko-KR" altLang="en-US" sz="2000" dirty="0" err="1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평균화된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로지스틱 출력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와 동일한 클래스 </a:t>
                </a:r>
                <a:r>
                  <a:rPr lang="en-US" altLang="ko-KR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c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에 속하는 </a:t>
                </a:r>
                <a:endParaRPr lang="en-US" altLang="ko-KR" sz="20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	         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입력 시계열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를 가질 앙상블의 출력 확률</a:t>
                </a:r>
                <a:endParaRPr lang="en-US" altLang="ko-KR" sz="20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800100" lvl="1" indent="-34290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N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개의 모델의 평균 확률을 이용함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컴퓨터 비전 문제에서 앙상블을 훈련하면 신경망의 성능이 향상되는 것으로 나타났지만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,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시계열 분류에서 앙상블 모델을 사용한 경우는 거의 없었음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E84C2-C817-3927-1B16-78DEF9AC5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00300"/>
                <a:ext cx="14916919" cy="6971460"/>
              </a:xfrm>
              <a:prstGeom prst="rect">
                <a:avLst/>
              </a:prstGeom>
              <a:blipFill>
                <a:blip r:embed="rId2"/>
                <a:stretch>
                  <a:fillRect l="-531" b="-1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0A9C03-83DF-A97E-1088-BD7278DD2108}"/>
                  </a:ext>
                </a:extLst>
              </p:cNvPr>
              <p:cNvSpPr txBox="1"/>
              <p:nvPr/>
            </p:nvSpPr>
            <p:spPr>
              <a:xfrm>
                <a:off x="13545319" y="3724870"/>
                <a:ext cx="3200400" cy="219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𝑥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𝑖</m:t>
                        </m:r>
                      </m:sub>
                    </m:sSub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= </m:t>
                    </m:r>
                  </m:oMath>
                </a14:m>
                <a:r>
                  <a:rPr lang="en-US" altLang="ko-KR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입력 시계열</a:t>
                </a:r>
                <a:endParaRPr lang="en-US" altLang="ko-KR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= </m:t>
                    </m:r>
                  </m:oMath>
                </a14:m>
                <a:r>
                  <a:rPr lang="ko-KR" altLang="en-US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로지스틱 출력</a:t>
                </a:r>
                <a:endParaRPr lang="en-US" altLang="ko-KR" sz="1800" i="1" dirty="0">
                  <a:latin typeface="Cambria Math" panose="02040503050406030204" pitchFamily="18" charset="0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𝑐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= 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𝑐</m:t>
                        </m:r>
                      </m:sub>
                    </m:sSub>
                    <m:r>
                      <a:rPr lang="ko-KR" altLang="en-US" sz="180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와</m:t>
                    </m:r>
                  </m:oMath>
                </a14:m>
                <a:r>
                  <a:rPr lang="en-US" altLang="ko-KR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동일한 클래스</a:t>
                </a:r>
                <a:endParaRPr lang="en-US" altLang="ko-KR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n = </a:t>
                </a:r>
                <a:r>
                  <a:rPr lang="ko-KR" altLang="en-US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초기화된 모델 개수</a:t>
                </a:r>
                <a:endParaRPr lang="en-US" altLang="ko-KR" sz="18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𝑖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,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Malgun Gothic Semilight" panose="020B0502040204020203" pitchFamily="50" charset="-127"/>
                                <a:cs typeface="Malgun Gothic Semilight" panose="020B0502040204020203" pitchFamily="50" charset="-127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= </a:t>
                </a:r>
                <a:r>
                  <a:rPr lang="ko-KR" altLang="en-US" sz="18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앙상블 출력 확률</a:t>
                </a:r>
                <a:endParaRPr lang="en-US" altLang="ko-KR" sz="18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0A9C03-83DF-A97E-1088-BD7278DD2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319" y="3724870"/>
                <a:ext cx="3200400" cy="2195922"/>
              </a:xfrm>
              <a:prstGeom prst="rect">
                <a:avLst/>
              </a:prstGeom>
              <a:blipFill>
                <a:blip r:embed="rId3"/>
                <a:stretch>
                  <a:fillRect l="-1524" b="-8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0564C5C-944C-DEFE-363C-BE2B4E80579D}"/>
              </a:ext>
            </a:extLst>
          </p:cNvPr>
          <p:cNvSpPr txBox="1"/>
          <p:nvPr/>
        </p:nvSpPr>
        <p:spPr>
          <a:xfrm>
            <a:off x="304800" y="9743771"/>
            <a:ext cx="15659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Fawaz, Hassan Ismail, et al. "Deep neural network ensembles for time series classification." </a:t>
            </a:r>
            <a:r>
              <a:rPr lang="en-US" altLang="ko-KR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2019 International Joint Conference on Neural Networks (IJCNN)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IEEE, 2019.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7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C63A68-E1FD-A016-F2F0-3309C1BBBCD9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3. Receptive field</a:t>
            </a:r>
            <a:endParaRPr lang="ko-KR" altLang="en-US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A9A469-7176-F1F2-57B6-05C3EB784858}"/>
                  </a:ext>
                </a:extLst>
              </p:cNvPr>
              <p:cNvSpPr txBox="1"/>
              <p:nvPr/>
            </p:nvSpPr>
            <p:spPr>
              <a:xfrm>
                <a:off x="1828800" y="2631644"/>
                <a:ext cx="14916919" cy="546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TSC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의 경우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RF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는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1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차원 공간에서 최대 시야를 측정하는 값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1+</m:t>
                      </m:r>
                      <m:nary>
                        <m:naryPr>
                          <m:chr m:val="∑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𝑖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𝑑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Malgun Gothic Semilight" panose="020B0502040204020203" pitchFamily="50" charset="-127"/>
                                  <a:cs typeface="Malgun Gothic Semilight" panose="020B0502040204020203" pitchFamily="50" charset="-127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 −1)</m:t>
                          </m:r>
                        </m:e>
                      </m:nary>
                    </m:oMath>
                  </m:oMathPara>
                </a14:m>
                <a:endParaRPr lang="en-US" altLang="ko-KR" sz="2400" b="0" dirty="0">
                  <a:latin typeface="Malgun Gothic Semilight" panose="020B0502040204020203" pitchFamily="50" charset="-127"/>
                  <a:ea typeface="Cambria Math" panose="02040503050406030204" pitchFamily="18" charset="0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1714500" lvl="3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레이어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2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 추가 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400" b="0" dirty="0"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𝑅𝐹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𝑅𝐹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+2 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lgun Gothic Semilight" panose="020B0502040204020203" pitchFamily="50" charset="-127"/>
                      </a:rPr>
                      <m:t>×(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lgun Gothic Semilight" panose="020B0502040204020203" pitchFamily="50" charset="-127"/>
                      </a:rPr>
                      <m:t>𝑘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lgun Gothic Semilight" panose="020B0502040204020203" pitchFamily="50" charset="-127"/>
                      </a:rPr>
                      <m:t>−1)</m:t>
                    </m:r>
                  </m:oMath>
                </a14:m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1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차원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TSC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에서 더 큰 패턴을 감지하기 위해서는 더 큰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RF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가 필요함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A9A469-7176-F1F2-57B6-05C3EB784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31644"/>
                <a:ext cx="14916919" cy="5467843"/>
              </a:xfrm>
              <a:prstGeom prst="rect">
                <a:avLst/>
              </a:prstGeom>
              <a:blipFill>
                <a:blip r:embed="rId3"/>
                <a:stretch>
                  <a:fillRect l="-531" b="-15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09625D-8E2A-98E8-915F-EE55857702A2}"/>
                  </a:ext>
                </a:extLst>
              </p:cNvPr>
              <p:cNvSpPr txBox="1"/>
              <p:nvPr/>
            </p:nvSpPr>
            <p:spPr>
              <a:xfrm>
                <a:off x="12953999" y="3988640"/>
                <a:ext cx="3791719" cy="963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Malgun Gothic Semilight" panose="020B0502040204020203" pitchFamily="50" charset="-127"/>
                              <a:cs typeface="Malgun Gothic Semilight" panose="020B0502040204020203" pitchFamily="50" charset="-127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𝑓𝑖𝑙𝑡𝑒𝑟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𝑙𝑒𝑛𝑔𝑡h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) ,  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i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∈[1,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lgun Gothic Semilight" panose="020B0502040204020203" pitchFamily="50" charset="-127"/>
                        </a:rPr>
                        <m:t>]</m:t>
                      </m:r>
                    </m:oMath>
                  </m:oMathPara>
                </a14:m>
                <a:endParaRPr lang="en-US" altLang="ko-KR" sz="20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𝑑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 = </m:t>
                    </m:r>
                    <m:r>
                      <a:rPr lang="ko-KR" altLang="en-US" sz="2000" i="1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레</m:t>
                    </m:r>
                  </m:oMath>
                </a14:m>
                <a:r>
                  <a:rPr lang="ko-KR" altLang="en-US" sz="20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이어의 깊이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09625D-8E2A-98E8-915F-EE558577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9" y="3988640"/>
                <a:ext cx="3791719" cy="963854"/>
              </a:xfrm>
              <a:prstGeom prst="rect">
                <a:avLst/>
              </a:prstGeom>
              <a:blipFill>
                <a:blip r:embed="rId4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294936-1F00-CC01-7749-985B74387D9E}"/>
                  </a:ext>
                </a:extLst>
              </p:cNvPr>
              <p:cNvSpPr txBox="1"/>
              <p:nvPr/>
            </p:nvSpPr>
            <p:spPr>
              <a:xfrm>
                <a:off x="9753600" y="5739462"/>
                <a:ext cx="5410200" cy="114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필터 길이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2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만큼 증가 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400" b="0" dirty="0"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𝑅𝐹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𝑅𝐹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+2 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lgun Gothic Semilight" panose="020B0502040204020203" pitchFamily="50" charset="-127"/>
                      </a:rPr>
                      <m:t>𝑑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 </m:t>
                    </m:r>
                  </m:oMath>
                </a14:m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294936-1F00-CC01-7749-985B7438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5739462"/>
                <a:ext cx="5410200" cy="1140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8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96EBA-35DA-76FA-C48E-B0DDF6B5D820}"/>
              </a:ext>
            </a:extLst>
          </p:cNvPr>
          <p:cNvSpPr txBox="1"/>
          <p:nvPr/>
        </p:nvSpPr>
        <p:spPr>
          <a:xfrm>
            <a:off x="1371600" y="1689365"/>
            <a:ext cx="15849600" cy="777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모든 시계열 데이터는 평균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0,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표준편차가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되도록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z-normalization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정확도와 계산 복잡성을 평가할 때 가장 큰 아카이브인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 사용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모든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모델은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Adam optimization algorithm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사용하여 훈련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&amp;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가중치는 무작위 초기화 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InceptionTime에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유리한 40/6/39의 승/동/패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InceptionTime이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Wine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Beef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데이터 세트에서 HIVE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COTE에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비해 낮은 정확도를 나타냄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497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Experiments: </a:t>
            </a:r>
            <a:r>
              <a:rPr lang="en-US" altLang="ko-KR" sz="3200" b="1" dirty="0" err="1"/>
              <a:t>InceptionTime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그림 5">
            <a:extLst>
              <a:ext uri="{FF2B5EF4-FFF2-40B4-BE49-F238E27FC236}">
                <a16:creationId xmlns:a16="http://schemas.microsoft.com/office/drawing/2014/main" id="{D40D15EE-2D1D-E97C-1A2D-9CE7F4D6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24500"/>
            <a:ext cx="94903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36732-1ECF-A9BF-AD7A-5425631FFF09}"/>
              </a:ext>
            </a:extLst>
          </p:cNvPr>
          <p:cNvSpPr txBox="1"/>
          <p:nvPr/>
        </p:nvSpPr>
        <p:spPr>
          <a:xfrm>
            <a:off x="357809" y="9574896"/>
            <a:ext cx="1036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1) z-normalization :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진폭기반 패턴보다 구조적 유사성에 초점을 맞출 수 있도록 하는 </a:t>
            </a:r>
            <a:r>
              <a:rPr lang="ko-KR" altLang="en-US" sz="1800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전처리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단계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2) </a:t>
            </a:r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spectrography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data: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분광계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분광광도계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등을 써서 스펙트럼으로 나누어 측정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해석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1F183F6-6F5E-C701-104A-A7623530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392" y="3499315"/>
            <a:ext cx="5430008" cy="4134427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06147AC-6277-C733-D304-F7B71A5037ED}"/>
              </a:ext>
            </a:extLst>
          </p:cNvPr>
          <p:cNvSpPr/>
          <p:nvPr/>
        </p:nvSpPr>
        <p:spPr>
          <a:xfrm>
            <a:off x="5675384" y="4727587"/>
            <a:ext cx="1371600" cy="796913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1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96EBA-35DA-76FA-C48E-B0DDF6B5D820}"/>
              </a:ext>
            </a:extLst>
          </p:cNvPr>
          <p:cNvSpPr txBox="1"/>
          <p:nvPr/>
        </p:nvSpPr>
        <p:spPr>
          <a:xfrm>
            <a:off x="1371600" y="1689365"/>
            <a:ext cx="15849600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평가지표</a:t>
            </a:r>
            <a:endParaRPr lang="en-US" altLang="ko-KR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497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Experiments: </a:t>
            </a:r>
            <a:r>
              <a:rPr lang="en-US" altLang="ko-KR" sz="3200" b="1" dirty="0" err="1"/>
              <a:t>InceptionTime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그림 5">
            <a:extLst>
              <a:ext uri="{FF2B5EF4-FFF2-40B4-BE49-F238E27FC236}">
                <a16:creationId xmlns:a16="http://schemas.microsoft.com/office/drawing/2014/main" id="{D40D15EE-2D1D-E97C-1A2D-9CE7F4D6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54" y="2933225"/>
            <a:ext cx="94903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1F183F6-6F5E-C701-104A-A7623530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729" y="2879215"/>
            <a:ext cx="5430008" cy="4134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3E5AC-E9E4-B2EC-FE0E-776DD2BFA735}"/>
              </a:ext>
            </a:extLst>
          </p:cNvPr>
          <p:cNvSpPr txBox="1"/>
          <p:nvPr/>
        </p:nvSpPr>
        <p:spPr>
          <a:xfrm>
            <a:off x="1371600" y="7427236"/>
            <a:ext cx="15849600" cy="223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승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무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패 카운트의 매트릭스 생성 및 알고리즘이 능가하는 데이터 세트 수 계산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재현율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오류율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귀무가설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기각 횟수가 반영된 편향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등 알고리즘의 성능을 평가하는 여러 평가 기준의 통계적 수치를 나타내어 다이어그램으로 표현함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(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숫자가 작을수록 좋은 성능을 가진 알고리즘이라고 판단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A2ABAAA-CA72-FE50-ACF3-29882D3A59CF}"/>
              </a:ext>
            </a:extLst>
          </p:cNvPr>
          <p:cNvSpPr/>
          <p:nvPr/>
        </p:nvSpPr>
        <p:spPr>
          <a:xfrm>
            <a:off x="11554817" y="3219683"/>
            <a:ext cx="1371600" cy="483870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7306F-57EB-0D3B-5E80-60D4206463CF}"/>
              </a:ext>
            </a:extLst>
          </p:cNvPr>
          <p:cNvSpPr txBox="1"/>
          <p:nvPr/>
        </p:nvSpPr>
        <p:spPr>
          <a:xfrm>
            <a:off x="10417613" y="4821414"/>
            <a:ext cx="4667583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 측면에서는 큰 차이가 없음을 나타냄</a:t>
            </a: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A03AA49-0B07-2F37-CD21-2D5C64FA063A}"/>
              </a:ext>
            </a:extLst>
          </p:cNvPr>
          <p:cNvCxnSpPr/>
          <p:nvPr/>
        </p:nvCxnSpPr>
        <p:spPr>
          <a:xfrm>
            <a:off x="12770122" y="3677841"/>
            <a:ext cx="0" cy="1161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88687F-62E7-0CAE-E4F7-504DA6765803}"/>
              </a:ext>
            </a:extLst>
          </p:cNvPr>
          <p:cNvSpPr txBox="1"/>
          <p:nvPr/>
        </p:nvSpPr>
        <p:spPr>
          <a:xfrm>
            <a:off x="7772400" y="5676900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NN-DYW(2020): </a:t>
            </a:r>
            <a:r>
              <a:rPr lang="en-US" altLang="ko-KR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DTW</a:t>
            </a:r>
            <a:r>
              <a:rPr lang="ko-KR" altLang="en-US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활용하여 레이어의 입력을 가중치에 동적으로 정렬하는 </a:t>
            </a:r>
            <a:r>
              <a:rPr lang="ko-KR" altLang="en-US" sz="1600" i="0" dirty="0" err="1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피드포워드</a:t>
            </a:r>
            <a:r>
              <a:rPr lang="ko-KR" altLang="en-US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신경망</a:t>
            </a:r>
            <a:endParaRPr lang="en-US" altLang="ko-KR" sz="160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EE(</a:t>
            </a:r>
            <a:r>
              <a:rPr lang="en-US" altLang="ko-KR" sz="16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Elastic Ensemble)(2015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): 11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최근접 이웃 분류기의 앙상블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BOSS(2015):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맞춤형 유클리드 거리와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NN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분류기 앙상블 기반 알고리즘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PF(</a:t>
            </a:r>
            <a:r>
              <a:rPr lang="en-US" altLang="ko-KR" sz="16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Proximity Forest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)(2019): </a:t>
            </a:r>
            <a:r>
              <a:rPr lang="ko-KR" altLang="en-US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</a:t>
            </a:r>
            <a:r>
              <a:rPr lang="en-US" altLang="ko-KR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EE</a:t>
            </a:r>
            <a:r>
              <a:rPr lang="ko-KR" altLang="en-US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거리를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분할기준으로 사용하는 </a:t>
            </a:r>
            <a:r>
              <a:rPr lang="ko-KR" altLang="en-US" sz="160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제안된 트리 기반 앙상블</a:t>
            </a:r>
            <a:endParaRPr lang="en-US" altLang="ko-KR" sz="160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ST(</a:t>
            </a:r>
            <a:r>
              <a:rPr lang="en-US" altLang="ko-KR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Shapelets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): </a:t>
            </a:r>
            <a:r>
              <a:rPr lang="en-US" altLang="ko-KR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Shapelet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각 계열 간의 유사성을 측정하여 이 유사성을 분류를 위한 구별 특징으로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		           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사용하는 분류방법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A4B0B-BF3A-ED73-2AE9-D07666C1185B}"/>
              </a:ext>
            </a:extLst>
          </p:cNvPr>
          <p:cNvSpPr txBox="1"/>
          <p:nvPr/>
        </p:nvSpPr>
        <p:spPr>
          <a:xfrm>
            <a:off x="152400" y="9779880"/>
            <a:ext cx="150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Demšar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en-US" altLang="ko-KR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Janez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"Statistical comparisons of classifiers over multiple data sets." </a:t>
            </a:r>
            <a:r>
              <a:rPr lang="en-US" altLang="ko-KR" b="0" i="1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The Journal of Machine learning research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7 (2006): 1-30.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084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497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Experiments: </a:t>
            </a:r>
            <a:r>
              <a:rPr lang="en-US" altLang="ko-KR" sz="3200" b="1" dirty="0" err="1"/>
              <a:t>InceptionTime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1CA7876-60FA-7AB4-4996-7A905C4B67AC}"/>
              </a:ext>
            </a:extLst>
          </p:cNvPr>
          <p:cNvGrpSpPr/>
          <p:nvPr/>
        </p:nvGrpSpPr>
        <p:grpSpPr>
          <a:xfrm>
            <a:off x="533400" y="2465144"/>
            <a:ext cx="17221200" cy="3809996"/>
            <a:chOff x="439271" y="1836647"/>
            <a:chExt cx="18610730" cy="367776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ADF5FB2-6AF4-EFE2-7C09-A20BCEE7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271" y="1836647"/>
              <a:ext cx="4666591" cy="3607148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655F666-15DF-517D-24A2-D36A2CA45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0003" y="1856818"/>
              <a:ext cx="4666591" cy="365759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DC42A03-6180-8472-CE73-A6B3202F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0" y="1856820"/>
              <a:ext cx="4859862" cy="3657596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A5C2DFE1-65DE-BBF6-2501-5261C9E76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65863" y="2019300"/>
              <a:ext cx="4284138" cy="330976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FD45B1-25E9-7CB7-4B4E-51A2E90A62E0}"/>
              </a:ext>
            </a:extLst>
          </p:cNvPr>
          <p:cNvSpPr txBox="1"/>
          <p:nvPr/>
        </p:nvSpPr>
        <p:spPr>
          <a:xfrm>
            <a:off x="1066800" y="6438900"/>
            <a:ext cx="3453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InlineSkate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dataset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training time</a:t>
            </a:r>
            <a:endParaRPr lang="ko-KR" altLang="en-US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69341-DD0A-97DC-2BEF-864FB7C288FC}"/>
              </a:ext>
            </a:extLst>
          </p:cNvPr>
          <p:cNvSpPr txBox="1"/>
          <p:nvPr/>
        </p:nvSpPr>
        <p:spPr>
          <a:xfrm>
            <a:off x="5461407" y="6463558"/>
            <a:ext cx="3453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SITS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dataset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training time</a:t>
            </a:r>
            <a:endParaRPr lang="ko-KR" altLang="en-US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5990F-6FAC-2F1D-8F99-3A4E357521D6}"/>
              </a:ext>
            </a:extLst>
          </p:cNvPr>
          <p:cNvSpPr txBox="1"/>
          <p:nvPr/>
        </p:nvSpPr>
        <p:spPr>
          <a:xfrm>
            <a:off x="304800" y="94501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1) SITS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800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dataset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위성 시계열 데이터 세트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밀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옥수수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농장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도시 등 으로 분류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2) </a:t>
            </a:r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ResNet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(5): TSC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전용 딥러닝 앙상블 모델 중 가장 성능이 높았던 모델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FD1A2-627A-A1F7-38DB-E1AAA880BE7D}"/>
              </a:ext>
            </a:extLst>
          </p:cNvPr>
          <p:cNvSpPr txBox="1"/>
          <p:nvPr/>
        </p:nvSpPr>
        <p:spPr>
          <a:xfrm>
            <a:off x="9906000" y="6390792"/>
            <a:ext cx="3453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SITS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dataset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algn="ctr"/>
            <a:r>
              <a:rPr lang="en-US" altLang="ko-KR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Auccuracy</a:t>
            </a:r>
            <a:endParaRPr lang="ko-KR" altLang="en-US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F2169-2542-42E2-BF2B-8412AA9C49BC}"/>
              </a:ext>
            </a:extLst>
          </p:cNvPr>
          <p:cNvSpPr txBox="1"/>
          <p:nvPr/>
        </p:nvSpPr>
        <p:spPr>
          <a:xfrm>
            <a:off x="1066800" y="7429500"/>
            <a:ext cx="1609909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HVE COTE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에서는 훈련시간이 선형적으로 증가함에 비해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에서는 훈련 속도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배 이상 감소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에서 훈련 데이터 셋이 클수록 정확도 증가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다른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ResNet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네트워크의 앙상블인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ResNet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(5)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 비교했을 때 확실한 개선을 보여줌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BA9C5-F3E9-A794-E314-D7A0D7B3792E}"/>
              </a:ext>
            </a:extLst>
          </p:cNvPr>
          <p:cNvSpPr txBox="1"/>
          <p:nvPr/>
        </p:nvSpPr>
        <p:spPr>
          <a:xfrm>
            <a:off x="1371600" y="1689365"/>
            <a:ext cx="1584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</a:t>
            </a: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훈련 시간 복잡도 비교</a:t>
            </a:r>
          </a:p>
        </p:txBody>
      </p:sp>
    </p:spTree>
    <p:extLst>
      <p:ext uri="{BB962C8B-B14F-4D97-AF65-F5344CB8AC3E}">
        <p14:creationId xmlns:p14="http://schemas.microsoft.com/office/powerpoint/2010/main" val="22302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3F24F-1CEF-D528-629C-C8002D913A86}"/>
              </a:ext>
            </a:extLst>
          </p:cNvPr>
          <p:cNvSpPr txBox="1"/>
          <p:nvPr/>
        </p:nvSpPr>
        <p:spPr>
          <a:xfrm>
            <a:off x="1345453" y="1866900"/>
            <a:ext cx="14190103" cy="6022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① </a:t>
            </a:r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Number of individual classifier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(individual classifier : 5)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(1) =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단일 네트워크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=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제안된 모델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(Inception(5)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와 동일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endParaRPr lang="ko-KR" altLang="en-US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Classfier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개수에 따른 개선 정도가 크지 않지만 훈련시간을 최소화하기 위해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Inception(5)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사용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② Batch</a:t>
            </a:r>
            <a:r>
              <a:rPr lang="ko-KR" altLang="en-US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size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(Batch size : 64)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Batch size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따라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Training time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영향을 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정확도측면에서 큰 차이가 없어서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Batch size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64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설정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374E426B-5DC6-4482-F84F-6ADC6FC8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58" y="8014649"/>
            <a:ext cx="8229600" cy="18225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A0A9ECB-7CF1-D647-D3D0-234C36AE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83" y="4476042"/>
            <a:ext cx="8796950" cy="1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304800" y="1239668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3F24F-1CEF-D528-629C-C8002D913A86}"/>
              </a:ext>
            </a:extLst>
          </p:cNvPr>
          <p:cNvSpPr txBox="1"/>
          <p:nvPr/>
        </p:nvSpPr>
        <p:spPr>
          <a:xfrm>
            <a:off x="1371600" y="2019300"/>
            <a:ext cx="467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③ Bottleneck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(Bottleneck size : 32)</a:t>
            </a:r>
            <a:endParaRPr lang="en-US" altLang="ko-KR" sz="28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53A2EE-8392-8453-FA0F-FE3958B1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97" y="3452191"/>
            <a:ext cx="6517447" cy="5143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F9C2A-C84C-ECB4-8A3D-2B069A73D7E5}"/>
              </a:ext>
            </a:extLst>
          </p:cNvPr>
          <p:cNvSpPr txBox="1"/>
          <p:nvPr/>
        </p:nvSpPr>
        <p:spPr>
          <a:xfrm>
            <a:off x="9677400" y="3575426"/>
            <a:ext cx="7798447" cy="445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사용했을 와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Bottleneck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사용하지 않았을 때와 큰 차이가 없음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Wilcoxon Signed-Rank Test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를 통해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Bottleneck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사용의 이점을 발견함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(p-value &gt; 0.1)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Bottleneck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 시 학습 매개변수가 거의 절반으로 줄어서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FB7CE-3767-B76C-8EF7-2400A3362C04}"/>
              </a:ext>
            </a:extLst>
          </p:cNvPr>
          <p:cNvSpPr txBox="1"/>
          <p:nvPr/>
        </p:nvSpPr>
        <p:spPr>
          <a:xfrm>
            <a:off x="304800" y="9216608"/>
            <a:ext cx="1562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1) Wilcoxon Signed-Rank Test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데이터 표본을 기반으로 모집단 의 </a:t>
            </a:r>
            <a:r>
              <a:rPr lang="ko-KR" altLang="en-US" b="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위치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를 ​​검정하거나 두 개의 일치 표본을 사용하여 두 모집단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​​비교하는 데 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			     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사용되는 </a:t>
            </a:r>
            <a:r>
              <a:rPr lang="ko-KR" altLang="en-US" b="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통계적 가설 검정</a:t>
            </a:r>
            <a:endParaRPr lang="en-US" altLang="ko-KR" b="0" i="0" strike="noStrike" dirty="0">
              <a:solidFill>
                <a:schemeClr val="bg1">
                  <a:lumMod val="50000"/>
                </a:schemeClr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2) p-value: 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 관측 데이터의 유의성을 측정 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p-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값이 </a:t>
            </a:r>
            <a:r>
              <a:rPr lang="en-US" altLang="ko-KR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0.05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보다 크면 </a:t>
            </a:r>
            <a:r>
              <a:rPr lang="ko-KR" alt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귀무가설과의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편차가 통계적으로 유의하지 않으며 </a:t>
            </a:r>
            <a:r>
              <a:rPr lang="ko-KR" alt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귀무가설이</a:t>
            </a:r>
            <a:r>
              <a:rPr lang="ko-KR" alt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기각되지 않음을 의미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49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D0D7689F-2F1A-E90A-1CAF-CD27A73B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61" y="3332681"/>
            <a:ext cx="7070350" cy="5392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2BF893-6E57-2194-3FBE-31E5206FEABB}"/>
              </a:ext>
            </a:extLst>
          </p:cNvPr>
          <p:cNvSpPr txBox="1"/>
          <p:nvPr/>
        </p:nvSpPr>
        <p:spPr>
          <a:xfrm>
            <a:off x="1371600" y="2019300"/>
            <a:ext cx="676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④</a:t>
            </a:r>
            <a:r>
              <a:rPr lang="ko-KR" altLang="en-US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connection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(with residual connection)</a:t>
            </a:r>
            <a:endParaRPr lang="en-US" altLang="ko-KR" sz="28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4E264-9BC6-B387-B555-1317F437A13A}"/>
              </a:ext>
            </a:extLst>
          </p:cNvPr>
          <p:cNvSpPr txBox="1"/>
          <p:nvPr/>
        </p:nvSpPr>
        <p:spPr>
          <a:xfrm>
            <a:off x="9677400" y="3163955"/>
            <a:ext cx="7798447" cy="500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 전체 데이터 세트에 대해 평가 시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block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정확도에 영향을 미치는 정도를 실험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정확도는 개선 정도가 크지 않지만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수렴 속도의 개선을 위해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block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특정 데이터 세트에서 정확도 개선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 (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ShapeletSim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데이터 세트의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block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제거할 때 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 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정확도가 크게 감소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B0ACF-AFCE-D072-B527-5894D1F4048E}"/>
              </a:ext>
            </a:extLst>
          </p:cNvPr>
          <p:cNvSpPr txBox="1"/>
          <p:nvPr/>
        </p:nvSpPr>
        <p:spPr>
          <a:xfrm>
            <a:off x="354496" y="9715500"/>
            <a:ext cx="139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ShapeletSim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Dataset: </a:t>
            </a:r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shapelets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알고리즘을 위해 특별히 설계된 합성 데이터 세트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(Hills et al. 2014) →residual block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제거 시 </a:t>
            </a: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9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3F24F-1CEF-D528-629C-C8002D913A86}"/>
              </a:ext>
            </a:extLst>
          </p:cNvPr>
          <p:cNvSpPr txBox="1"/>
          <p:nvPr/>
        </p:nvSpPr>
        <p:spPr>
          <a:xfrm>
            <a:off x="1371600" y="2019300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⑤</a:t>
            </a:r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Depth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(Depth : 6)</a:t>
            </a:r>
            <a:endParaRPr lang="en-US" altLang="ko-KR" sz="28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CE3589-7A24-3B46-7631-C925C0C1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6534"/>
            <a:ext cx="5810438" cy="453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BFC560-E5A4-C75D-FD51-4C9D941F0E4A}"/>
              </a:ext>
            </a:extLst>
          </p:cNvPr>
          <p:cNvSpPr txBox="1"/>
          <p:nvPr/>
        </p:nvSpPr>
        <p:spPr>
          <a:xfrm>
            <a:off x="9829800" y="2896534"/>
            <a:ext cx="7798447" cy="611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입력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 length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변경하여 실험 진행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길이가 긴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는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깊어질 수록 정확도 향상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깊어질 수록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발생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성능 감소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하지만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너무 얕은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또한 정확도 크게 감소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단순히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증가시켜 성능 향상 불가능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 (UCR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아카이브에 많은 데이터 세트가 포함되어 있지 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않기 때문일 가능성이 있음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레이어를 추가하여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RF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확장한다고 성능이 향상되진 않는다고 판단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따라서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길이 조정으로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RF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 실험 진행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AD15E5E-A677-5A7F-4116-176D9FC9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42" y="7581900"/>
            <a:ext cx="7949462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</a:t>
            </a:fld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907FB7-3F4D-41C0-54E6-A84BA375890A}"/>
              </a:ext>
            </a:extLst>
          </p:cNvPr>
          <p:cNvSpPr/>
          <p:nvPr/>
        </p:nvSpPr>
        <p:spPr>
          <a:xfrm>
            <a:off x="8534400" y="4075196"/>
            <a:ext cx="9144000" cy="539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891F9-E89D-67CE-B0F8-75175984D2C4}"/>
              </a:ext>
            </a:extLst>
          </p:cNvPr>
          <p:cNvSpPr txBox="1"/>
          <p:nvPr/>
        </p:nvSpPr>
        <p:spPr>
          <a:xfrm>
            <a:off x="9008641" y="4294004"/>
            <a:ext cx="8473069" cy="516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24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Finding </a:t>
            </a:r>
            <a:r>
              <a:rPr lang="en-US" altLang="ko-KR" sz="24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AlexNet</a:t>
            </a: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for time series classification</a:t>
            </a: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kern="1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Authors :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Ismail Fawaz, Hassan, et al</a:t>
            </a:r>
          </a:p>
          <a:p>
            <a:pPr latinLnBrk="1">
              <a:lnSpc>
                <a:spcPct val="150000"/>
              </a:lnSpc>
            </a:pPr>
            <a:r>
              <a:rPr lang="en-US" altLang="ko-KR" kern="1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</a:t>
            </a:r>
            <a:endParaRPr lang="ko-KR" altLang="ko-KR" kern="1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 Mining and Knowledge Discovery forum </a:t>
            </a:r>
            <a:br>
              <a:rPr lang="en-US" altLang="ko-KR" kern="1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</a:br>
            <a:endParaRPr lang="en-US" altLang="ko-KR" kern="1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Citation: 439 (google scholar </a:t>
            </a:r>
            <a:r>
              <a:rPr lang="ko-KR" altLang="en-US" kern="1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기준</a:t>
            </a:r>
            <a:r>
              <a:rPr lang="en-US" altLang="ko-KR" kern="1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kern="1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Page: 27</a:t>
            </a:r>
          </a:p>
          <a:p>
            <a:pPr latinLnBrk="1">
              <a:lnSpc>
                <a:spcPct val="150000"/>
              </a:lnSpc>
            </a:pPr>
            <a:endParaRPr lang="en-US" altLang="ko-KR" kern="1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kern="1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Published: 2020.09</a:t>
            </a:r>
          </a:p>
          <a:p>
            <a:pPr latinLnBrk="1">
              <a:lnSpc>
                <a:spcPct val="150000"/>
              </a:lnSpc>
            </a:pPr>
            <a:endParaRPr lang="en-US" altLang="ko-KR" kern="1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7453D-6D20-6B8F-CD12-D6D36D389E0B}"/>
              </a:ext>
            </a:extLst>
          </p:cNvPr>
          <p:cNvSpPr txBox="1"/>
          <p:nvPr/>
        </p:nvSpPr>
        <p:spPr>
          <a:xfrm>
            <a:off x="8763000" y="3390900"/>
            <a:ext cx="257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 Description</a:t>
            </a:r>
            <a:endParaRPr lang="ko-KR" altLang="en-US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605410" y="206375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1002">
            <a:extLst>
              <a:ext uri="{FF2B5EF4-FFF2-40B4-BE49-F238E27FC236}">
                <a16:creationId xmlns:a16="http://schemas.microsoft.com/office/drawing/2014/main" id="{C3AC7E32-8DD8-453F-C8E1-0CFE9C73F61D}"/>
              </a:ext>
            </a:extLst>
          </p:cNvPr>
          <p:cNvGrpSpPr/>
          <p:nvPr/>
        </p:nvGrpSpPr>
        <p:grpSpPr>
          <a:xfrm>
            <a:off x="8786734" y="3832339"/>
            <a:ext cx="2431554" cy="45719"/>
            <a:chOff x="1248279" y="2918150"/>
            <a:chExt cx="512444" cy="91380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C07FDAA0-B2CE-3154-2C2E-31FCA2A3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5A3C614-204B-8FD2-1E36-D8F4BCABD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45" y="392969"/>
            <a:ext cx="6315855" cy="96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2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3F24F-1CEF-D528-629C-C8002D913A86}"/>
              </a:ext>
            </a:extLst>
          </p:cNvPr>
          <p:cNvSpPr txBox="1"/>
          <p:nvPr/>
        </p:nvSpPr>
        <p:spPr>
          <a:xfrm>
            <a:off x="1371600" y="20193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⑥ Filter length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(Filter size : 10, 20, 40)</a:t>
            </a:r>
            <a:endParaRPr lang="en-US" altLang="ko-KR" sz="28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D32148-7A89-DED8-4B38-4DE2C078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76460"/>
            <a:ext cx="4811243" cy="380603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5845CDD-7DD9-E66E-2119-81954912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4310"/>
            <a:ext cx="4815278" cy="380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178AD-35EC-1CB6-FF07-FFA7CE354B74}"/>
              </a:ext>
            </a:extLst>
          </p:cNvPr>
          <p:cNvSpPr txBox="1"/>
          <p:nvPr/>
        </p:nvSpPr>
        <p:spPr>
          <a:xfrm>
            <a:off x="1066800" y="7672137"/>
            <a:ext cx="1609909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길이가 길수록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Filter length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길어야 정확도 향상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길이가 길수록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RF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확장되어야 정확도 향상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하지만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Filter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length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길수록 네트워크의 매개변수 수가 증가하여 작은 데이터 세트를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될 가능성이 있음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026" name="Picture 2" descr="그림 20">
            <a:extLst>
              <a:ext uri="{FF2B5EF4-FFF2-40B4-BE49-F238E27FC236}">
                <a16:creationId xmlns:a16="http://schemas.microsoft.com/office/drawing/2014/main" id="{A0D05F02-EB80-F6A3-C534-A06483E9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412792"/>
            <a:ext cx="6524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4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631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Architectural Hyperparameter study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3F24F-1CEF-D528-629C-C8002D913A86}"/>
              </a:ext>
            </a:extLst>
          </p:cNvPr>
          <p:cNvSpPr txBox="1"/>
          <p:nvPr/>
        </p:nvSpPr>
        <p:spPr>
          <a:xfrm>
            <a:off x="1371600" y="2019300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⑦ Number of filter </a:t>
            </a:r>
            <a:r>
              <a:rPr lang="en-US" altLang="ko-KR" sz="20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(Number of filter : 32)</a:t>
            </a:r>
            <a:endParaRPr lang="en-US" altLang="ko-KR" sz="28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8F45B31-A414-F625-42E7-BF4F01DD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781" y="4159295"/>
            <a:ext cx="9041917" cy="2028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5A79C-6DE0-227F-3212-E571B87B95A7}"/>
              </a:ext>
            </a:extLst>
          </p:cNvPr>
          <p:cNvSpPr txBox="1"/>
          <p:nvPr/>
        </p:nvSpPr>
        <p:spPr>
          <a:xfrm>
            <a:off x="1371600" y="6188212"/>
            <a:ext cx="16099098" cy="389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수를 늘리면 성능이 크게 감소하지만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수를 적게 사용한다고 해서 정확도가 크게 증가하지는 않음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 증가에 따라 모델 복잡성이 증가하고 과적합의 위험이 증가하여 제안한 모델에서는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필터를 사용함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Batch size : 64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Bottleneck size : 32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Depth : 6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Filter size : 10, 20, 40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Number of filter : 32</a:t>
            </a:r>
          </a:p>
        </p:txBody>
      </p:sp>
      <p:pic>
        <p:nvPicPr>
          <p:cNvPr id="2050" name="Picture 2" descr="그림 21">
            <a:extLst>
              <a:ext uri="{FF2B5EF4-FFF2-40B4-BE49-F238E27FC236}">
                <a16:creationId xmlns:a16="http://schemas.microsoft.com/office/drawing/2014/main" id="{4626A621-7CDD-A998-35B6-D0B8903A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5" y="2625401"/>
            <a:ext cx="4392212" cy="34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1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Conclusion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40BF15-245D-42A6-BC2A-DA0ACBFCE355}"/>
              </a:ext>
            </a:extLst>
          </p:cNvPr>
          <p:cNvSpPr txBox="1"/>
          <p:nvPr/>
        </p:nvSpPr>
        <p:spPr>
          <a:xfrm>
            <a:off x="1219200" y="1551598"/>
            <a:ext cx="15925800" cy="762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이미지 인식을 위한 신경망보다 시계열 분류를 위한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딥러닝이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뒤떨어져 있음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연구를 통해 다양한 컴퓨터 비전작업을 위한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 네트워크인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사용하여 격차를 줄임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 아카이브의 85개 데이터 세트에서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TSC에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대한 새로운 최첨단 결과를 생성하기 위해 앙상블 네트워크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모델보다 속도가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10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배 빠름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다양한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하이퍼파라미터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조정에 따른 모델 정확도 비교 진행하여 제안 모델의 높은 성능 입증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컴퓨터 비전을 위해 발표되는 심층 신경망 구조에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다변수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TSC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적용하는 방안 연구 예정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시계열 예측 값은 완벽할 수 없으며 항상 변동의 가능성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숨겨진 여러 형태의 패턴 찾기가 어려움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데이터 길이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노이즈 등의 변수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다변량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시계열을 다뤄야 함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노이즈 데이터와 관찰되지 못한 기간이 존재할 수 있음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9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Abstract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2CA5E8-D52D-6022-39AD-62DC7301BA4F}"/>
                  </a:ext>
                </a:extLst>
              </p:cNvPr>
              <p:cNvSpPr txBox="1"/>
              <p:nvPr/>
            </p:nvSpPr>
            <p:spPr>
              <a:xfrm>
                <a:off x="1295400" y="2021615"/>
                <a:ext cx="15773400" cy="7333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시계열 분류를 위한 기계학습 메타 알고리즘 </a:t>
                </a:r>
                <a:r>
                  <a:rPr lang="ko-KR" altLang="en-US" sz="2400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제안</a:t>
                </a:r>
                <a:endParaRPr lang="en-US" altLang="ko-KR" sz="2400" dirty="0">
                  <a:solidFill>
                    <a:srgbClr val="333333"/>
                  </a:solidFill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4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Inception-v4 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아키텍처에서 영감을 받은 심층 </a:t>
                </a:r>
                <a:r>
                  <a:rPr lang="ko-KR" altLang="en-US" sz="2400" b="0" i="0" dirty="0" err="1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컨볼루션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신경망 모델의 앙상블인 </a:t>
                </a:r>
                <a:r>
                  <a:rPr lang="en-US" altLang="ko-KR" sz="2400" b="1" i="0" dirty="0" err="1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InceptionTime</a:t>
                </a: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제안</a:t>
                </a:r>
                <a:endParaRPr lang="en-US" altLang="ko-KR" sz="24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4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0" i="0" dirty="0" err="1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InceptionTime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은 정확도 면에서 </a:t>
                </a: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HIVE-COTE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와 동등하면서도 훨씬 더 확장 가능</a:t>
                </a:r>
                <a:endParaRPr lang="en-US" altLang="ko-KR" sz="24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400" dirty="0">
                  <a:solidFill>
                    <a:srgbClr val="333333"/>
                  </a:solidFill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2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altLang="ko-KR" sz="32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32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ko-KR" sz="3200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sz="3200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32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32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HIVE-COTE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는</a:t>
                </a: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N = 1500, T= 46 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일 때 학습시간 </a:t>
                </a:r>
                <a:r>
                  <a:rPr lang="en-US" altLang="ko-KR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8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일 이상 소요</a:t>
                </a:r>
                <a:endParaRPr lang="en-US" altLang="ko-KR" sz="2400" b="0" i="0" dirty="0">
                  <a:solidFill>
                    <a:srgbClr val="333333"/>
                  </a:solidFill>
                  <a:effectLst/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  (</a:t>
                </a:r>
                <a:r>
                  <a:rPr lang="ko-KR" altLang="en-US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길이가 </a:t>
                </a:r>
                <a:r>
                  <a:rPr lang="en-US" altLang="ko-KR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T</a:t>
                </a:r>
                <a:r>
                  <a:rPr lang="ko-KR" altLang="en-US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인 </a:t>
                </a:r>
                <a:r>
                  <a:rPr lang="en-US" altLang="ko-KR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N</a:t>
                </a:r>
                <a:r>
                  <a:rPr lang="ko-KR" altLang="en-US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개의 시계열데이터</a:t>
                </a:r>
                <a:r>
                  <a:rPr lang="en-US" altLang="ko-KR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400" dirty="0">
                  <a:solidFill>
                    <a:srgbClr val="333333"/>
                  </a:solidFill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0" i="0" dirty="0" err="1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InceptionTime</a:t>
                </a:r>
                <a:r>
                  <a:rPr lang="ko-KR" altLang="en-US" sz="2400" b="0" i="0" dirty="0">
                    <a:solidFill>
                      <a:srgbClr val="333333"/>
                    </a:solidFill>
                    <a:effectLst/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은 </a:t>
                </a:r>
                <a:r>
                  <a:rPr lang="ko-KR" altLang="en-US" sz="2400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한시간에 </a:t>
                </a:r>
                <a:r>
                  <a:rPr lang="en-US" altLang="ko-KR" sz="2400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1500</a:t>
                </a:r>
                <a:r>
                  <a:rPr lang="ko-KR" altLang="en-US" sz="2400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개의 시계열 학습 가능</a:t>
                </a:r>
                <a:endParaRPr lang="en-US" altLang="ko-KR" sz="2400" dirty="0">
                  <a:solidFill>
                    <a:srgbClr val="333333"/>
                  </a:solidFill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  (13</a:t>
                </a:r>
                <a:r>
                  <a:rPr lang="ko-KR" altLang="en-US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시간 안에 </a:t>
                </a:r>
                <a:r>
                  <a:rPr lang="en-US" altLang="ko-KR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8</a:t>
                </a:r>
                <a:r>
                  <a:rPr lang="ko-KR" altLang="en-US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백만개의 시계열에서 학습 가능</a:t>
                </a:r>
                <a:r>
                  <a:rPr lang="en-US" altLang="ko-KR" dirty="0">
                    <a:solidFill>
                      <a:srgbClr val="333333"/>
                    </a:solidFill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)</a:t>
                </a:r>
                <a:endParaRPr lang="ko-KR" altLang="en-US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2CA5E8-D52D-6022-39AD-62DC7301B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21615"/>
                <a:ext cx="15773400" cy="7333098"/>
              </a:xfrm>
              <a:prstGeom prst="rect">
                <a:avLst/>
              </a:prstGeom>
              <a:blipFill>
                <a:blip r:embed="rId2"/>
                <a:stretch>
                  <a:fillRect l="-541" b="-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D256D25-75D5-A221-0B4E-DF6DC07193DD}"/>
              </a:ext>
            </a:extLst>
          </p:cNvPr>
          <p:cNvSpPr txBox="1"/>
          <p:nvPr/>
        </p:nvSpPr>
        <p:spPr>
          <a:xfrm>
            <a:off x="304800" y="9743771"/>
            <a:ext cx="15659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메타 알고리즘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특정 문제에 한정되지 않고 범용적으로 대응할 수 있으며 다양한 문제에 적용이 가능한 알고리즘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E2FF87-FCF1-87A6-5BE3-EF5D88BF19D0}"/>
              </a:ext>
            </a:extLst>
          </p:cNvPr>
          <p:cNvSpPr txBox="1"/>
          <p:nvPr/>
        </p:nvSpPr>
        <p:spPr>
          <a:xfrm>
            <a:off x="762000" y="1562100"/>
            <a:ext cx="1731547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HIVE-COTE(</a:t>
            </a:r>
            <a:r>
              <a:rPr lang="en-US" altLang="ko-KR" sz="3200" b="1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Hierarchical Vote Collective of Transformation-Based Ensembles</a:t>
            </a:r>
            <a:r>
              <a:rPr lang="en-US" altLang="ko-KR" sz="32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시계열 분류를 위한 이종 메타 앙상블</a:t>
            </a:r>
            <a:endParaRPr lang="en-US" altLang="ko-KR" sz="24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시간이 지남에 따라 업데이트되어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HIVE-COTE(2018)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에서 정확성과 유용성을 개선하여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 2.0(2021)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이 제시됨</a:t>
            </a:r>
            <a:endParaRPr lang="en-US" altLang="ko-KR" sz="24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UCR(University of California, Riverside) TSC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아카이브의 출판으로 시계열 데이터 처리 알고리즘 연구가 활발해짐</a:t>
            </a:r>
            <a:endParaRPr lang="en-US" altLang="ko-KR" sz="24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	(Lines et al. 2018)</a:t>
            </a: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ROCKET		(Dempster et al. 2019.10)</a:t>
            </a: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TS-CHIEF		(</a:t>
            </a:r>
            <a:r>
              <a:rPr lang="en-US" altLang="ko-KR" sz="2400" b="0" i="0" dirty="0" err="1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Shifaz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et al. 2020.02)</a:t>
            </a: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b="0" i="0" dirty="0" err="1">
                <a:solidFill>
                  <a:srgbClr val="00B0F0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400" b="0" i="0" dirty="0">
                <a:solidFill>
                  <a:srgbClr val="00B0F0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(Fawaz et al. 2020.09)</a:t>
            </a: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HIVE-COTE2.0 	(2021.04)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b="1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 2.0(2021)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Temporal Dictionary Ensemble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및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Diverse Representation Canonical Interval Forest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와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ROCKET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분류기의 앙상블인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Arsenal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       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HIVE-COTE 2.0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구성 요소로 도입</a:t>
            </a:r>
            <a:endParaRPr lang="en-US" altLang="ko-KR" sz="24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Tx/>
              <a:buChar char="-"/>
            </a:pPr>
            <a:endParaRPr lang="ko-KR" altLang="en-US" sz="2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3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261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Introduction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6BEA61-0485-3AD7-0430-1C4CF59D24C3}"/>
              </a:ext>
            </a:extLst>
          </p:cNvPr>
          <p:cNvSpPr txBox="1"/>
          <p:nvPr/>
        </p:nvSpPr>
        <p:spPr>
          <a:xfrm>
            <a:off x="1219200" y="1857858"/>
            <a:ext cx="16840200" cy="780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endParaRPr lang="en-US" altLang="ko-KR" sz="32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가지 딥러닝 모델의 앙상블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모듈을 계단식으로 연결하여 생성함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다양한 길이의 필터가 포함되어 있어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장∙단기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시계열에서 관련 기능 자동 추출 가능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TSC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벤치마크인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아카이브에서 가장 높은 성능 달성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이미지 인식 작업을 위한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변형 모델보다 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배 더 긴 필터를 탐색</a:t>
            </a:r>
            <a:r>
              <a:rPr lang="en-US" altLang="ko-KR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4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가능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Model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Atchitecture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Batch size : 64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Bottleneck size : 32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Depth : 6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Filter size : 10, 20, 40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Number of filter : 32</a:t>
            </a:r>
          </a:p>
        </p:txBody>
      </p:sp>
    </p:spTree>
    <p:extLst>
      <p:ext uri="{BB962C8B-B14F-4D97-AF65-F5344CB8AC3E}">
        <p14:creationId xmlns:p14="http://schemas.microsoft.com/office/powerpoint/2010/main" val="5705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31130A5B-7BE5-BC80-C57A-D5354E15F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30" y="2171700"/>
            <a:ext cx="13810488" cy="53900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6004C4-DE5A-ABBC-246C-78DF9EA1D17C}"/>
              </a:ext>
            </a:extLst>
          </p:cNvPr>
          <p:cNvSpPr txBox="1"/>
          <p:nvPr/>
        </p:nvSpPr>
        <p:spPr>
          <a:xfrm>
            <a:off x="1618488" y="8042930"/>
            <a:ext cx="14554200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각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residual block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은 선형연결을 통해 전달되어 다음 블록의 입력에 추가되어 기울기 소실 문제 완화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GAP(Global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Average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Pooling)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다변수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시계열 평균화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서로 다른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모듈을 사용한 아키텍처</a:t>
            </a:r>
          </a:p>
        </p:txBody>
      </p:sp>
    </p:spTree>
    <p:extLst>
      <p:ext uri="{BB962C8B-B14F-4D97-AF65-F5344CB8AC3E}">
        <p14:creationId xmlns:p14="http://schemas.microsoft.com/office/powerpoint/2010/main" val="27781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03B19C41-1B8C-EFE0-BC7C-2A03298C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38500"/>
            <a:ext cx="14478000" cy="55625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C23B3-BA5C-B241-0184-A6E3F94B38E7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1. Inception Network: a novel architecture for TSC</a:t>
            </a:r>
            <a:endParaRPr lang="ko-KR" altLang="en-US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B739DF-E7E0-0DED-8D75-A6233274BA5D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1. Inception Network: a novel architecture for TSC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319D37A-6077-9042-C437-8783446E04FF}"/>
              </a:ext>
            </a:extLst>
          </p:cNvPr>
          <p:cNvGrpSpPr/>
          <p:nvPr/>
        </p:nvGrpSpPr>
        <p:grpSpPr>
          <a:xfrm>
            <a:off x="609600" y="3565526"/>
            <a:ext cx="9922326" cy="5561208"/>
            <a:chOff x="914400" y="3238500"/>
            <a:chExt cx="9922326" cy="556120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3B19C41-1B8C-EFE0-BC7C-2A03298CF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38298"/>
            <a:stretch/>
          </p:blipFill>
          <p:spPr>
            <a:xfrm>
              <a:off x="914400" y="3238500"/>
              <a:ext cx="8458200" cy="52578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90D72E4-511C-701B-2E30-FD38F20E2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69034">
              <a:off x="5653367" y="5794162"/>
              <a:ext cx="5183359" cy="300554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F7C6302-4330-6053-4E2C-975A2B55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732230">
              <a:off x="4654365" y="6479220"/>
              <a:ext cx="754431" cy="111836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8CAE9F1-8CE0-6C44-BE5F-0B03620D4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604163">
              <a:off x="3505220" y="6978547"/>
              <a:ext cx="1890146" cy="1398249"/>
            </a:xfrm>
            <a:prstGeom prst="rect">
              <a:avLst/>
            </a:prstGeom>
          </p:spPr>
        </p:pic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0848B55-0DC8-0532-4AF7-A4CBA4A8D6CD}"/>
                </a:ext>
              </a:extLst>
            </p:cNvPr>
            <p:cNvSpPr/>
            <p:nvPr/>
          </p:nvSpPr>
          <p:spPr>
            <a:xfrm>
              <a:off x="3485478" y="7035501"/>
              <a:ext cx="656216" cy="419548"/>
            </a:xfrm>
            <a:custGeom>
              <a:avLst/>
              <a:gdLst>
                <a:gd name="connsiteX0" fmla="*/ 0 w 656216"/>
                <a:gd name="connsiteY0" fmla="*/ 419548 h 419548"/>
                <a:gd name="connsiteX1" fmla="*/ 656216 w 656216"/>
                <a:gd name="connsiteY1" fmla="*/ 0 h 419548"/>
                <a:gd name="connsiteX2" fmla="*/ 656216 w 656216"/>
                <a:gd name="connsiteY2" fmla="*/ 0 h 41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216" h="419548">
                  <a:moveTo>
                    <a:pt x="0" y="419548"/>
                  </a:moveTo>
                  <a:lnTo>
                    <a:pt x="656216" y="0"/>
                  </a:lnTo>
                  <a:lnTo>
                    <a:pt x="656216" y="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47CF048-19D1-ED90-F7A4-53CB5D3091D4}"/>
                </a:ext>
              </a:extLst>
            </p:cNvPr>
            <p:cNvSpPr/>
            <p:nvPr/>
          </p:nvSpPr>
          <p:spPr>
            <a:xfrm>
              <a:off x="4114800" y="6628952"/>
              <a:ext cx="656216" cy="419548"/>
            </a:xfrm>
            <a:custGeom>
              <a:avLst/>
              <a:gdLst>
                <a:gd name="connsiteX0" fmla="*/ 0 w 656216"/>
                <a:gd name="connsiteY0" fmla="*/ 419548 h 419548"/>
                <a:gd name="connsiteX1" fmla="*/ 656216 w 656216"/>
                <a:gd name="connsiteY1" fmla="*/ 0 h 419548"/>
                <a:gd name="connsiteX2" fmla="*/ 656216 w 656216"/>
                <a:gd name="connsiteY2" fmla="*/ 0 h 41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216" h="419548">
                  <a:moveTo>
                    <a:pt x="0" y="419548"/>
                  </a:moveTo>
                  <a:lnTo>
                    <a:pt x="656216" y="0"/>
                  </a:lnTo>
                  <a:lnTo>
                    <a:pt x="656216" y="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AC117AC-0E81-6419-2725-12962CA59BDE}"/>
                </a:ext>
              </a:extLst>
            </p:cNvPr>
            <p:cNvSpPr/>
            <p:nvPr/>
          </p:nvSpPr>
          <p:spPr>
            <a:xfrm>
              <a:off x="4743398" y="6302822"/>
              <a:ext cx="514402" cy="342452"/>
            </a:xfrm>
            <a:custGeom>
              <a:avLst/>
              <a:gdLst>
                <a:gd name="connsiteX0" fmla="*/ 0 w 656216"/>
                <a:gd name="connsiteY0" fmla="*/ 419548 h 419548"/>
                <a:gd name="connsiteX1" fmla="*/ 656216 w 656216"/>
                <a:gd name="connsiteY1" fmla="*/ 0 h 419548"/>
                <a:gd name="connsiteX2" fmla="*/ 656216 w 656216"/>
                <a:gd name="connsiteY2" fmla="*/ 0 h 41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216" h="419548">
                  <a:moveTo>
                    <a:pt x="0" y="419548"/>
                  </a:moveTo>
                  <a:lnTo>
                    <a:pt x="656216" y="0"/>
                  </a:lnTo>
                  <a:lnTo>
                    <a:pt x="656216" y="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4D8E59B-825F-7FE9-FB9A-A47C25A0B1D5}"/>
              </a:ext>
            </a:extLst>
          </p:cNvPr>
          <p:cNvSpPr txBox="1"/>
          <p:nvPr/>
        </p:nvSpPr>
        <p:spPr>
          <a:xfrm>
            <a:off x="9575153" y="3548045"/>
            <a:ext cx="8264634" cy="445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Bottleneck(</a:t>
            </a:r>
            <a:r>
              <a:rPr lang="ko-KR" altLang="en-US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병목계층</a:t>
            </a:r>
            <a:r>
              <a:rPr lang="en-US" altLang="ko-KR" sz="24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길이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=1,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보폭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=1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필터 슬라이딩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차원을 갖는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TS(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시계열 데이터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인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MTS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변환하기 위함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시계열의 차원과 모델의 복잡성을 크게 줄임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작은 </a:t>
            </a:r>
            <a:r>
              <a:rPr lang="en-US" altLang="ko-KR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 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대한 </a:t>
            </a:r>
            <a:r>
              <a:rPr lang="ko-KR" altLang="en-US" sz="2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r>
              <a:rPr lang="ko-KR" altLang="en-US" sz="2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문제 완화</a:t>
            </a:r>
            <a:endParaRPr lang="en-US" altLang="ko-KR" sz="2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307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37E514-BA07-15E3-9D37-776A436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0C61-AF4E-A7C4-6240-E03E18C0B37D}"/>
              </a:ext>
            </a:extLst>
          </p:cNvPr>
          <p:cNvSpPr txBox="1"/>
          <p:nvPr/>
        </p:nvSpPr>
        <p:spPr>
          <a:xfrm>
            <a:off x="16459200" y="901114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Paper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Review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B9791-10C4-D440-5FB9-DA424D0F79AD}"/>
              </a:ext>
            </a:extLst>
          </p:cNvPr>
          <p:cNvSpPr txBox="1"/>
          <p:nvPr/>
        </p:nvSpPr>
        <p:spPr>
          <a:xfrm>
            <a:off x="609600" y="608727"/>
            <a:ext cx="1213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InceptionTime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an accurate and scalable time series classifier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9A14461-328A-ACC8-A346-08D92DF13B89}"/>
              </a:ext>
            </a:extLst>
          </p:cNvPr>
          <p:cNvCxnSpPr/>
          <p:nvPr/>
        </p:nvCxnSpPr>
        <p:spPr>
          <a:xfrm>
            <a:off x="457200" y="1257300"/>
            <a:ext cx="17449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CD13C1-E257-5E67-CC93-3618F3F9D55D}"/>
                  </a:ext>
                </a:extLst>
              </p:cNvPr>
              <p:cNvSpPr txBox="1"/>
              <p:nvPr/>
            </p:nvSpPr>
            <p:spPr>
              <a:xfrm>
                <a:off x="9517279" y="3567798"/>
                <a:ext cx="8264634" cy="445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b="1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다양한 길이의 필터</a:t>
                </a:r>
                <a:endParaRPr lang="en-US" altLang="ko-KR" sz="2400" b="1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400" b="1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동일한 입력 시계열에서 길이가 다른 여러 필터 동시에 슬라이딩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    ex)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 ∈{10, 20, 30}</m:t>
                    </m:r>
                  </m:oMath>
                </a14:m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 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Malgun Gothic Semilight" panose="020B0502040204020203" pitchFamily="50" charset="-127"/>
                  </a:rPr>
                  <a:t>⇒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길이가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10, 20, 30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인 필터 사용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여러 필터를 거친 데이터가 </a:t>
                </a:r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bottleneck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출력 값으로 적용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Malgun Gothic Semilight" panose="020B0502040204020203" pitchFamily="50" charset="-127"/>
                            <a:cs typeface="Malgun Gothic Semilight" panose="020B0502040204020203" pitchFamily="50" charset="-127"/>
                          </a:rPr>
                          <m:t>10, 20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2040204020203" pitchFamily="50" charset="-127"/>
                          </a:rPr>
                          <m:t>, 40</m:t>
                        </m:r>
                      </m:e>
                    </m:d>
                  </m:oMath>
                </a14:m>
                <a:r>
                  <a:rPr lang="en-US" altLang="ko-KR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 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와 </a:t>
                </a:r>
                <a:r>
                  <a:rPr lang="en-US" altLang="ko-KR" sz="2400" dirty="0" err="1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Maxpooling</a:t>
                </a:r>
                <a:r>
                  <a:rPr lang="ko-KR" altLang="en-US" sz="2400" dirty="0">
                    <a:latin typeface="Malgun Gothic Semilight" panose="020B0502040204020203" pitchFamily="50" charset="-127"/>
                    <a:ea typeface="Malgun Gothic Semilight" panose="020B0502040204020203" pitchFamily="50" charset="-127"/>
                    <a:cs typeface="Malgun Gothic Semilight" panose="020B0502040204020203" pitchFamily="50" charset="-127"/>
                  </a:rPr>
                  <a:t>이 추가된 총 필터 수 지정</a:t>
                </a:r>
                <a:endParaRPr lang="en-US" altLang="ko-KR" sz="2400" dirty="0">
                  <a:latin typeface="Malgun Gothic Semilight" panose="020B0502040204020203" pitchFamily="50" charset="-127"/>
                  <a:ea typeface="Malgun Gothic Semilight" panose="020B0502040204020203" pitchFamily="50" charset="-127"/>
                  <a:cs typeface="Malgun Gothic Semilight" panose="020B0502040204020203" pitchFamily="50" charset="-12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CD13C1-E257-5E67-CC93-3618F3F9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279" y="3567798"/>
                <a:ext cx="8264634" cy="4453912"/>
              </a:xfrm>
              <a:prstGeom prst="rect">
                <a:avLst/>
              </a:prstGeom>
              <a:blipFill>
                <a:blip r:embed="rId3"/>
                <a:stretch>
                  <a:fillRect l="-1327" b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27">
            <a:extLst>
              <a:ext uri="{FF2B5EF4-FFF2-40B4-BE49-F238E27FC236}">
                <a16:creationId xmlns:a16="http://schemas.microsoft.com/office/drawing/2014/main" id="{527E1839-A44C-1F60-41DE-4E53F08E67D9}"/>
              </a:ext>
            </a:extLst>
          </p:cNvPr>
          <p:cNvGrpSpPr/>
          <p:nvPr/>
        </p:nvGrpSpPr>
        <p:grpSpPr>
          <a:xfrm>
            <a:off x="144220" y="3619500"/>
            <a:ext cx="8664155" cy="5091514"/>
            <a:chOff x="479047" y="3252386"/>
            <a:chExt cx="9508910" cy="5679792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D0BDB7D-4538-7B79-7380-19F4D095D29B}"/>
                </a:ext>
              </a:extLst>
            </p:cNvPr>
            <p:cNvGrpSpPr/>
            <p:nvPr/>
          </p:nvGrpSpPr>
          <p:grpSpPr>
            <a:xfrm>
              <a:off x="479047" y="3252386"/>
              <a:ext cx="9508910" cy="5679792"/>
              <a:chOff x="-1959353" y="2933700"/>
              <a:chExt cx="9508910" cy="567979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8C76DF7E-6F18-EB03-819C-BAB06CDA4310}"/>
                  </a:ext>
                </a:extLst>
              </p:cNvPr>
              <p:cNvGrpSpPr/>
              <p:nvPr/>
            </p:nvGrpSpPr>
            <p:grpSpPr>
              <a:xfrm>
                <a:off x="-1959353" y="2933700"/>
                <a:ext cx="9508910" cy="5679792"/>
                <a:chOff x="-669711" y="3086100"/>
                <a:chExt cx="9508910" cy="5679792"/>
              </a:xfrm>
            </p:grpSpPr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03B19C41-1B8C-EFE0-BC7C-2A03298CFE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023" r="-1"/>
                <a:stretch/>
              </p:blipFill>
              <p:spPr>
                <a:xfrm>
                  <a:off x="-81958" y="3086100"/>
                  <a:ext cx="8921157" cy="5357584"/>
                </a:xfrm>
                <a:prstGeom prst="rect">
                  <a:avLst/>
                </a:prstGeom>
              </p:spPr>
            </p:pic>
            <p:pic>
              <p:nvPicPr>
                <p:cNvPr id="6" name="그림 5">
                  <a:extLst>
                    <a:ext uri="{FF2B5EF4-FFF2-40B4-BE49-F238E27FC236}">
                      <a16:creationId xmlns:a16="http://schemas.microsoft.com/office/drawing/2014/main" id="{907BC832-70AE-3DC6-5FF4-100D05799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9503998">
                  <a:off x="-327172" y="6744432"/>
                  <a:ext cx="1839142" cy="202146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379A8255-75B0-1635-3F4A-1512348694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9818935">
                  <a:off x="-669711" y="4610875"/>
                  <a:ext cx="2752023" cy="867662"/>
                </a:xfrm>
                <a:prstGeom prst="rect">
                  <a:avLst/>
                </a:prstGeom>
              </p:spPr>
            </p:pic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D0926390-EE87-55DB-9D7A-EB60A1C15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9399730">
                  <a:off x="-617453" y="3278888"/>
                  <a:ext cx="1629707" cy="1207823"/>
                </a:xfrm>
                <a:prstGeom prst="rect">
                  <a:avLst/>
                </a:prstGeom>
              </p:spPr>
            </p:pic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83734A20-41A1-451A-A30B-AF70C36D3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1229095">
                  <a:off x="1289642" y="7562340"/>
                  <a:ext cx="2497472" cy="559914"/>
                </a:xfrm>
                <a:prstGeom prst="rect">
                  <a:avLst/>
                </a:prstGeom>
              </p:spPr>
            </p:pic>
          </p:grpSp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F295C5AA-6B95-15EA-FAD5-65B24CD6F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2200" y="7031105"/>
                <a:ext cx="2876481" cy="1449109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DDDDFCDD-5EE5-AAEF-32C5-32E78AE10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8000" y="6515100"/>
                <a:ext cx="990600" cy="639635"/>
              </a:xfrm>
              <a:prstGeom prst="rect">
                <a:avLst/>
              </a:prstGeom>
            </p:spPr>
          </p:pic>
        </p:grp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BB142167-7198-93BD-B676-3921601FF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18935">
              <a:off x="759973" y="4351007"/>
              <a:ext cx="1532106" cy="90451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CB95AD9-C59A-72C0-890F-2D225D1E4495}"/>
              </a:ext>
            </a:extLst>
          </p:cNvPr>
          <p:cNvSpPr txBox="1"/>
          <p:nvPr/>
        </p:nvSpPr>
        <p:spPr>
          <a:xfrm>
            <a:off x="838200" y="16361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1. Inception Network: a novel architecture for TSC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141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8828</TotalTime>
  <Words>1853</Words>
  <Application>Microsoft Office PowerPoint</Application>
  <PresentationFormat>사용자 지정</PresentationFormat>
  <Paragraphs>277</Paragraphs>
  <Slides>22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Malgun Gothic Semilight</vt:lpstr>
      <vt:lpstr>맑은 고딕</vt:lpstr>
      <vt:lpstr>Arial</vt:lpstr>
      <vt:lpstr>Calibri</vt:lpstr>
      <vt:lpstr>Cambria Math</vt:lpstr>
      <vt:lpstr>Georgia</vt:lpstr>
      <vt:lpstr>Symbol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김예진</cp:lastModifiedBy>
  <cp:revision>140</cp:revision>
  <dcterms:created xsi:type="dcterms:W3CDTF">2022-06-20T21:59:46Z</dcterms:created>
  <dcterms:modified xsi:type="dcterms:W3CDTF">2022-10-24T05:22:11Z</dcterms:modified>
</cp:coreProperties>
</file>