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8" r:id="rId2"/>
    <p:sldId id="350" r:id="rId3"/>
    <p:sldId id="357" r:id="rId4"/>
    <p:sldId id="359" r:id="rId5"/>
    <p:sldId id="360" r:id="rId6"/>
    <p:sldId id="361" r:id="rId7"/>
    <p:sldId id="363" r:id="rId8"/>
    <p:sldId id="365" r:id="rId9"/>
    <p:sldId id="364" r:id="rId10"/>
    <p:sldId id="366" r:id="rId11"/>
    <p:sldId id="368" r:id="rId12"/>
    <p:sldId id="369" r:id="rId13"/>
    <p:sldId id="370" r:id="rId14"/>
    <p:sldId id="371" r:id="rId15"/>
    <p:sldId id="324" r:id="rId16"/>
  </p:sldIdLst>
  <p:sldSz cx="12192000" cy="6858000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FFFFFF"/>
    <a:srgbClr val="F5F6F9"/>
    <a:srgbClr val="5B9BD5"/>
    <a:srgbClr val="222A35"/>
    <a:srgbClr val="E1E3EB"/>
    <a:srgbClr val="535D6D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7" autoAdjust="0"/>
    <p:restoredTop sz="97397" autoAdjust="0"/>
  </p:normalViewPr>
  <p:slideViewPr>
    <p:cSldViewPr snapToGrid="0">
      <p:cViewPr varScale="1">
        <p:scale>
          <a:sx n="77" d="100"/>
          <a:sy n="77" d="100"/>
        </p:scale>
        <p:origin x="102" y="3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FCBC-7976-4FDA-9B7F-33EDC0D790CC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3500-2EE7-48C0-8813-6CEDDF7DB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85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062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30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32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40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93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29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6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6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34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77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74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91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50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02973" y="631829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7FBB162-8746-42C9-BFFF-D75069B67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8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CVPR46437.2021.007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5F6F9"/>
            </a:gs>
            <a:gs pos="5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581F29D-2EBB-462C-8B31-4F037D464DD5}"/>
              </a:ext>
            </a:extLst>
          </p:cNvPr>
          <p:cNvGrpSpPr/>
          <p:nvPr/>
        </p:nvGrpSpPr>
        <p:grpSpPr>
          <a:xfrm>
            <a:off x="3814824" y="1724619"/>
            <a:ext cx="4541466" cy="3570373"/>
            <a:chOff x="3814824" y="1724619"/>
            <a:chExt cx="4541466" cy="3570373"/>
          </a:xfrm>
        </p:grpSpPr>
        <p:sp>
          <p:nvSpPr>
            <p:cNvPr id="5" name="직사각형 4"/>
            <p:cNvSpPr/>
            <p:nvPr/>
          </p:nvSpPr>
          <p:spPr>
            <a:xfrm>
              <a:off x="3814824" y="3383014"/>
              <a:ext cx="4541466" cy="191197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>
                <a:lnSpc>
                  <a:spcPct val="150000"/>
                </a:lnSpc>
              </a:pPr>
              <a:r>
                <a:rPr lang="en-US" altLang="ko-KR" sz="1600" b="1" kern="0">
                  <a:solidFill>
                    <a:prstClr val="white"/>
                  </a:solidFill>
                </a:rPr>
                <a:t>Intelligent Information Processing Lab</a:t>
              </a:r>
              <a:endParaRPr lang="en-US" altLang="ko-KR" sz="1600" b="1" kern="0" dirty="0">
                <a:solidFill>
                  <a:prstClr val="white"/>
                </a:solidFill>
              </a:endParaRPr>
            </a:p>
            <a:p>
              <a:pPr lvl="1" algn="r">
                <a:lnSpc>
                  <a:spcPct val="150000"/>
                </a:lnSpc>
              </a:pPr>
              <a:r>
                <a:rPr lang="en-US" altLang="ko-KR" sz="1400">
                  <a:solidFill>
                    <a:prstClr val="white"/>
                  </a:solidFill>
                </a:rPr>
                <a:t>JunHo Yoon</a:t>
              </a:r>
            </a:p>
          </p:txBody>
        </p:sp>
        <p:sp>
          <p:nvSpPr>
            <p:cNvPr id="42" name="양쪽 모서리가 둥근 사각형 41"/>
            <p:cNvSpPr/>
            <p:nvPr/>
          </p:nvSpPr>
          <p:spPr>
            <a:xfrm>
              <a:off x="3814824" y="1724619"/>
              <a:ext cx="4541466" cy="1658394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57300" dist="38100" dir="16200000" sx="79000" sy="79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i="1" kern="0">
                  <a:solidFill>
                    <a:schemeClr val="tx1"/>
                  </a:solidFill>
                </a:rPr>
                <a:t>IIP Lab Seminar</a:t>
              </a:r>
              <a:endParaRPr lang="en-US" altLang="ko-KR" sz="2400" b="1" i="1" kern="0">
                <a:solidFill>
                  <a:schemeClr val="tx1"/>
                </a:solidFill>
              </a:endParaRP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Paper Review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Multi-Modal Fusion Transformer for End-to-End Autonomous Driving</a:t>
              </a:r>
              <a:endParaRPr lang="en-US" altLang="ko-KR" sz="600" kern="0">
                <a:solidFill>
                  <a:schemeClr val="tx1"/>
                </a:solidFill>
              </a:endParaRPr>
            </a:p>
            <a:p>
              <a:pPr algn="r"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Jul.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5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Dataset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Training	: CARLA Town 01, 02, 03, 04, 06, 07, 10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Test	: CARLA Town 05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10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083EF64-F866-0ED9-87BB-47958E8D4AA0}"/>
              </a:ext>
            </a:extLst>
          </p:cNvPr>
          <p:cNvGrpSpPr/>
          <p:nvPr/>
        </p:nvGrpSpPr>
        <p:grpSpPr>
          <a:xfrm>
            <a:off x="753353" y="2988414"/>
            <a:ext cx="5167387" cy="3185500"/>
            <a:chOff x="753353" y="2988414"/>
            <a:chExt cx="5167387" cy="3185500"/>
          </a:xfrm>
        </p:grpSpPr>
        <p:pic>
          <p:nvPicPr>
            <p:cNvPr id="1026" name="Picture 2" descr="map-layers">
              <a:extLst>
                <a:ext uri="{FF2B5EF4-FFF2-40B4-BE49-F238E27FC236}">
                  <a16:creationId xmlns:a16="http://schemas.microsoft.com/office/drawing/2014/main" id="{4BC51918-9098-D288-4110-B73389D58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53" y="2988414"/>
              <a:ext cx="5167387" cy="2908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C3FE59-1CFC-7112-276D-2C54A4A2A66D}"/>
                </a:ext>
              </a:extLst>
            </p:cNvPr>
            <p:cNvSpPr txBox="1"/>
            <p:nvPr/>
          </p:nvSpPr>
          <p:spPr>
            <a:xfrm>
              <a:off x="753353" y="5896915"/>
              <a:ext cx="51673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/>
                <a:t>[ CARLA Town 05 ]</a:t>
              </a:r>
              <a:endParaRPr lang="en-US" altLang="ko-KR" sz="14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5F0793-3B77-7595-AFAF-879F5A155A50}"/>
              </a:ext>
            </a:extLst>
          </p:cNvPr>
          <p:cNvSpPr txBox="1"/>
          <p:nvPr/>
        </p:nvSpPr>
        <p:spPr>
          <a:xfrm>
            <a:off x="6095999" y="2992836"/>
            <a:ext cx="534658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CARLA</a:t>
            </a:r>
            <a:r>
              <a:rPr lang="ko-KR" altLang="en-US" sz="1600" b="1"/>
              <a:t> </a:t>
            </a:r>
            <a:r>
              <a:rPr lang="en-US" altLang="ko-KR" sz="1600" b="1"/>
              <a:t>Town 05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ko-KR" altLang="en-US" sz="1400" b="1"/>
              <a:t>장거리</a:t>
            </a:r>
            <a:r>
              <a:rPr lang="en-US" altLang="ko-KR" sz="1400" b="1"/>
              <a:t>, </a:t>
            </a:r>
            <a:r>
              <a:rPr lang="ko-KR" altLang="en-US" sz="1400" b="1"/>
              <a:t>단거리 주행 경로를 각 </a:t>
            </a:r>
            <a:r>
              <a:rPr lang="en-US" altLang="ko-KR" sz="1400" b="1"/>
              <a:t>10</a:t>
            </a:r>
            <a:r>
              <a:rPr lang="ko-KR" altLang="en-US" sz="1400" b="1"/>
              <a:t>개씩 뽑아 실험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Town 05 Short (100-500m)  </a:t>
            </a:r>
            <a:r>
              <a:rPr lang="en-US" altLang="ko-KR" sz="1100" b="1"/>
              <a:t>  </a:t>
            </a:r>
            <a:r>
              <a:rPr lang="en-US" altLang="ko-KR" sz="1400" b="1"/>
              <a:t> + 3</a:t>
            </a:r>
            <a:r>
              <a:rPr lang="ko-KR" altLang="en-US" sz="1400" b="1"/>
              <a:t>개의 교차로 포함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Town 05 Long  (1000-2000m) + 10</a:t>
            </a:r>
            <a:r>
              <a:rPr lang="ko-KR" altLang="en-US" sz="1400" b="1"/>
              <a:t>개의 교차로 포함</a:t>
            </a:r>
            <a:endParaRPr lang="en-US" altLang="ko-KR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38D66-9787-19EE-7F02-C374E2E03D76}"/>
              </a:ext>
            </a:extLst>
          </p:cNvPr>
          <p:cNvSpPr txBox="1"/>
          <p:nvPr/>
        </p:nvSpPr>
        <p:spPr>
          <a:xfrm>
            <a:off x="6077882" y="4665809"/>
            <a:ext cx="534658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Metrics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Driving Score : </a:t>
            </a:r>
            <a:r>
              <a:rPr lang="ko-KR" altLang="en-US" sz="1400" b="1"/>
              <a:t>운전 점수 </a:t>
            </a:r>
            <a:r>
              <a:rPr lang="en-US" altLang="ko-KR" sz="1400" b="1"/>
              <a:t>= RC * Infraction Count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Rout Completion : </a:t>
            </a:r>
            <a:r>
              <a:rPr lang="ko-KR" altLang="en-US" sz="1400" b="1"/>
              <a:t>주행 완료률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Infraction Count : </a:t>
            </a:r>
            <a:r>
              <a:rPr lang="ko-KR" altLang="en-US" sz="1400" b="1"/>
              <a:t>사고 횟수</a:t>
            </a:r>
            <a:endParaRPr lang="en-US" altLang="ko-KR" sz="1400"/>
          </a:p>
        </p:txBody>
      </p:sp>
    </p:spTree>
    <p:extLst>
      <p:ext uri="{BB962C8B-B14F-4D97-AF65-F5344CB8AC3E}">
        <p14:creationId xmlns:p14="http://schemas.microsoft.com/office/powerpoint/2010/main" val="313069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Baselines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CILRS</a:t>
            </a:r>
            <a:br>
              <a:rPr lang="en-US" altLang="ko-KR" sz="1400" b="1"/>
            </a:br>
            <a:r>
              <a:rPr lang="ko-KR" altLang="en-US" sz="1400" b="1"/>
              <a:t>카메라 이미지만 입력으로 사용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LBC</a:t>
            </a:r>
            <a:br>
              <a:rPr lang="en-US" altLang="ko-KR" sz="1400" b="1"/>
            </a:br>
            <a:r>
              <a:rPr lang="en-US" altLang="ko-KR" sz="1400" b="1"/>
              <a:t>LiDAR </a:t>
            </a:r>
            <a:r>
              <a:rPr lang="ko-KR" altLang="en-US" sz="1400" b="1"/>
              <a:t>센서로 부터 수집한 </a:t>
            </a:r>
            <a:r>
              <a:rPr lang="en-US" altLang="ko-KR" sz="1400" b="1"/>
              <a:t>Bird Eye View </a:t>
            </a:r>
            <a:r>
              <a:rPr lang="ko-KR" altLang="en-US" sz="1400" b="1"/>
              <a:t>와 </a:t>
            </a:r>
            <a:r>
              <a:rPr lang="en-US" altLang="ko-KR" sz="1400" b="1"/>
              <a:t>Front View </a:t>
            </a:r>
            <a:r>
              <a:rPr lang="ko-KR" altLang="en-US" sz="1400" b="1"/>
              <a:t>값만 입력으로 사용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AIM</a:t>
            </a:r>
            <a:br>
              <a:rPr lang="en-US" altLang="ko-KR" sz="1400" b="1"/>
            </a:br>
            <a:r>
              <a:rPr lang="ko-KR" altLang="en-US" sz="1400" b="1"/>
              <a:t>전면 양안 시점 카메라 이미지만 입력으로 사용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Late Fusion</a:t>
            </a:r>
            <a:br>
              <a:rPr lang="en-US" altLang="ko-KR" sz="1400" b="1"/>
            </a:br>
            <a:r>
              <a:rPr lang="ko-KR" altLang="en-US" sz="1400" b="1"/>
              <a:t>이미지와 </a:t>
            </a:r>
            <a:r>
              <a:rPr lang="en-US" altLang="ko-KR" sz="1400" b="1"/>
              <a:t>LiDAR</a:t>
            </a:r>
            <a:r>
              <a:rPr lang="ko-KR" altLang="en-US" sz="1400" b="1"/>
              <a:t>에서 얻은 값을 각각 </a:t>
            </a:r>
            <a:r>
              <a:rPr lang="en-US" altLang="ko-KR" sz="1400" b="1"/>
              <a:t>Convolution </a:t>
            </a:r>
            <a:r>
              <a:rPr lang="ko-KR" altLang="en-US" sz="1400" b="1"/>
              <a:t>연산 수행 후 </a:t>
            </a:r>
            <a:r>
              <a:rPr lang="en-US" altLang="ko-KR" sz="1400" b="1"/>
              <a:t>Feature </a:t>
            </a:r>
            <a:r>
              <a:rPr lang="ko-KR" altLang="en-US" sz="1400" b="1"/>
              <a:t>값을 결합함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Geometric Fusion</a:t>
            </a:r>
            <a:br>
              <a:rPr lang="en-US" altLang="ko-KR" sz="1400" b="1"/>
            </a:br>
            <a:r>
              <a:rPr lang="en-US" altLang="ko-KR" sz="1400" b="1"/>
              <a:t>2D </a:t>
            </a:r>
            <a:r>
              <a:rPr lang="ko-KR" altLang="en-US" sz="1400" b="1"/>
              <a:t>이미지 상에 </a:t>
            </a:r>
            <a:r>
              <a:rPr lang="en-US" altLang="ko-KR" sz="1400" b="1"/>
              <a:t>3D </a:t>
            </a:r>
            <a:r>
              <a:rPr lang="ko-KR" altLang="en-US" sz="1400" b="1"/>
              <a:t>정보를 투영해 입력으로 사용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2050" name="Picture 2" descr="The KITTI Vision Benchmark Suite">
            <a:extLst>
              <a:ext uri="{FF2B5EF4-FFF2-40B4-BE49-F238E27FC236}">
                <a16:creationId xmlns:a16="http://schemas.microsoft.com/office/drawing/2014/main" id="{E94487DD-40BF-5F54-3268-AE3661DB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5450397"/>
            <a:ext cx="5715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9AE7FFE-36EB-BE61-6919-0520C8820A42}"/>
              </a:ext>
            </a:extLst>
          </p:cNvPr>
          <p:cNvCxnSpPr>
            <a:cxnSpLocks/>
          </p:cNvCxnSpPr>
          <p:nvPr/>
        </p:nvCxnSpPr>
        <p:spPr>
          <a:xfrm>
            <a:off x="1150620" y="4231123"/>
            <a:ext cx="830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15A7340A-2784-00FD-3282-DDAC934909F8}"/>
              </a:ext>
            </a:extLst>
          </p:cNvPr>
          <p:cNvSpPr/>
          <p:nvPr/>
        </p:nvSpPr>
        <p:spPr>
          <a:xfrm rot="10800000">
            <a:off x="9195604" y="2441607"/>
            <a:ext cx="342900" cy="1783327"/>
          </a:xfrm>
          <a:prstGeom prst="downArrow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80843121-0741-C774-F06C-45EF38112ED7}"/>
              </a:ext>
            </a:extLst>
          </p:cNvPr>
          <p:cNvSpPr/>
          <p:nvPr/>
        </p:nvSpPr>
        <p:spPr>
          <a:xfrm>
            <a:off x="9193868" y="4237313"/>
            <a:ext cx="342900" cy="1213084"/>
          </a:xfrm>
          <a:prstGeom prst="downArrow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04EAB-E30A-6068-CE06-5068A3097761}"/>
              </a:ext>
            </a:extLst>
          </p:cNvPr>
          <p:cNvSpPr txBox="1"/>
          <p:nvPr/>
        </p:nvSpPr>
        <p:spPr>
          <a:xfrm>
            <a:off x="9456420" y="3176688"/>
            <a:ext cx="19058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/>
              <a:t>Single Modality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CB379A-3B89-DC66-0867-1E369033F2E2}"/>
              </a:ext>
            </a:extLst>
          </p:cNvPr>
          <p:cNvSpPr txBox="1"/>
          <p:nvPr/>
        </p:nvSpPr>
        <p:spPr>
          <a:xfrm>
            <a:off x="9456419" y="4482135"/>
            <a:ext cx="19058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/>
              <a:t>Multi Modality</a:t>
            </a:r>
          </a:p>
        </p:txBody>
      </p:sp>
    </p:spTree>
    <p:extLst>
      <p:ext uri="{BB962C8B-B14F-4D97-AF65-F5344CB8AC3E}">
        <p14:creationId xmlns:p14="http://schemas.microsoft.com/office/powerpoint/2010/main" val="374404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Driving Score, Route Completion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ko-KR" altLang="en-US" sz="1400" b="1"/>
              <a:t>단일 정보를 입력으로 받는 모델보다 </a:t>
            </a:r>
            <a:r>
              <a:rPr lang="en-US" altLang="ko-KR" sz="1400" b="1"/>
              <a:t>Multi-modal </a:t>
            </a:r>
            <a:r>
              <a:rPr lang="ko-KR" altLang="en-US" sz="1400" b="1"/>
              <a:t>정보를 결합해 사용하는 것이 전체적으로 높은 주행 성능을 보임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Multi-modal </a:t>
            </a:r>
            <a:r>
              <a:rPr lang="ko-KR" altLang="en-US" sz="1400" b="1"/>
              <a:t>정보를 사용하는 모델 중 </a:t>
            </a:r>
            <a:r>
              <a:rPr lang="en-US" altLang="ko-KR" sz="1400" b="1"/>
              <a:t>TransFuser</a:t>
            </a:r>
            <a:r>
              <a:rPr lang="ko-KR" altLang="en-US" sz="1400" b="1"/>
              <a:t>는 </a:t>
            </a:r>
            <a:r>
              <a:rPr lang="en-US" altLang="ko-KR" sz="1400" b="1"/>
              <a:t>RC </a:t>
            </a:r>
            <a:r>
              <a:rPr lang="ko-KR" altLang="en-US" sz="1400" b="1"/>
              <a:t>점수는 낮지만 </a:t>
            </a:r>
            <a:r>
              <a:rPr lang="en-US" altLang="ko-KR" sz="1400" b="1"/>
              <a:t>DS </a:t>
            </a:r>
            <a:r>
              <a:rPr lang="ko-KR" altLang="en-US" sz="1400" b="1"/>
              <a:t>점수는 높음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ko-KR" altLang="en-US" sz="1400" b="1"/>
              <a:t>다른 모델은 목표에 도착하는 것에 중점을 두는 반면 본 논문에서 제안한 모델은 </a:t>
            </a:r>
            <a:r>
              <a:rPr lang="en-US" altLang="ko-KR" sz="1400" b="1"/>
              <a:t>Adversarial Scenarios</a:t>
            </a:r>
            <a:r>
              <a:rPr lang="ko-KR" altLang="en-US" sz="1400" b="1"/>
              <a:t>에 대처가 가능해 안전한 자율주행이 가능함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DC261D0-0A99-88B8-C6A5-0E54273FF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53" y="3636703"/>
            <a:ext cx="7285747" cy="25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Results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C911C-4A10-3C5A-7FBC-2666BA22C9AB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Infractions</a:t>
            </a:r>
            <a:endParaRPr lang="en-US" altLang="ko-KR" sz="120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5489333-AF9E-6725-C24C-C2FC132E12ED}"/>
              </a:ext>
            </a:extLst>
          </p:cNvPr>
          <p:cNvGrpSpPr/>
          <p:nvPr/>
        </p:nvGrpSpPr>
        <p:grpSpPr>
          <a:xfrm>
            <a:off x="1266939" y="2436213"/>
            <a:ext cx="6805688" cy="3958283"/>
            <a:chOff x="4940415" y="1963959"/>
            <a:chExt cx="5991028" cy="395828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439E455-D4B0-8B05-EB38-B8F2B91D2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0415" y="1963959"/>
              <a:ext cx="5991028" cy="364394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067465-6939-026E-BA78-E7CA6A22E994}"/>
                </a:ext>
              </a:extLst>
            </p:cNvPr>
            <p:cNvSpPr txBox="1"/>
            <p:nvPr/>
          </p:nvSpPr>
          <p:spPr>
            <a:xfrm>
              <a:off x="5371073" y="5645243"/>
              <a:ext cx="12430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/>
                <a:t>[ </a:t>
              </a:r>
              <a:r>
                <a:rPr lang="ko-KR" altLang="en-US" sz="1200"/>
                <a:t>보행자 충돌</a:t>
              </a:r>
              <a:r>
                <a:rPr lang="en-US" altLang="ko-KR" sz="1200"/>
                <a:t> ]</a:t>
              </a:r>
              <a:endParaRPr lang="en-US" altLang="ko-KR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E382DB-1D4E-7D03-DDC6-D3927C2E21AB}"/>
                </a:ext>
              </a:extLst>
            </p:cNvPr>
            <p:cNvSpPr txBox="1"/>
            <p:nvPr/>
          </p:nvSpPr>
          <p:spPr>
            <a:xfrm>
              <a:off x="6692842" y="5645243"/>
              <a:ext cx="12430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/>
                <a:t>[ </a:t>
              </a:r>
              <a:r>
                <a:rPr lang="ko-KR" altLang="en-US" sz="1200"/>
                <a:t>차량 충돌</a:t>
              </a:r>
              <a:r>
                <a:rPr lang="en-US" altLang="ko-KR" sz="1200"/>
                <a:t> ]</a:t>
              </a:r>
              <a:endParaRPr lang="en-US" altLang="ko-KR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D95892-1D1B-2910-8395-81817016631C}"/>
                </a:ext>
              </a:extLst>
            </p:cNvPr>
            <p:cNvSpPr txBox="1"/>
            <p:nvPr/>
          </p:nvSpPr>
          <p:spPr>
            <a:xfrm>
              <a:off x="8014611" y="5645242"/>
              <a:ext cx="13650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/>
                <a:t>[ </a:t>
              </a:r>
              <a:r>
                <a:rPr lang="ko-KR" altLang="en-US" sz="1200"/>
                <a:t>정적 요소 충돌</a:t>
              </a:r>
              <a:r>
                <a:rPr lang="en-US" altLang="ko-KR" sz="1200"/>
                <a:t> ]</a:t>
              </a:r>
              <a:endParaRPr lang="en-US" altLang="ko-KR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9B68E2-D0E1-F878-21DA-5808141D0102}"/>
                </a:ext>
              </a:extLst>
            </p:cNvPr>
            <p:cNvSpPr txBox="1"/>
            <p:nvPr/>
          </p:nvSpPr>
          <p:spPr>
            <a:xfrm>
              <a:off x="9458301" y="5645242"/>
              <a:ext cx="12430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/>
                <a:t>[ </a:t>
              </a:r>
              <a:r>
                <a:rPr lang="ko-KR" altLang="en-US" sz="1200"/>
                <a:t>신호 위반 </a:t>
              </a:r>
              <a:r>
                <a:rPr lang="en-US" altLang="ko-KR" sz="1200"/>
                <a:t>]</a:t>
              </a:r>
              <a:endParaRPr lang="en-US" altLang="ko-KR" sz="1400"/>
            </a:p>
          </p:txBody>
        </p:sp>
      </p:grpSp>
    </p:spTree>
    <p:extLst>
      <p:ext uri="{BB962C8B-B14F-4D97-AF65-F5344CB8AC3E}">
        <p14:creationId xmlns:p14="http://schemas.microsoft.com/office/powerpoint/2010/main" val="169115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Ablation Study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Default Config : Scale(4) / Attention Layers (8)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Scale		: Transformer </a:t>
            </a:r>
            <a:r>
              <a:rPr lang="ko-KR" altLang="en-US" sz="1400" b="1"/>
              <a:t>이후 </a:t>
            </a:r>
            <a:r>
              <a:rPr lang="en-US" altLang="ko-KR" sz="1400" b="1"/>
              <a:t>Fusion </a:t>
            </a:r>
            <a:r>
              <a:rPr lang="ko-KR" altLang="en-US" sz="1400" b="1"/>
              <a:t>횟수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Shared Transformer	: </a:t>
            </a:r>
            <a:r>
              <a:rPr lang="ko-KR" altLang="en-US" sz="1400" b="1"/>
              <a:t>모두 같은 </a:t>
            </a:r>
            <a:r>
              <a:rPr lang="en-US" altLang="ko-KR" sz="1400" b="1"/>
              <a:t>Transformer</a:t>
            </a:r>
            <a:r>
              <a:rPr lang="ko-KR" altLang="en-US" sz="1400" b="1"/>
              <a:t>를 사용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Attention Layer	: Transformer</a:t>
            </a:r>
            <a:r>
              <a:rPr lang="ko-KR" altLang="en-US" sz="1400" b="1"/>
              <a:t>의 </a:t>
            </a:r>
            <a:r>
              <a:rPr lang="en-US" altLang="ko-KR" sz="1400" b="1"/>
              <a:t>Attention Layer </a:t>
            </a:r>
            <a:r>
              <a:rPr lang="ko-KR" altLang="en-US" sz="1400" b="1"/>
              <a:t>갯수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No pos. Embd	: Transformer</a:t>
            </a:r>
            <a:r>
              <a:rPr lang="ko-KR" altLang="en-US" sz="1400" b="1"/>
              <a:t>의 </a:t>
            </a:r>
            <a:r>
              <a:rPr lang="en-US" altLang="ko-KR" sz="1400" b="1"/>
              <a:t>Positional Embedding</a:t>
            </a:r>
            <a:r>
              <a:rPr lang="ko-KR" altLang="en-US" sz="1400" b="1"/>
              <a:t>을 제거</a:t>
            </a:r>
            <a:endParaRPr lang="en-US" altLang="ko-KR" sz="1400" b="1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12AE964-7EFF-8F5E-04A9-F694B88FD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70" y="3444072"/>
            <a:ext cx="4827509" cy="28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7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Thank you </a:t>
            </a:r>
            <a:r>
              <a:rPr lang="en-US" altLang="ko-KR" sz="2400">
                <a:sym typeface="Wingdings" panose="05000000000000000000" pitchFamily="2" charset="2"/>
              </a:rPr>
              <a:t></a:t>
            </a:r>
            <a:endParaRPr lang="en-US" altLang="ko-KR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E3338-C8E4-47C6-BE79-944C349969CE}"/>
              </a:ext>
            </a:extLst>
          </p:cNvPr>
          <p:cNvSpPr txBox="1"/>
          <p:nvPr/>
        </p:nvSpPr>
        <p:spPr>
          <a:xfrm>
            <a:off x="236591" y="5368075"/>
            <a:ext cx="11682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/>
              <a:t>JunHo Yoon   </a:t>
            </a:r>
            <a:r>
              <a:rPr lang="ko-KR" altLang="en-US" sz="1200"/>
              <a:t>윤준호</a:t>
            </a:r>
            <a:endParaRPr lang="en-US" altLang="ko-KR" sz="1200"/>
          </a:p>
          <a:p>
            <a:pPr algn="r"/>
            <a:r>
              <a:rPr lang="en-US" altLang="ko-KR" sz="1200"/>
              <a:t>Department of Computer Engineering, Gachon University | Researcher</a:t>
            </a:r>
          </a:p>
          <a:p>
            <a:pPr algn="r"/>
            <a:endParaRPr lang="en-US" altLang="ko-KR" sz="1200"/>
          </a:p>
          <a:p>
            <a:pPr algn="r"/>
            <a:r>
              <a:rPr lang="en-US" altLang="ko-KR" sz="1200"/>
              <a:t>Tel. +82-31-750-8822   Mobile. +82-10-9110-6257</a:t>
            </a:r>
          </a:p>
          <a:p>
            <a:pPr algn="r"/>
            <a:r>
              <a:rPr lang="en-US" altLang="ko-KR" sz="1200"/>
              <a:t>E-mail. junho6257@gachon.ac.kr</a:t>
            </a:r>
          </a:p>
        </p:txBody>
      </p:sp>
    </p:spTree>
    <p:extLst>
      <p:ext uri="{BB962C8B-B14F-4D97-AF65-F5344CB8AC3E}">
        <p14:creationId xmlns:p14="http://schemas.microsoft.com/office/powerpoint/2010/main" val="425349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4303435" y="1895131"/>
            <a:ext cx="713914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Paper Description</a:t>
            </a:r>
            <a:endParaRPr lang="en-US" altLang="ko-KR" sz="12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Title : Multi-Modal Fusion Transformer for End-to-End Autonomous Driving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Venue : IEEE / CVF Computer Vision and Pattern Recognition Conferecne (CVPR 2021)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Impact Score (IS) : 22.39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Date : Nov. 2021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DOI : </a:t>
            </a:r>
            <a:r>
              <a:rPr lang="en-US" altLang="ko-KR" sz="1400" b="0" i="0" u="none" strike="noStrike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10.1109/CVPR46437.2021.00700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Page(s) : 7077-7087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Citations : 79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6D95F42-A92F-6F9C-5D16-CE7B4B8B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7" y="1895131"/>
            <a:ext cx="3169834" cy="44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Abstract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Multi-modal Fusion Transformer for End-to-End Autonomous Driving</a:t>
            </a:r>
            <a:endParaRPr lang="en-US" altLang="ko-KR" sz="12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631CB-078E-574A-ED1A-9BFF97E35C93}"/>
              </a:ext>
            </a:extLst>
          </p:cNvPr>
          <p:cNvSpPr txBox="1"/>
          <p:nvPr/>
        </p:nvSpPr>
        <p:spPr>
          <a:xfrm>
            <a:off x="5524499" y="2509387"/>
            <a:ext cx="591808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Sensors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RGB Camera</a:t>
            </a:r>
          </a:p>
          <a:p>
            <a:pPr marL="742950" lvl="1" indent="-285750">
              <a:buFontTx/>
              <a:buChar char="-"/>
            </a:pP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LiDAR</a:t>
            </a:r>
            <a:endParaRPr lang="en-US" altLang="ko-KR" sz="140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157F096-A95A-D25F-D9CF-3A986326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505" y="2929702"/>
            <a:ext cx="374396" cy="33456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575EFEF-DFDB-ACC2-4817-86E60DBF3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505" y="3314392"/>
            <a:ext cx="374396" cy="40066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21286DB-ADBB-E2A6-9EC6-2DAB61EE4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18" y="2509387"/>
            <a:ext cx="4775081" cy="38089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B087B1-350B-AFF4-9AAD-59F0F42D40CF}"/>
              </a:ext>
            </a:extLst>
          </p:cNvPr>
          <p:cNvSpPr txBox="1"/>
          <p:nvPr/>
        </p:nvSpPr>
        <p:spPr>
          <a:xfrm>
            <a:off x="5524499" y="4123491"/>
            <a:ext cx="591808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Contribution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ko-KR" altLang="en-US" sz="1400" b="1"/>
              <a:t>기존 센서 융합 접근 방식은 </a:t>
            </a:r>
            <a:r>
              <a:rPr lang="en-US" altLang="ko-KR" sz="1400" b="1"/>
              <a:t>Adversarial Scenarios</a:t>
            </a:r>
            <a:r>
              <a:rPr lang="ko-KR" altLang="en-US" sz="1400" b="1"/>
              <a:t>를 처리할 수 없음을 나타냄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3D </a:t>
            </a:r>
            <a:r>
              <a:rPr lang="ko-KR" altLang="en-US" sz="1400" b="1"/>
              <a:t>장면의 서로 다른 형식의 특징을 통합하는 새로운 </a:t>
            </a:r>
            <a:r>
              <a:rPr lang="en-US" altLang="ko-KR" sz="1400" b="1"/>
              <a:t>Multi-modal Transformer(TransFuser)</a:t>
            </a:r>
            <a:r>
              <a:rPr lang="ko-KR" altLang="en-US" sz="1400" b="1"/>
              <a:t>를 제안함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CARLA</a:t>
            </a:r>
            <a:r>
              <a:rPr lang="ko-KR" altLang="en-US" sz="1400" b="1"/>
              <a:t>의 </a:t>
            </a:r>
            <a:r>
              <a:rPr lang="en-US" altLang="ko-KR" sz="1400" b="1"/>
              <a:t>Adversarial Scenarios</a:t>
            </a:r>
            <a:r>
              <a:rPr lang="ko-KR" altLang="en-US" sz="1400" b="1"/>
              <a:t>를 포함하는 도시환경에서 모델의 효율성을 검증하였으며</a:t>
            </a:r>
            <a:r>
              <a:rPr lang="en-US" altLang="ko-KR" sz="1400" b="1"/>
              <a:t>, </a:t>
            </a:r>
            <a:r>
              <a:rPr lang="ko-KR" altLang="en-US" sz="1400" b="1"/>
              <a:t>기존 방식에 비해 충돌을 </a:t>
            </a:r>
            <a:r>
              <a:rPr lang="en-US" altLang="ko-KR" sz="1400" b="1"/>
              <a:t>76% </a:t>
            </a:r>
            <a:r>
              <a:rPr lang="ko-KR" altLang="en-US" sz="1400" b="1"/>
              <a:t>줄임</a:t>
            </a:r>
            <a:endParaRPr lang="en-US" altLang="ko-KR" sz="1400" b="1"/>
          </a:p>
        </p:txBody>
      </p:sp>
    </p:spTree>
    <p:extLst>
      <p:ext uri="{BB962C8B-B14F-4D97-AF65-F5344CB8AC3E}">
        <p14:creationId xmlns:p14="http://schemas.microsoft.com/office/powerpoint/2010/main" val="318582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D353F-5FE6-9F44-6670-FB9E63B7AC7F}"/>
              </a:ext>
            </a:extLst>
          </p:cNvPr>
          <p:cNvSpPr txBox="1"/>
          <p:nvPr/>
        </p:nvSpPr>
        <p:spPr>
          <a:xfrm>
            <a:off x="5524499" y="2509387"/>
            <a:ext cx="591808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Situation 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Image-only : </a:t>
            </a:r>
            <a:r>
              <a:rPr lang="ko-KR" altLang="en-US" sz="1400" b="1"/>
              <a:t>좌측에서 건너오는 차량을 고려하지 않고 주행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LiDAR-only : </a:t>
            </a:r>
            <a:r>
              <a:rPr lang="ko-KR" altLang="en-US" sz="1400" b="1"/>
              <a:t>교통 신호를 고려하지 않고 주행</a:t>
            </a:r>
            <a:endParaRPr lang="en-US" altLang="ko-KR" sz="140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0C5ADC-F6B3-9277-BBC0-14790FF2D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" y="2509387"/>
            <a:ext cx="4775081" cy="38089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905F10-6821-B9A0-8007-76A25F8677BE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Multi-modal Fusion Transformer for End-to-End Autonomous Driving</a:t>
            </a:r>
            <a:endParaRPr lang="en-US" altLang="ko-KR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A70C7-2E8F-598B-A0F4-669576BB9F13}"/>
              </a:ext>
            </a:extLst>
          </p:cNvPr>
          <p:cNvSpPr txBox="1"/>
          <p:nvPr/>
        </p:nvSpPr>
        <p:spPr>
          <a:xfrm>
            <a:off x="5524499" y="4120713"/>
            <a:ext cx="604508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Sensor Fusion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ko-KR" altLang="en-US" sz="1400" b="1"/>
              <a:t>단일 데이터의 경우 필요한 정보가 누락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ko-KR" altLang="en-US" sz="1400" b="1"/>
              <a:t>따라서 자율주행 작업에서는 상호 보완적인 이점을 활용하기 위해 데이터를 융합하는 것이 중요함</a:t>
            </a:r>
            <a:endParaRPr lang="en-US" altLang="ko-KR" sz="1400"/>
          </a:p>
        </p:txBody>
      </p:sp>
    </p:spTree>
    <p:extLst>
      <p:ext uri="{BB962C8B-B14F-4D97-AF65-F5344CB8AC3E}">
        <p14:creationId xmlns:p14="http://schemas.microsoft.com/office/powerpoint/2010/main" val="269725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Excisting Method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ko-KR" altLang="en-US" sz="1400" b="1"/>
              <a:t>기존 방식은 각 데이터 별로 </a:t>
            </a:r>
            <a:r>
              <a:rPr lang="en-US" altLang="ko-KR" sz="1400" b="1"/>
              <a:t>Feature</a:t>
            </a:r>
            <a:r>
              <a:rPr lang="ko-KR" altLang="en-US" sz="1400" b="1"/>
              <a:t> 값을 추출한 이후 결합 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ym typeface="Wingdings" panose="05000000000000000000" pitchFamily="2" charset="2"/>
              </a:rPr>
              <a:t>모든 정보를 고려하지 않고 얻어낸 정보를 가지고 사용</a:t>
            </a: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400" b="1">
                <a:sym typeface="Wingdings" panose="05000000000000000000" pitchFamily="2" charset="2"/>
              </a:rPr>
              <a:t>따라서 </a:t>
            </a:r>
            <a:r>
              <a:rPr lang="en-US" altLang="ko-KR" sz="1400" b="1">
                <a:sym typeface="Wingdings" panose="05000000000000000000" pitchFamily="2" charset="2"/>
              </a:rPr>
              <a:t>Adversarial Scenarios</a:t>
            </a:r>
            <a:r>
              <a:rPr lang="ko-KR" altLang="en-US" sz="1400" b="1">
                <a:sym typeface="Wingdings" panose="05000000000000000000" pitchFamily="2" charset="2"/>
              </a:rPr>
              <a:t>일때 사고가 날 확률이 높음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54D64-6FF5-C2C4-7AEB-F016A80FA6EE}"/>
              </a:ext>
            </a:extLst>
          </p:cNvPr>
          <p:cNvSpPr txBox="1"/>
          <p:nvPr/>
        </p:nvSpPr>
        <p:spPr>
          <a:xfrm>
            <a:off x="753353" y="5026930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TransFuser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ko-KR" altLang="en-US" sz="1400" b="1"/>
              <a:t>데이터 전체를 고려하여 </a:t>
            </a:r>
            <a:r>
              <a:rPr lang="en-US" altLang="ko-KR" sz="1400" b="1"/>
              <a:t>Feature </a:t>
            </a:r>
            <a:r>
              <a:rPr lang="ko-KR" altLang="en-US" sz="1400" b="1"/>
              <a:t>값을 추출하기 위해 </a:t>
            </a:r>
            <a:r>
              <a:rPr lang="en-US" altLang="ko-KR" sz="1400" b="1"/>
              <a:t>Transformer</a:t>
            </a:r>
            <a:r>
              <a:rPr lang="ko-KR" altLang="en-US" sz="1400" b="1"/>
              <a:t>를 특징 추출</a:t>
            </a:r>
            <a:r>
              <a:rPr lang="en-US" altLang="ko-KR" sz="1400" b="1"/>
              <a:t> </a:t>
            </a:r>
            <a:r>
              <a:rPr lang="ko-KR" altLang="en-US" sz="1400" b="1"/>
              <a:t>계층에 추가한 </a:t>
            </a:r>
            <a:r>
              <a:rPr lang="en-US" altLang="ko-KR" sz="1400" b="1"/>
              <a:t>TransFuser </a:t>
            </a:r>
            <a:r>
              <a:rPr lang="ko-KR" altLang="en-US" sz="1400" b="1"/>
              <a:t>모델을 제안함</a:t>
            </a:r>
            <a:endParaRPr lang="en-US" altLang="ko-KR" sz="1400" b="1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FEC2416-C3A4-EE12-F232-94A96FC82537}"/>
              </a:ext>
            </a:extLst>
          </p:cNvPr>
          <p:cNvGrpSpPr/>
          <p:nvPr/>
        </p:nvGrpSpPr>
        <p:grpSpPr>
          <a:xfrm>
            <a:off x="1576313" y="2971052"/>
            <a:ext cx="8275693" cy="1691733"/>
            <a:chOff x="1614413" y="2756310"/>
            <a:chExt cx="8275693" cy="1691733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DEFBC3E9-9723-F859-6B13-00AEB7F62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4413" y="2756310"/>
              <a:ext cx="8275693" cy="15076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7954B8-5021-6022-07C2-2A4B86DC80F4}"/>
                </a:ext>
              </a:extLst>
            </p:cNvPr>
            <p:cNvSpPr txBox="1"/>
            <p:nvPr/>
          </p:nvSpPr>
          <p:spPr>
            <a:xfrm>
              <a:off x="2001065" y="4171044"/>
              <a:ext cx="13517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/>
                <a:t>[ early fusion ]</a:t>
              </a:r>
              <a:endParaRPr lang="en-US" altLang="ko-KR" sz="1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D888B-36FE-E1BC-D6D8-EC1F293F93F4}"/>
                </a:ext>
              </a:extLst>
            </p:cNvPr>
            <p:cNvSpPr txBox="1"/>
            <p:nvPr/>
          </p:nvSpPr>
          <p:spPr>
            <a:xfrm>
              <a:off x="4919525" y="4171044"/>
              <a:ext cx="13517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/>
                <a:t>[ late fusion ]</a:t>
              </a:r>
              <a:endParaRPr lang="en-US" altLang="ko-KR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55249-890B-F0A7-9B49-ADEE6BD5833D}"/>
                </a:ext>
              </a:extLst>
            </p:cNvPr>
            <p:cNvSpPr txBox="1"/>
            <p:nvPr/>
          </p:nvSpPr>
          <p:spPr>
            <a:xfrm>
              <a:off x="8427105" y="4171043"/>
              <a:ext cx="13517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/>
                <a:t>[ middle fusion ]</a:t>
              </a:r>
              <a:endParaRPr lang="en-US" altLang="ko-KR" sz="1400"/>
            </a:p>
          </p:txBody>
        </p:sp>
      </p:grpSp>
    </p:spTree>
    <p:extLst>
      <p:ext uri="{BB962C8B-B14F-4D97-AF65-F5344CB8AC3E}">
        <p14:creationId xmlns:p14="http://schemas.microsoft.com/office/powerpoint/2010/main" val="13736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Task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point-to-point naviagation	: </a:t>
            </a:r>
            <a:r>
              <a:rPr lang="ko-KR" altLang="en-US" sz="1400" b="1"/>
              <a:t>주어진 경로를 주행</a:t>
            </a:r>
            <a:endParaRPr lang="en-US" altLang="ko-KR" sz="1400" b="1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328FC6F-65E2-D219-0FD3-B6A866328B95}"/>
              </a:ext>
            </a:extLst>
          </p:cNvPr>
          <p:cNvSpPr txBox="1"/>
          <p:nvPr/>
        </p:nvSpPr>
        <p:spPr>
          <a:xfrm>
            <a:off x="5542075" y="2971052"/>
            <a:ext cx="590050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Input and Output Parameterization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RGB Camera : 400 x 300</a:t>
            </a:r>
            <a:br>
              <a:rPr lang="en-US" altLang="ko-KR" sz="1400" b="1"/>
            </a:br>
            <a:r>
              <a:rPr lang="en-US" altLang="ko-KR" sz="1400" b="1"/>
              <a:t>		   </a:t>
            </a:r>
            <a:r>
              <a:rPr lang="en-US" altLang="ko-KR" sz="1400" b="1">
                <a:sym typeface="Wingdings" panose="05000000000000000000" pitchFamily="2" charset="2"/>
              </a:rPr>
              <a:t> (center crop) 256 x 256</a:t>
            </a:r>
            <a:endParaRPr lang="en-US" altLang="ko-KR" sz="1400" b="1"/>
          </a:p>
          <a:p>
            <a:pPr marL="742950" lvl="1" indent="-285750">
              <a:buFontTx/>
              <a:buChar char="-"/>
            </a:pPr>
            <a:endParaRPr lang="en-US" altLang="ko-KR" sz="1400" b="1"/>
          </a:p>
          <a:p>
            <a:pPr marL="742950" lvl="1" indent="-285750">
              <a:buFontTx/>
              <a:buChar char="-"/>
            </a:pPr>
            <a:endParaRPr lang="en-US" altLang="ko-KR" sz="1400" b="1"/>
          </a:p>
          <a:p>
            <a:pPr lvl="1"/>
            <a:endParaRPr lang="en-US" altLang="ko-KR" sz="1400" b="1"/>
          </a:p>
          <a:p>
            <a:pPr lvl="1"/>
            <a:endParaRPr lang="en-US" altLang="ko-KR" sz="1400" b="1"/>
          </a:p>
          <a:p>
            <a:pPr lvl="1"/>
            <a:endParaRPr lang="en-US" altLang="ko-KR" sz="1400" b="1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LiDAR : (</a:t>
            </a:r>
            <a:r>
              <a:rPr lang="ko-KR" altLang="en-US" sz="1400" b="1"/>
              <a:t>전면</a:t>
            </a:r>
            <a:r>
              <a:rPr lang="en-US" altLang="ko-KR" sz="1400" b="1"/>
              <a:t>) 32m / (</a:t>
            </a:r>
            <a:r>
              <a:rPr lang="ko-KR" altLang="en-US" sz="1400" b="1"/>
              <a:t>좌</a:t>
            </a:r>
            <a:r>
              <a:rPr lang="en-US" altLang="ko-KR" sz="1400" b="1"/>
              <a:t>, </a:t>
            </a:r>
            <a:r>
              <a:rPr lang="ko-KR" altLang="en-US" sz="1400" b="1"/>
              <a:t>우</a:t>
            </a:r>
            <a:r>
              <a:rPr lang="en-US" altLang="ko-KR" sz="1400" b="1"/>
              <a:t>) 16m</a:t>
            </a:r>
            <a:br>
              <a:rPr lang="en-US" altLang="ko-KR" sz="1400" b="1"/>
            </a:br>
            <a:r>
              <a:rPr lang="en-US" altLang="ko-KR" sz="1400" b="1"/>
              <a:t>	         	   </a:t>
            </a:r>
            <a:r>
              <a:rPr lang="en-US" altLang="ko-KR" sz="1400" b="1">
                <a:sym typeface="Wingdings" panose="05000000000000000000" pitchFamily="2" charset="2"/>
              </a:rPr>
              <a:t> (cell : 0.125m) 256 x 256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32059F4-CB59-1D55-E611-7A2284B547E1}"/>
                  </a:ext>
                </a:extLst>
              </p:cNvPr>
              <p:cNvSpPr txBox="1"/>
              <p:nvPr/>
            </p:nvSpPr>
            <p:spPr>
              <a:xfrm>
                <a:off x="749418" y="2971052"/>
                <a:ext cx="4792658" cy="1244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맑은 고딕" panose="020B0503020000020004" pitchFamily="50" charset="-127"/>
                  <a:buChar char="■"/>
                </a:pPr>
                <a:r>
                  <a:rPr lang="en-US" altLang="ko-KR" sz="1600" b="1"/>
                  <a:t>Dataset : CARLA</a:t>
                </a:r>
                <a:endParaRPr lang="en-US" altLang="ko-KR" sz="1200"/>
              </a:p>
              <a:p>
                <a:endParaRPr lang="en-US" altLang="ko-KR" sz="1600"/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 ={</m:t>
                    </m:r>
                    <m:d>
                      <m:d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ko-KR" sz="1400" b="1" i="1">
                  <a:latin typeface="Cambria Math" panose="020405030504060302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endParaRPr lang="en-US" altLang="ko-KR" sz="1400" b="1"/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400" b="1"/>
                  <a:t>T = 4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32059F4-CB59-1D55-E611-7A2284B5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18" y="2971052"/>
                <a:ext cx="4792658" cy="1244956"/>
              </a:xfrm>
              <a:prstGeom prst="rect">
                <a:avLst/>
              </a:prstGeom>
              <a:blipFill>
                <a:blip r:embed="rId3"/>
                <a:stretch>
                  <a:fillRect l="-1018" t="-3415" b="-53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1EB7343F-F2C5-C125-4090-DD498F1CCCC5}"/>
              </a:ext>
            </a:extLst>
          </p:cNvPr>
          <p:cNvGrpSpPr/>
          <p:nvPr/>
        </p:nvGrpSpPr>
        <p:grpSpPr>
          <a:xfrm>
            <a:off x="1475232" y="4262417"/>
            <a:ext cx="2828203" cy="1878734"/>
            <a:chOff x="747553" y="3376695"/>
            <a:chExt cx="3382129" cy="2619881"/>
          </a:xfrm>
        </p:grpSpPr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601FD13B-C280-4927-AD27-8ED27328C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553" y="4153825"/>
              <a:ext cx="3382129" cy="1842751"/>
            </a:xfrm>
            <a:prstGeom prst="rect">
              <a:avLst/>
            </a:prstGeom>
          </p:spPr>
        </p:pic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CAF7F371-DB17-21A8-3C26-7ECF6100C975}"/>
                </a:ext>
              </a:extLst>
            </p:cNvPr>
            <p:cNvGrpSpPr/>
            <p:nvPr/>
          </p:nvGrpSpPr>
          <p:grpSpPr>
            <a:xfrm>
              <a:off x="1560589" y="5550909"/>
              <a:ext cx="191819" cy="218161"/>
              <a:chOff x="7171199" y="3429000"/>
              <a:chExt cx="360000" cy="360000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642E0DED-6AFB-9D26-7F4B-C00BBF1EFA39}"/>
                  </a:ext>
                </a:extLst>
              </p:cNvPr>
              <p:cNvSpPr/>
              <p:nvPr/>
            </p:nvSpPr>
            <p:spPr>
              <a:xfrm>
                <a:off x="7315197" y="3569109"/>
                <a:ext cx="71999" cy="71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50" b="1">
                    <a:solidFill>
                      <a:schemeClr val="bg1"/>
                    </a:solidFill>
                  </a:rPr>
                  <a:t>1</a:t>
                </a:r>
                <a:endParaRPr lang="ko-KR" altLang="en-US"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직사각형 127">
                <a:extLst>
                  <a:ext uri="{FF2B5EF4-FFF2-40B4-BE49-F238E27FC236}">
                    <a16:creationId xmlns:a16="http://schemas.microsoft.com/office/drawing/2014/main" id="{189AE8A3-3B90-7CDA-5341-D28C6637C9D0}"/>
                  </a:ext>
                </a:extLst>
              </p:cNvPr>
              <p:cNvSpPr/>
              <p:nvPr/>
            </p:nvSpPr>
            <p:spPr>
              <a:xfrm>
                <a:off x="7171199" y="3429000"/>
                <a:ext cx="360000" cy="36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6" name="그래픽 115" descr="자동차 단색으로 채워진">
              <a:extLst>
                <a:ext uri="{FF2B5EF4-FFF2-40B4-BE49-F238E27FC236}">
                  <a16:creationId xmlns:a16="http://schemas.microsoft.com/office/drawing/2014/main" id="{B011D02D-1B7C-70F2-D94D-F4FD94C7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5897" y="5272495"/>
              <a:ext cx="366329" cy="406951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2240D2D2-B9BC-B18A-18D6-2DCDDE502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553" y="3376695"/>
              <a:ext cx="3382129" cy="954444"/>
            </a:xfrm>
            <a:prstGeom prst="rect">
              <a:avLst/>
            </a:prstGeom>
          </p:spPr>
        </p:pic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6E29E1DC-9601-A2B4-F4DD-5A022C36B70C}"/>
                </a:ext>
              </a:extLst>
            </p:cNvPr>
            <p:cNvGrpSpPr/>
            <p:nvPr/>
          </p:nvGrpSpPr>
          <p:grpSpPr>
            <a:xfrm>
              <a:off x="1910000" y="5526734"/>
              <a:ext cx="191819" cy="218161"/>
              <a:chOff x="7171199" y="3429000"/>
              <a:chExt cx="360000" cy="360000"/>
            </a:xfrm>
          </p:grpSpPr>
          <p:sp>
            <p:nvSpPr>
              <p:cNvPr id="125" name="타원 124">
                <a:extLst>
                  <a:ext uri="{FF2B5EF4-FFF2-40B4-BE49-F238E27FC236}">
                    <a16:creationId xmlns:a16="http://schemas.microsoft.com/office/drawing/2014/main" id="{C73CC5EA-1DC3-C809-DA3C-D8F89474B454}"/>
                  </a:ext>
                </a:extLst>
              </p:cNvPr>
              <p:cNvSpPr/>
              <p:nvPr/>
            </p:nvSpPr>
            <p:spPr>
              <a:xfrm>
                <a:off x="7315197" y="3569109"/>
                <a:ext cx="71999" cy="71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50" b="1">
                    <a:solidFill>
                      <a:schemeClr val="bg1"/>
                    </a:solidFill>
                  </a:rPr>
                  <a:t>2</a:t>
                </a:r>
                <a:endParaRPr lang="ko-KR" altLang="en-US"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직사각형 125">
                <a:extLst>
                  <a:ext uri="{FF2B5EF4-FFF2-40B4-BE49-F238E27FC236}">
                    <a16:creationId xmlns:a16="http://schemas.microsoft.com/office/drawing/2014/main" id="{55D83A65-A215-E8B3-F94F-96AFD60F5EBA}"/>
                  </a:ext>
                </a:extLst>
              </p:cNvPr>
              <p:cNvSpPr/>
              <p:nvPr/>
            </p:nvSpPr>
            <p:spPr>
              <a:xfrm>
                <a:off x="7171199" y="3429000"/>
                <a:ext cx="360000" cy="36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D4A65865-BDB2-24B4-F675-F1FF761B76CE}"/>
                </a:ext>
              </a:extLst>
            </p:cNvPr>
            <p:cNvGrpSpPr/>
            <p:nvPr/>
          </p:nvGrpSpPr>
          <p:grpSpPr>
            <a:xfrm>
              <a:off x="2261389" y="5498823"/>
              <a:ext cx="191819" cy="218161"/>
              <a:chOff x="7171199" y="3429000"/>
              <a:chExt cx="360000" cy="360000"/>
            </a:xfrm>
          </p:grpSpPr>
          <p:sp>
            <p:nvSpPr>
              <p:cNvPr id="123" name="타원 122">
                <a:extLst>
                  <a:ext uri="{FF2B5EF4-FFF2-40B4-BE49-F238E27FC236}">
                    <a16:creationId xmlns:a16="http://schemas.microsoft.com/office/drawing/2014/main" id="{58A81F9C-0D71-A2AD-78AC-CD1F6BF5888F}"/>
                  </a:ext>
                </a:extLst>
              </p:cNvPr>
              <p:cNvSpPr/>
              <p:nvPr/>
            </p:nvSpPr>
            <p:spPr>
              <a:xfrm>
                <a:off x="7315197" y="3569109"/>
                <a:ext cx="71999" cy="71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50" b="1">
                    <a:solidFill>
                      <a:schemeClr val="bg1"/>
                    </a:solidFill>
                  </a:rPr>
                  <a:t>3</a:t>
                </a:r>
                <a:endParaRPr lang="ko-KR" altLang="en-US"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직사각형 123">
                <a:extLst>
                  <a:ext uri="{FF2B5EF4-FFF2-40B4-BE49-F238E27FC236}">
                    <a16:creationId xmlns:a16="http://schemas.microsoft.com/office/drawing/2014/main" id="{66BB78AB-8A04-13BB-C2CC-12BD0287FEDB}"/>
                  </a:ext>
                </a:extLst>
              </p:cNvPr>
              <p:cNvSpPr/>
              <p:nvPr/>
            </p:nvSpPr>
            <p:spPr>
              <a:xfrm>
                <a:off x="7171199" y="3429000"/>
                <a:ext cx="360000" cy="36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" name="그룹 119">
              <a:extLst>
                <a:ext uri="{FF2B5EF4-FFF2-40B4-BE49-F238E27FC236}">
                  <a16:creationId xmlns:a16="http://schemas.microsoft.com/office/drawing/2014/main" id="{B32498EE-902C-5490-436D-E8FFB88FE354}"/>
                </a:ext>
              </a:extLst>
            </p:cNvPr>
            <p:cNvGrpSpPr/>
            <p:nvPr/>
          </p:nvGrpSpPr>
          <p:grpSpPr>
            <a:xfrm>
              <a:off x="2612778" y="5598567"/>
              <a:ext cx="191819" cy="218161"/>
              <a:chOff x="7171199" y="3429000"/>
              <a:chExt cx="360000" cy="360000"/>
            </a:xfrm>
          </p:grpSpPr>
          <p:sp>
            <p:nvSpPr>
              <p:cNvPr id="121" name="타원 120">
                <a:extLst>
                  <a:ext uri="{FF2B5EF4-FFF2-40B4-BE49-F238E27FC236}">
                    <a16:creationId xmlns:a16="http://schemas.microsoft.com/office/drawing/2014/main" id="{02AF9220-61FD-40C9-926B-8A9F6F977B60}"/>
                  </a:ext>
                </a:extLst>
              </p:cNvPr>
              <p:cNvSpPr/>
              <p:nvPr/>
            </p:nvSpPr>
            <p:spPr>
              <a:xfrm>
                <a:off x="7315197" y="3569109"/>
                <a:ext cx="71999" cy="71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50" b="1">
                    <a:solidFill>
                      <a:schemeClr val="bg1"/>
                    </a:solidFill>
                  </a:rPr>
                  <a:t>4</a:t>
                </a:r>
                <a:endParaRPr lang="ko-KR" altLang="en-US"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직사각형 121">
                <a:extLst>
                  <a:ext uri="{FF2B5EF4-FFF2-40B4-BE49-F238E27FC236}">
                    <a16:creationId xmlns:a16="http://schemas.microsoft.com/office/drawing/2014/main" id="{D4249D21-4B98-FB95-F5D4-2364D8D1EEAF}"/>
                  </a:ext>
                </a:extLst>
              </p:cNvPr>
              <p:cNvSpPr/>
              <p:nvPr/>
            </p:nvSpPr>
            <p:spPr>
              <a:xfrm>
                <a:off x="7171199" y="3429000"/>
                <a:ext cx="360000" cy="36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29" name="그림 128">
            <a:extLst>
              <a:ext uri="{FF2B5EF4-FFF2-40B4-BE49-F238E27FC236}">
                <a16:creationId xmlns:a16="http://schemas.microsoft.com/office/drawing/2014/main" id="{D514C952-9D77-C5B1-8A17-FE450470F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180" y="3749978"/>
            <a:ext cx="1219200" cy="872792"/>
          </a:xfrm>
          <a:prstGeom prst="rect">
            <a:avLst/>
          </a:prstGeom>
        </p:spPr>
      </p:pic>
      <p:pic>
        <p:nvPicPr>
          <p:cNvPr id="130" name="그림 129">
            <a:extLst>
              <a:ext uri="{FF2B5EF4-FFF2-40B4-BE49-F238E27FC236}">
                <a16:creationId xmlns:a16="http://schemas.microsoft.com/office/drawing/2014/main" id="{E79F306C-9FCD-B278-E069-D4D8FB59D4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3180" y="5279376"/>
            <a:ext cx="1219200" cy="8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Multi-modal Fusion Transformer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RGB Camera</a:t>
            </a:r>
            <a:r>
              <a:rPr lang="ko-KR" altLang="en-US" sz="1400" b="1"/>
              <a:t>와 </a:t>
            </a:r>
            <a:r>
              <a:rPr lang="en-US" altLang="ko-KR" sz="1400" b="1"/>
              <a:t>LiDAR</a:t>
            </a:r>
            <a:r>
              <a:rPr lang="ko-KR" altLang="en-US" sz="1400" b="1"/>
              <a:t>로 부터 수집된 각각의 데이터에 대한 </a:t>
            </a:r>
            <a:r>
              <a:rPr lang="en-US" altLang="ko-KR" sz="1400" b="1"/>
              <a:t>Global Context</a:t>
            </a:r>
            <a:r>
              <a:rPr lang="ko-KR" altLang="en-US" sz="1400" b="1"/>
              <a:t>를 통합하기 위해 </a:t>
            </a:r>
            <a:r>
              <a:rPr lang="en-US" altLang="ko-KR" sz="1400" b="1"/>
              <a:t>Transformer</a:t>
            </a:r>
            <a:r>
              <a:rPr lang="ko-KR" altLang="en-US" sz="1400" b="1"/>
              <a:t>를 활용함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5104702-2083-4F33-0EC7-F303165F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53" y="2813814"/>
            <a:ext cx="9670807" cy="31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6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Multi-modal Fusion Transformer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ko-KR" altLang="en-US" sz="1400" b="1"/>
              <a:t>추출한 </a:t>
            </a:r>
            <a:r>
              <a:rPr lang="en-US" altLang="ko-KR" sz="1400" b="1"/>
              <a:t>Feature </a:t>
            </a:r>
            <a:r>
              <a:rPr lang="ko-KR" altLang="en-US" sz="1400" b="1"/>
              <a:t>값을 </a:t>
            </a:r>
            <a:r>
              <a:rPr lang="en-US" altLang="ko-KR" sz="1400" b="1"/>
              <a:t>Transformer</a:t>
            </a:r>
            <a:r>
              <a:rPr lang="ko-KR" altLang="en-US" sz="1400" b="1"/>
              <a:t>의 입력 값으로 사용하고 </a:t>
            </a:r>
            <a:r>
              <a:rPr lang="en-US" altLang="ko-KR" sz="1400" b="1"/>
              <a:t>element-wise summation</a:t>
            </a:r>
            <a:r>
              <a:rPr lang="ko-KR" altLang="en-US" sz="1400" b="1"/>
              <a:t>을 수행함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47FE946-CDE5-E069-31FE-4D90360D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06" y="2945808"/>
            <a:ext cx="1523613" cy="307848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C46395F-29CE-C9B8-A9CE-8F8D5692E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488" y="2945808"/>
            <a:ext cx="3236040" cy="307848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2E653A0-D348-095A-A432-9E145A879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004" y="2945808"/>
            <a:ext cx="1331938" cy="30784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8A08C4-5622-40F5-1D9B-BF8B751AED77}"/>
              </a:ext>
            </a:extLst>
          </p:cNvPr>
          <p:cNvSpPr txBox="1"/>
          <p:nvPr/>
        </p:nvSpPr>
        <p:spPr>
          <a:xfrm>
            <a:off x="6195528" y="4192660"/>
            <a:ext cx="2241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b="1"/>
              <a:t>X 4</a:t>
            </a:r>
          </a:p>
        </p:txBody>
      </p:sp>
    </p:spTree>
    <p:extLst>
      <p:ext uri="{BB962C8B-B14F-4D97-AF65-F5344CB8AC3E}">
        <p14:creationId xmlns:p14="http://schemas.microsoft.com/office/powerpoint/2010/main" val="218234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Fusion Transformer for End-to-End Autonomous Driving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sz="1600" b="1"/>
              <a:t>Waypoint Prediction Network</a:t>
            </a:r>
            <a:endParaRPr lang="en-US" altLang="ko-KR" sz="1200"/>
          </a:p>
          <a:p>
            <a:endParaRPr lang="en-US" altLang="ko-KR" sz="1600"/>
          </a:p>
          <a:p>
            <a:pPr marL="742950" lvl="1" indent="-285750">
              <a:buFontTx/>
              <a:buChar char="-"/>
            </a:pPr>
            <a:r>
              <a:rPr lang="en-US" altLang="ko-KR" sz="1400" b="1"/>
              <a:t>TransFuser</a:t>
            </a:r>
            <a:r>
              <a:rPr lang="ko-KR" altLang="en-US" sz="1400" b="1"/>
              <a:t>에서 추출한 </a:t>
            </a:r>
            <a:r>
              <a:rPr lang="en-US" altLang="ko-KR" sz="1400" b="1"/>
              <a:t>Feature </a:t>
            </a:r>
            <a:r>
              <a:rPr lang="ko-KR" altLang="en-US" sz="1400" b="1"/>
              <a:t>값을 </a:t>
            </a:r>
            <a:r>
              <a:rPr lang="en-US" altLang="ko-KR" sz="1400" b="1"/>
              <a:t>Waypoint Prediction Network</a:t>
            </a:r>
            <a:r>
              <a:rPr lang="ko-KR" altLang="en-US" sz="1400" b="1"/>
              <a:t>의 </a:t>
            </a:r>
            <a:r>
              <a:rPr lang="en-US" altLang="ko-KR" sz="1400" b="1"/>
              <a:t>Input </a:t>
            </a:r>
            <a:r>
              <a:rPr lang="ko-KR" altLang="en-US" sz="1400" b="1"/>
              <a:t>값으로 사용하고 이동 경로를 예측함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08509A7-80B1-2BDE-6E46-43E75F0D56C5}"/>
              </a:ext>
            </a:extLst>
          </p:cNvPr>
          <p:cNvGrpSpPr/>
          <p:nvPr/>
        </p:nvGrpSpPr>
        <p:grpSpPr>
          <a:xfrm>
            <a:off x="753353" y="2971052"/>
            <a:ext cx="10685293" cy="2324424"/>
            <a:chOff x="753353" y="2971052"/>
            <a:chExt cx="10685293" cy="232442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E613379-A1DE-0841-A085-98FAC8018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353" y="2971052"/>
              <a:ext cx="6430272" cy="2324424"/>
            </a:xfrm>
            <a:prstGeom prst="rect">
              <a:avLst/>
            </a:prstGeom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463D0CF-558C-8315-63D4-C4104A202653}"/>
                </a:ext>
              </a:extLst>
            </p:cNvPr>
            <p:cNvGrpSpPr/>
            <p:nvPr/>
          </p:nvGrpSpPr>
          <p:grpSpPr>
            <a:xfrm>
              <a:off x="7487411" y="2971053"/>
              <a:ext cx="3951235" cy="2324423"/>
              <a:chOff x="7487412" y="3692311"/>
              <a:chExt cx="3424428" cy="1710269"/>
            </a:xfrm>
          </p:grpSpPr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BE59971B-B683-0428-71B2-418950D2F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7412" y="3692311"/>
                <a:ext cx="3424428" cy="1710269"/>
              </a:xfrm>
              <a:prstGeom prst="rect">
                <a:avLst/>
              </a:prstGeom>
            </p:spPr>
          </p:pic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FD2457BE-BF9D-3589-5598-08CE20073E5E}"/>
                  </a:ext>
                </a:extLst>
              </p:cNvPr>
              <p:cNvGrpSpPr/>
              <p:nvPr/>
            </p:nvGrpSpPr>
            <p:grpSpPr>
              <a:xfrm>
                <a:off x="8310616" y="4988954"/>
                <a:ext cx="194218" cy="202477"/>
                <a:chOff x="7171199" y="3429000"/>
                <a:chExt cx="360000" cy="360000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78A722FF-56AA-EE0F-FC16-A0E5250D22D1}"/>
                    </a:ext>
                  </a:extLst>
                </p:cNvPr>
                <p:cNvSpPr/>
                <p:nvPr/>
              </p:nvSpPr>
              <p:spPr>
                <a:xfrm>
                  <a:off x="7315197" y="3569109"/>
                  <a:ext cx="71999" cy="719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50" b="1">
                      <a:solidFill>
                        <a:schemeClr val="bg1"/>
                      </a:solidFill>
                    </a:rPr>
                    <a:t>1</a:t>
                  </a:r>
                  <a:endParaRPr lang="ko-KR" altLang="en-US" sz="105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FC20B05F-481E-BB21-5A09-4C92C024A6DC}"/>
                    </a:ext>
                  </a:extLst>
                </p:cNvPr>
                <p:cNvSpPr/>
                <p:nvPr/>
              </p:nvSpPr>
              <p:spPr>
                <a:xfrm>
                  <a:off x="7171199" y="3429000"/>
                  <a:ext cx="360000" cy="36000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b="1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1" name="그래픽 30" descr="자동차 단색으로 채워진">
                <a:extLst>
                  <a:ext uri="{FF2B5EF4-FFF2-40B4-BE49-F238E27FC236}">
                    <a16:creationId xmlns:a16="http://schemas.microsoft.com/office/drawing/2014/main" id="{84DBD04D-AE16-0F45-96C0-3D0135D4E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900863" y="4730556"/>
                <a:ext cx="370911" cy="377694"/>
              </a:xfrm>
              <a:prstGeom prst="rect">
                <a:avLst/>
              </a:prstGeom>
            </p:spPr>
          </p:pic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A06D8939-B6B9-7284-8CF2-73E9F522410E}"/>
                  </a:ext>
                </a:extLst>
              </p:cNvPr>
              <p:cNvGrpSpPr/>
              <p:nvPr/>
            </p:nvGrpSpPr>
            <p:grpSpPr>
              <a:xfrm>
                <a:off x="8664397" y="4966517"/>
                <a:ext cx="194218" cy="202477"/>
                <a:chOff x="7171199" y="3429000"/>
                <a:chExt cx="360000" cy="360000"/>
              </a:xfrm>
            </p:grpSpPr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D9E9C5BB-70FB-6B2A-116E-836150AAADFE}"/>
                    </a:ext>
                  </a:extLst>
                </p:cNvPr>
                <p:cNvSpPr/>
                <p:nvPr/>
              </p:nvSpPr>
              <p:spPr>
                <a:xfrm>
                  <a:off x="7315197" y="3569109"/>
                  <a:ext cx="71999" cy="719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50" b="1">
                      <a:solidFill>
                        <a:schemeClr val="bg1"/>
                      </a:solidFill>
                    </a:rPr>
                    <a:t>2</a:t>
                  </a:r>
                  <a:endParaRPr lang="ko-KR" altLang="en-US" sz="105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CFC785B8-7F0C-9A11-12DC-08F69B8A4D28}"/>
                    </a:ext>
                  </a:extLst>
                </p:cNvPr>
                <p:cNvSpPr/>
                <p:nvPr/>
              </p:nvSpPr>
              <p:spPr>
                <a:xfrm>
                  <a:off x="7171199" y="3429000"/>
                  <a:ext cx="360000" cy="36000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E7886819-AAAB-9A3C-CC42-512B902F9A3C}"/>
                  </a:ext>
                </a:extLst>
              </p:cNvPr>
              <p:cNvGrpSpPr/>
              <p:nvPr/>
            </p:nvGrpSpPr>
            <p:grpSpPr>
              <a:xfrm>
                <a:off x="9020181" y="4940612"/>
                <a:ext cx="194218" cy="202477"/>
                <a:chOff x="7171199" y="3429000"/>
                <a:chExt cx="360000" cy="360000"/>
              </a:xfrm>
            </p:grpSpPr>
            <p:sp>
              <p:nvSpPr>
                <p:cNvPr id="38" name="타원 37">
                  <a:extLst>
                    <a:ext uri="{FF2B5EF4-FFF2-40B4-BE49-F238E27FC236}">
                      <a16:creationId xmlns:a16="http://schemas.microsoft.com/office/drawing/2014/main" id="{0FDF3827-0E02-8111-B229-D3EDF446CC11}"/>
                    </a:ext>
                  </a:extLst>
                </p:cNvPr>
                <p:cNvSpPr/>
                <p:nvPr/>
              </p:nvSpPr>
              <p:spPr>
                <a:xfrm>
                  <a:off x="7315197" y="3569109"/>
                  <a:ext cx="71999" cy="719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50" b="1">
                      <a:solidFill>
                        <a:schemeClr val="bg1"/>
                      </a:solidFill>
                    </a:rPr>
                    <a:t>3</a:t>
                  </a:r>
                  <a:endParaRPr lang="ko-KR" altLang="en-US" sz="105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176DC6D0-8214-9E12-091D-FB40E2EB6021}"/>
                    </a:ext>
                  </a:extLst>
                </p:cNvPr>
                <p:cNvSpPr/>
                <p:nvPr/>
              </p:nvSpPr>
              <p:spPr>
                <a:xfrm>
                  <a:off x="7171199" y="3429000"/>
                  <a:ext cx="360000" cy="36000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3A0A0189-C97A-EEE6-E085-6B06E22F38D3}"/>
                  </a:ext>
                </a:extLst>
              </p:cNvPr>
              <p:cNvGrpSpPr/>
              <p:nvPr/>
            </p:nvGrpSpPr>
            <p:grpSpPr>
              <a:xfrm>
                <a:off x="9375965" y="5033185"/>
                <a:ext cx="194218" cy="202477"/>
                <a:chOff x="7171199" y="3429000"/>
                <a:chExt cx="360000" cy="360000"/>
              </a:xfrm>
            </p:grpSpPr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C85CF54B-FA68-43E9-E496-3111D0A7F500}"/>
                    </a:ext>
                  </a:extLst>
                </p:cNvPr>
                <p:cNvSpPr/>
                <p:nvPr/>
              </p:nvSpPr>
              <p:spPr>
                <a:xfrm>
                  <a:off x="7315197" y="3569109"/>
                  <a:ext cx="71999" cy="719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50" b="1">
                      <a:solidFill>
                        <a:schemeClr val="bg1"/>
                      </a:solidFill>
                    </a:rPr>
                    <a:t>4</a:t>
                  </a:r>
                  <a:endParaRPr lang="ko-KR" altLang="en-US" sz="105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0F461EC8-0695-6533-68A6-A02ACB11A192}"/>
                    </a:ext>
                  </a:extLst>
                </p:cNvPr>
                <p:cNvSpPr/>
                <p:nvPr/>
              </p:nvSpPr>
              <p:spPr>
                <a:xfrm>
                  <a:off x="7171199" y="3429000"/>
                  <a:ext cx="360000" cy="36000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b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409934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30871</TotalTime>
  <Words>863</Words>
  <Application>Microsoft Office PowerPoint</Application>
  <PresentationFormat>와이드스크린</PresentationFormat>
  <Paragraphs>191</Paragraphs>
  <Slides>15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Cambria Math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/IT융합공학과 윤준호</cp:lastModifiedBy>
  <cp:revision>4390</cp:revision>
  <cp:lastPrinted>2022-01-04T03:27:22Z</cp:lastPrinted>
  <dcterms:created xsi:type="dcterms:W3CDTF">2019-04-17T04:58:35Z</dcterms:created>
  <dcterms:modified xsi:type="dcterms:W3CDTF">2022-08-03T02:59:57Z</dcterms:modified>
</cp:coreProperties>
</file>