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63" r:id="rId3"/>
    <p:sldId id="291" r:id="rId4"/>
    <p:sldId id="290" r:id="rId5"/>
    <p:sldId id="264" r:id="rId6"/>
    <p:sldId id="268" r:id="rId7"/>
    <p:sldId id="269" r:id="rId8"/>
    <p:sldId id="293" r:id="rId9"/>
    <p:sldId id="294" r:id="rId10"/>
    <p:sldId id="295" r:id="rId11"/>
    <p:sldId id="296" r:id="rId12"/>
    <p:sldId id="297" r:id="rId13"/>
    <p:sldId id="298" r:id="rId14"/>
    <p:sldId id="274" r:id="rId15"/>
    <p:sldId id="299" r:id="rId16"/>
    <p:sldId id="301" r:id="rId17"/>
    <p:sldId id="275" r:id="rId18"/>
    <p:sldId id="302" r:id="rId19"/>
    <p:sldId id="277" r:id="rId20"/>
    <p:sldId id="303" r:id="rId21"/>
    <p:sldId id="304" r:id="rId22"/>
    <p:sldId id="278" r:id="rId23"/>
    <p:sldId id="305" r:id="rId24"/>
    <p:sldId id="265" r:id="rId25"/>
    <p:sldId id="306" r:id="rId26"/>
    <p:sldId id="267" r:id="rId27"/>
    <p:sldId id="280" r:id="rId28"/>
    <p:sldId id="307" r:id="rId29"/>
    <p:sldId id="309" r:id="rId30"/>
    <p:sldId id="308" r:id="rId31"/>
    <p:sldId id="311" r:id="rId32"/>
    <p:sldId id="281" r:id="rId33"/>
    <p:sldId id="313" r:id="rId34"/>
    <p:sldId id="282" r:id="rId35"/>
    <p:sldId id="287" r:id="rId36"/>
    <p:sldId id="312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73880" autoAdjust="0"/>
  </p:normalViewPr>
  <p:slideViewPr>
    <p:cSldViewPr snapToGrid="0">
      <p:cViewPr varScale="1">
        <p:scale>
          <a:sx n="61" d="100"/>
          <a:sy n="61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-1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D79FD-F909-4894-B5A1-8F1720E4702D}" type="datetimeFigureOut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99278-9B8E-4382-81C5-48EDEAC80A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81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8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(a) : zero-padded identity-mapping shortcut</a:t>
            </a:r>
            <a:r>
              <a:rPr lang="ko-KR" altLang="en-US" dirty="0"/>
              <a:t>이 있는 </a:t>
            </a:r>
            <a:r>
              <a:rPr lang="en-US" altLang="ko-KR" dirty="0"/>
              <a:t>residual unit </a:t>
            </a:r>
            <a:r>
              <a:rPr lang="ko-KR" altLang="en-US" dirty="0"/>
              <a:t>의 구조</a:t>
            </a:r>
          </a:p>
          <a:p>
            <a:r>
              <a:rPr lang="en-US" altLang="ko-KR" dirty="0"/>
              <a:t>(b) zero-padded identity-mapping shortcut</a:t>
            </a:r>
            <a:r>
              <a:rPr lang="ko-KR" altLang="en-US" dirty="0"/>
              <a:t>이 있는 </a:t>
            </a:r>
            <a:r>
              <a:rPr lang="en-US" altLang="ko-KR" dirty="0"/>
              <a:t>residual network</a:t>
            </a:r>
            <a:r>
              <a:rPr lang="ko-KR" altLang="en-US" dirty="0"/>
              <a:t>와 일반 네트워크의 혼합을 구성함을 보여줌</a:t>
            </a:r>
            <a:endParaRPr lang="en-US" altLang="ko-KR" dirty="0"/>
          </a:p>
          <a:p>
            <a:r>
              <a:rPr lang="en-US" altLang="ko-KR" dirty="0"/>
              <a:t>   -&gt; (a)</a:t>
            </a:r>
            <a:r>
              <a:rPr lang="ko-KR" altLang="en-US" dirty="0"/>
              <a:t>의 풀어낸 보기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zero-padded shortcut</a:t>
            </a:r>
          </a:p>
          <a:p>
            <a:r>
              <a:rPr lang="en-US" altLang="ko-KR" sz="1200" b="0" dirty="0">
                <a:solidFill>
                  <a:schemeClr val="accent1">
                    <a:lumMod val="50000"/>
                  </a:schemeClr>
                </a:solidFill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입력과 출력의 차원이 일치하지 않을 때 사용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 피처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맵의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차원을 증가시키기 위해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채워진 행 또는 열이 추가되며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zero-padding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함</a:t>
            </a:r>
            <a:endParaRPr lang="en-US" altLang="ko-KR" sz="12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altLang="ko-KR" sz="12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projection shortcut</a:t>
            </a:r>
          </a:p>
          <a:p>
            <a:r>
              <a:rPr lang="en-US" altLang="ko-KR" sz="1200" b="0" dirty="0">
                <a:solidFill>
                  <a:schemeClr val="accent1">
                    <a:lumMod val="50000"/>
                  </a:schemeClr>
                </a:solidFill>
              </a:rPr>
              <a:t>-&gt;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 피처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맵을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출력 피처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맵의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차원에 직접적으로 매핑함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1x1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합성곱을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사용하여 수행됨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 피처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맵의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차원을 변환하고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필요한 경우에는 차원을 증가시키거나 줄일 수 있음</a:t>
            </a:r>
            <a:endParaRPr lang="ko-KR" altLang="en-US" b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54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b="0" i="0" dirty="0" err="1">
                <a:effectLst/>
                <a:latin typeface="Söhne"/>
              </a:rPr>
              <a:t>ResNet</a:t>
            </a:r>
            <a:r>
              <a:rPr lang="ko-KR" altLang="en-US" b="0" i="0" dirty="0">
                <a:effectLst/>
                <a:latin typeface="Söhne"/>
              </a:rPr>
              <a:t>에서는 </a:t>
            </a:r>
            <a:r>
              <a:rPr lang="en-US" altLang="ko-KR" b="0" i="0" dirty="0">
                <a:effectLst/>
                <a:latin typeface="Söhne"/>
              </a:rPr>
              <a:t>Shortcut Connection</a:t>
            </a:r>
            <a:r>
              <a:rPr lang="ko-KR" altLang="en-US" b="0" i="0" dirty="0">
                <a:effectLst/>
                <a:latin typeface="Söhne"/>
              </a:rPr>
              <a:t>을 추가할 때마다</a:t>
            </a:r>
            <a:r>
              <a:rPr lang="en-US" altLang="ko-KR" b="0" i="0" dirty="0">
                <a:effectLst/>
                <a:latin typeface="Söhne"/>
              </a:rPr>
              <a:t>, </a:t>
            </a:r>
            <a:r>
              <a:rPr lang="en-US" altLang="ko-KR" b="0" i="0" dirty="0" err="1">
                <a:effectLst/>
                <a:latin typeface="Söhne"/>
              </a:rPr>
              <a:t>ReLU</a:t>
            </a:r>
            <a:r>
              <a:rPr lang="ko-KR" altLang="en-US" b="0" i="0" dirty="0">
                <a:effectLst/>
                <a:latin typeface="Söhne"/>
              </a:rPr>
              <a:t>를 제거하여 성능을 약간 향상시킬 수 있습니다</a:t>
            </a:r>
            <a:r>
              <a:rPr lang="en-US" altLang="ko-KR" b="0" i="0" dirty="0">
                <a:effectLst/>
                <a:latin typeface="Söhne"/>
              </a:rPr>
              <a:t>. </a:t>
            </a:r>
            <a:r>
              <a:rPr lang="ko-KR" altLang="en-US" b="0" i="0" dirty="0">
                <a:effectLst/>
                <a:latin typeface="Söhne"/>
              </a:rPr>
              <a:t>이는 </a:t>
            </a:r>
            <a:r>
              <a:rPr lang="en-US" altLang="ko-KR" b="0" i="0" dirty="0">
                <a:effectLst/>
                <a:latin typeface="Söhne"/>
              </a:rPr>
              <a:t>Shortcut Connection</a:t>
            </a:r>
            <a:r>
              <a:rPr lang="ko-KR" altLang="en-US" b="0" i="0" dirty="0">
                <a:effectLst/>
                <a:latin typeface="Söhne"/>
              </a:rPr>
              <a:t>이 이미 신경망의 정보 흐름을 개선하는 역할을 하기 때문에</a:t>
            </a:r>
            <a:r>
              <a:rPr lang="en-US" altLang="ko-KR" b="0" i="0" dirty="0">
                <a:effectLst/>
                <a:latin typeface="Söhne"/>
              </a:rPr>
              <a:t>, </a:t>
            </a:r>
            <a:r>
              <a:rPr lang="ko-KR" altLang="en-US" b="0" i="0" dirty="0">
                <a:effectLst/>
                <a:latin typeface="Söhne"/>
              </a:rPr>
              <a:t>추가적인 </a:t>
            </a:r>
            <a:r>
              <a:rPr lang="en-US" altLang="ko-KR" b="0" i="0" dirty="0" err="1">
                <a:effectLst/>
                <a:latin typeface="Söhne"/>
              </a:rPr>
              <a:t>ReLU</a:t>
            </a:r>
            <a:r>
              <a:rPr lang="ko-KR" altLang="en-US" b="0" i="0" dirty="0">
                <a:effectLst/>
                <a:latin typeface="Söhne"/>
              </a:rPr>
              <a:t>가 필요하지 않기 때문일 수 있습니다</a:t>
            </a:r>
            <a:r>
              <a:rPr lang="en-US" altLang="ko-KR" b="0" i="0" dirty="0">
                <a:effectLst/>
                <a:latin typeface="Söhne"/>
              </a:rPr>
              <a:t>.</a:t>
            </a:r>
          </a:p>
          <a:p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637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가중 잔여 네트워크 아키텍처</a:t>
            </a:r>
            <a:endParaRPr lang="en-US" altLang="ko-KR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200" b="0" dirty="0">
                <a:solidFill>
                  <a:schemeClr val="accent1">
                    <a:lumMod val="50000"/>
                  </a:schemeClr>
                </a:solidFill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네트워크 내의 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ReLU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활성화 함수 사이에 또 다른 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ReLU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활성화 함수를 추가하는 것을 의미함</a:t>
            </a:r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445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각 </a:t>
            </a:r>
            <a:r>
              <a:rPr lang="en-US" altLang="ko-KR" dirty="0"/>
              <a:t>residual unit</a:t>
            </a:r>
            <a:r>
              <a:rPr lang="ko-KR" altLang="en-US" dirty="0"/>
              <a:t>의 블록에서 많은 수의 </a:t>
            </a:r>
            <a:r>
              <a:rPr lang="en-US" altLang="ko-KR" dirty="0" err="1"/>
              <a:t>ReLU</a:t>
            </a:r>
            <a:r>
              <a:rPr lang="ko-KR" altLang="en-US" dirty="0"/>
              <a:t>를 사용하면</a:t>
            </a:r>
            <a:r>
              <a:rPr lang="en-US" altLang="ko-KR" dirty="0"/>
              <a:t>, </a:t>
            </a:r>
            <a:r>
              <a:rPr lang="ko-KR" altLang="en-US" dirty="0"/>
              <a:t>성능에 부정적인 영향을 미칠 수 있음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다양한 유형의 기본 및 병목 현상 </a:t>
            </a:r>
            <a:r>
              <a:rPr lang="ko-KR" altLang="en-US" dirty="0" err="1"/>
              <a:t>잔차</a:t>
            </a:r>
            <a:r>
              <a:rPr lang="ko-KR" altLang="en-US" dirty="0"/>
              <a:t> 단위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"</a:t>
            </a:r>
            <a:r>
              <a:rPr lang="en-US" altLang="ko-KR" dirty="0" err="1"/>
              <a:t>BatchNorm</a:t>
            </a:r>
            <a:r>
              <a:rPr lang="en-US" altLang="ko-KR" dirty="0"/>
              <a:t>"</a:t>
            </a:r>
            <a:r>
              <a:rPr lang="ko-KR" altLang="en-US" dirty="0"/>
              <a:t>은 배치 정규화</a:t>
            </a:r>
            <a:r>
              <a:rPr lang="en-US" altLang="ko-KR" dirty="0"/>
              <a:t>(BN) </a:t>
            </a:r>
            <a:r>
              <a:rPr lang="ko-KR" altLang="en-US" dirty="0"/>
              <a:t>레이어를 나타냄</a:t>
            </a:r>
            <a:endParaRPr lang="en-US" altLang="ko-KR" dirty="0"/>
          </a:p>
          <a:p>
            <a:endParaRPr lang="en-US" altLang="ko-KR" dirty="0"/>
          </a:p>
          <a:p>
            <a:pPr marL="228600" indent="-228600">
              <a:buAutoNum type="alphaLcParenBoth"/>
            </a:pPr>
            <a:r>
              <a:rPr lang="ko-KR" altLang="en-US" dirty="0"/>
              <a:t>원본 사전 활성화 </a:t>
            </a:r>
            <a:r>
              <a:rPr lang="en-US" altLang="ko-KR" dirty="0" err="1"/>
              <a:t>ResNets</a:t>
            </a:r>
            <a:endParaRPr lang="en-US" altLang="ko-KR" dirty="0"/>
          </a:p>
          <a:p>
            <a:r>
              <a:rPr lang="en-US" altLang="ko-KR" dirty="0"/>
              <a:t>(b) </a:t>
            </a:r>
            <a:r>
              <a:rPr lang="ko-KR" altLang="en-US" dirty="0"/>
              <a:t>첫 번째 </a:t>
            </a:r>
            <a:r>
              <a:rPr lang="en-US" altLang="ko-KR" dirty="0" err="1"/>
              <a:t>ReLU</a:t>
            </a:r>
            <a:r>
              <a:rPr lang="ko-KR" altLang="en-US" dirty="0"/>
              <a:t>를 제거하는 사전 활성화 </a:t>
            </a:r>
            <a:r>
              <a:rPr lang="en-US" altLang="ko-KR" dirty="0" err="1"/>
              <a:t>ResNet</a:t>
            </a:r>
            <a:endParaRPr lang="en-US" altLang="ko-KR" dirty="0"/>
          </a:p>
          <a:p>
            <a:r>
              <a:rPr lang="en-US" altLang="ko-KR" dirty="0"/>
              <a:t>(c) </a:t>
            </a:r>
            <a:r>
              <a:rPr lang="ko-KR" altLang="en-US" dirty="0"/>
              <a:t>최종 </a:t>
            </a:r>
            <a:r>
              <a:rPr lang="ko-KR" altLang="en-US" dirty="0" err="1"/>
              <a:t>컨벌루션</a:t>
            </a:r>
            <a:r>
              <a:rPr lang="ko-KR" altLang="en-US" dirty="0"/>
              <a:t> 레이어 다음에 </a:t>
            </a:r>
            <a:r>
              <a:rPr lang="en-US" altLang="ko-KR" dirty="0"/>
              <a:t>BN </a:t>
            </a:r>
            <a:r>
              <a:rPr lang="ko-KR" altLang="en-US" dirty="0"/>
              <a:t>레이어가 있는 사전 활성화 </a:t>
            </a:r>
            <a:r>
              <a:rPr lang="en-US" altLang="ko-KR" dirty="0" err="1"/>
              <a:t>ResNets</a:t>
            </a:r>
            <a:endParaRPr lang="en-US" altLang="ko-KR" dirty="0"/>
          </a:p>
          <a:p>
            <a:r>
              <a:rPr lang="en-US" altLang="ko-KR" dirty="0"/>
              <a:t>(d) </a:t>
            </a:r>
            <a:r>
              <a:rPr lang="ko-KR" altLang="en-US" dirty="0"/>
              <a:t>최종 </a:t>
            </a:r>
            <a:r>
              <a:rPr lang="ko-KR" altLang="en-US" dirty="0" err="1"/>
              <a:t>컨벌루션</a:t>
            </a:r>
            <a:r>
              <a:rPr lang="ko-KR" altLang="en-US" dirty="0"/>
              <a:t> 계층 이후에 </a:t>
            </a:r>
            <a:r>
              <a:rPr lang="en-US" altLang="ko-KR" dirty="0"/>
              <a:t>BN </a:t>
            </a:r>
            <a:r>
              <a:rPr lang="ko-KR" altLang="en-US" dirty="0"/>
              <a:t>계층이 있는 첫 번째 </a:t>
            </a:r>
            <a:r>
              <a:rPr lang="en-US" altLang="ko-KR" dirty="0" err="1"/>
              <a:t>ReLU</a:t>
            </a:r>
            <a:r>
              <a:rPr lang="ko-KR" altLang="en-US" dirty="0"/>
              <a:t>를 제거하는 사전 활성화 </a:t>
            </a:r>
            <a:r>
              <a:rPr lang="en-US" altLang="ko-KR" dirty="0" err="1"/>
              <a:t>ResNet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386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적절한 수의 </a:t>
            </a:r>
            <a:r>
              <a:rPr lang="en-US" altLang="ko-KR" dirty="0" err="1"/>
              <a:t>ReLU</a:t>
            </a:r>
            <a:r>
              <a:rPr lang="ko-KR" altLang="en-US" dirty="0"/>
              <a:t>가 사용되면</a:t>
            </a:r>
            <a:r>
              <a:rPr lang="en-US" altLang="ko-KR" dirty="0"/>
              <a:t>, </a:t>
            </a:r>
            <a:r>
              <a:rPr lang="ko-KR" altLang="en-US" dirty="0"/>
              <a:t>나머지 </a:t>
            </a:r>
            <a:r>
              <a:rPr lang="en-US" altLang="ko-KR" dirty="0" err="1"/>
              <a:t>ReLU</a:t>
            </a:r>
            <a:r>
              <a:rPr lang="ko-KR" altLang="en-US" dirty="0"/>
              <a:t>는 네트워크 성능을 향상시키기 위해 제거될 수 있음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894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BN(Batch Normalization)</a:t>
            </a:r>
          </a:p>
          <a:p>
            <a:r>
              <a:rPr lang="en-US" altLang="ko-KR" dirty="0"/>
              <a:t>-&gt; Vanishing Gradient</a:t>
            </a:r>
            <a:r>
              <a:rPr lang="ko-KR" altLang="en-US" dirty="0"/>
              <a:t>와 </a:t>
            </a:r>
            <a:r>
              <a:rPr lang="en-US" altLang="ko-KR" dirty="0"/>
              <a:t>Exploding</a:t>
            </a:r>
            <a:r>
              <a:rPr lang="ko-KR" altLang="en-US" dirty="0"/>
              <a:t> </a:t>
            </a:r>
            <a:r>
              <a:rPr lang="en-US" altLang="ko-KR" dirty="0"/>
              <a:t>Gradient</a:t>
            </a:r>
            <a:r>
              <a:rPr lang="ko-KR" altLang="en-US" dirty="0"/>
              <a:t>를 해결하기 위해 고안됨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활성화 함수의 </a:t>
            </a:r>
            <a:r>
              <a:rPr lang="ko-KR" altLang="en-US" dirty="0" err="1"/>
              <a:t>활성값</a:t>
            </a:r>
            <a:r>
              <a:rPr lang="ko-KR" altLang="en-US" dirty="0"/>
              <a:t> </a:t>
            </a:r>
            <a:r>
              <a:rPr lang="en-US" altLang="ko-KR" dirty="0"/>
              <a:t>or </a:t>
            </a:r>
            <a:r>
              <a:rPr lang="ko-KR" altLang="en-US" dirty="0" err="1"/>
              <a:t>출력값을</a:t>
            </a:r>
            <a:r>
              <a:rPr lang="ko-KR" altLang="en-US" dirty="0"/>
              <a:t> 정규화</a:t>
            </a:r>
            <a:r>
              <a:rPr lang="en-US" altLang="ko-KR" dirty="0"/>
              <a:t>(</a:t>
            </a:r>
            <a:r>
              <a:rPr lang="ko-KR" altLang="en-US" dirty="0"/>
              <a:t>정규분포로 만들기 </a:t>
            </a:r>
            <a:r>
              <a:rPr lang="en-US" altLang="ko-KR" dirty="0"/>
              <a:t>– </a:t>
            </a:r>
            <a:r>
              <a:rPr lang="ko-KR" altLang="en-US" dirty="0"/>
              <a:t>평균이 </a:t>
            </a:r>
            <a:r>
              <a:rPr lang="en-US" altLang="ko-KR" dirty="0"/>
              <a:t>0, </a:t>
            </a:r>
            <a:r>
              <a:rPr lang="ko-KR" altLang="en-US" dirty="0"/>
              <a:t>분산이 </a:t>
            </a:r>
            <a:r>
              <a:rPr lang="en-US" altLang="ko-KR" dirty="0"/>
              <a:t>1)</a:t>
            </a:r>
            <a:r>
              <a:rPr lang="ko-KR" altLang="en-US" dirty="0"/>
              <a:t> 하는 작업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가중치 차이를 완화하여</a:t>
            </a:r>
            <a:r>
              <a:rPr lang="en-US" altLang="ko-KR" dirty="0"/>
              <a:t>, </a:t>
            </a:r>
            <a:r>
              <a:rPr lang="ko-KR" altLang="en-US" dirty="0"/>
              <a:t>보다 안정적인 학습이 가능함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554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(a)~(d)</a:t>
            </a:r>
            <a:r>
              <a:rPr lang="ko-KR" altLang="en-US" dirty="0"/>
              <a:t>에 표시된 </a:t>
            </a:r>
            <a:r>
              <a:rPr lang="en-US" altLang="ko-KR" dirty="0" err="1"/>
              <a:t>ReLU</a:t>
            </a:r>
            <a:r>
              <a:rPr lang="ko-KR" altLang="en-US" dirty="0"/>
              <a:t>와 </a:t>
            </a:r>
            <a:r>
              <a:rPr lang="en-US" altLang="ko-KR" dirty="0"/>
              <a:t>BN layer</a:t>
            </a:r>
            <a:r>
              <a:rPr lang="ko-KR" altLang="en-US" dirty="0"/>
              <a:t>의 여러 </a:t>
            </a:r>
            <a:r>
              <a:rPr lang="en-US" altLang="ko-KR" dirty="0"/>
              <a:t>building block </a:t>
            </a:r>
            <a:r>
              <a:rPr lang="ko-KR" altLang="en-US" dirty="0"/>
              <a:t>조합에 대한 </a:t>
            </a:r>
            <a:r>
              <a:rPr lang="en-US" altLang="ko-KR" dirty="0"/>
              <a:t>CIFAR </a:t>
            </a:r>
            <a:r>
              <a:rPr lang="ko-KR" altLang="en-US" dirty="0"/>
              <a:t>데이터세트의 상위 </a:t>
            </a:r>
            <a:r>
              <a:rPr lang="en-US" altLang="ko-KR" dirty="0"/>
              <a:t>1</a:t>
            </a:r>
            <a:r>
              <a:rPr lang="ko-KR" altLang="en-US" dirty="0"/>
              <a:t>개 오류</a:t>
            </a:r>
            <a:r>
              <a:rPr lang="en-US" altLang="ko-KR" dirty="0"/>
              <a:t>(%)</a:t>
            </a:r>
          </a:p>
          <a:p>
            <a:r>
              <a:rPr lang="en-US" altLang="ko-KR" dirty="0" err="1"/>
              <a:t>ResNet</a:t>
            </a:r>
            <a:r>
              <a:rPr lang="en-US" altLang="ko-KR" dirty="0"/>
              <a:t>(</a:t>
            </a:r>
            <a:r>
              <a:rPr lang="ko-KR" altLang="en-US" dirty="0"/>
              <a:t>원본 </a:t>
            </a:r>
            <a:r>
              <a:rPr lang="en-US" altLang="ko-KR" dirty="0"/>
              <a:t>feature map</a:t>
            </a:r>
            <a:r>
              <a:rPr lang="ko-KR" altLang="en-US" dirty="0"/>
              <a:t> 차원 구성 포함</a:t>
            </a:r>
            <a:r>
              <a:rPr lang="en-US" altLang="ko-KR" dirty="0"/>
              <a:t>) </a:t>
            </a:r>
            <a:r>
              <a:rPr lang="ko-KR" altLang="en-US" dirty="0"/>
              <a:t>및 </a:t>
            </a:r>
            <a:r>
              <a:rPr lang="en-US" altLang="ko-KR" dirty="0" err="1"/>
              <a:t>PyramidNet</a:t>
            </a:r>
            <a:r>
              <a:rPr lang="en-US" altLang="ko-KR" dirty="0"/>
              <a:t> </a:t>
            </a:r>
            <a:r>
              <a:rPr lang="ko-KR" altLang="en-US" dirty="0"/>
              <a:t>사용</a:t>
            </a:r>
          </a:p>
          <a:p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(c), (d) : </a:t>
            </a:r>
            <a:r>
              <a:rPr lang="ko-KR" altLang="en-US" dirty="0"/>
              <a:t>각 </a:t>
            </a:r>
            <a:r>
              <a:rPr lang="en-US" altLang="ko-KR" dirty="0"/>
              <a:t>building block </a:t>
            </a:r>
            <a:r>
              <a:rPr lang="ko-KR" altLang="en-US" dirty="0"/>
              <a:t>끝에 </a:t>
            </a:r>
            <a:r>
              <a:rPr lang="en-US" altLang="ko-KR" dirty="0"/>
              <a:t>BN layer</a:t>
            </a:r>
            <a:r>
              <a:rPr lang="ko-KR" altLang="en-US" dirty="0"/>
              <a:t>를 추가하면 성능이 향상됨</a:t>
            </a:r>
          </a:p>
          <a:p>
            <a:pPr marL="171450" indent="-171450">
              <a:buFontTx/>
              <a:buChar char="-"/>
            </a:pPr>
            <a:r>
              <a:rPr lang="ko-KR" altLang="en-US" dirty="0"/>
              <a:t>첫번째 </a:t>
            </a:r>
            <a:r>
              <a:rPr lang="en-US" altLang="ko-KR" dirty="0" err="1"/>
              <a:t>ReLU</a:t>
            </a:r>
            <a:r>
              <a:rPr lang="ko-KR" altLang="en-US" dirty="0"/>
              <a:t>를 제거하는 네트워크는</a:t>
            </a:r>
            <a:r>
              <a:rPr lang="en-US" altLang="ko-KR" dirty="0"/>
              <a:t>, </a:t>
            </a:r>
            <a:r>
              <a:rPr lang="ko-KR" altLang="en-US" dirty="0"/>
              <a:t>마지막 </a:t>
            </a:r>
            <a:r>
              <a:rPr lang="en-US" altLang="ko-KR" dirty="0"/>
              <a:t>Convolution layer </a:t>
            </a:r>
            <a:r>
              <a:rPr lang="ko-KR" altLang="en-US" dirty="0"/>
              <a:t>뒤에 </a:t>
            </a:r>
            <a:r>
              <a:rPr lang="en-US" altLang="ko-KR" dirty="0"/>
              <a:t>BN layer</a:t>
            </a:r>
            <a:r>
              <a:rPr lang="ko-KR" altLang="en-US" dirty="0"/>
              <a:t>를 추가하여 개선됨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BN layer</a:t>
            </a:r>
            <a:r>
              <a:rPr lang="ko-KR" altLang="en-US" dirty="0"/>
              <a:t>가 </a:t>
            </a:r>
            <a:r>
              <a:rPr lang="en-US" altLang="ko-KR" dirty="0" err="1"/>
              <a:t>PyramidNet</a:t>
            </a:r>
            <a:r>
              <a:rPr lang="ko-KR" altLang="en-US" dirty="0"/>
              <a:t>과 새로운 </a:t>
            </a:r>
            <a:r>
              <a:rPr lang="en-US" altLang="ko-KR" dirty="0"/>
              <a:t>building block </a:t>
            </a:r>
            <a:r>
              <a:rPr lang="ko-KR" altLang="en-US" dirty="0"/>
              <a:t>모두 성능을 크게 향상시킴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130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32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/>
              <a:t>서로 다른 매개 변수 수에 따라 </a:t>
            </a:r>
            <a:r>
              <a:rPr lang="en-US" altLang="ko-KR" dirty="0"/>
              <a:t>CIFAR-10(</a:t>
            </a:r>
            <a:r>
              <a:rPr lang="ko-KR" altLang="en-US" dirty="0"/>
              <a:t>왼쪽</a:t>
            </a:r>
            <a:r>
              <a:rPr lang="en-US" altLang="ko-KR" dirty="0"/>
              <a:t>) </a:t>
            </a:r>
            <a:r>
              <a:rPr lang="ko-KR" altLang="en-US" dirty="0"/>
              <a:t>및 </a:t>
            </a:r>
            <a:r>
              <a:rPr lang="en-US" altLang="ko-KR" dirty="0"/>
              <a:t>CIFAR-100(</a:t>
            </a:r>
            <a:r>
              <a:rPr lang="ko-KR" altLang="en-US" dirty="0"/>
              <a:t>오른쪽</a:t>
            </a:r>
            <a:r>
              <a:rPr lang="en-US" altLang="ko-KR" dirty="0"/>
              <a:t>) </a:t>
            </a:r>
            <a:r>
              <a:rPr lang="ko-KR" altLang="en-US" dirty="0"/>
              <a:t>데이터 세트에서 </a:t>
            </a:r>
            <a:r>
              <a:rPr lang="en-US" altLang="ko-KR" dirty="0"/>
              <a:t>Additive </a:t>
            </a:r>
            <a:r>
              <a:rPr lang="en-US" altLang="ko-KR" dirty="0" err="1"/>
              <a:t>Pyramedal</a:t>
            </a:r>
            <a:r>
              <a:rPr lang="en-US" altLang="ko-KR" dirty="0"/>
              <a:t> Net </a:t>
            </a:r>
            <a:r>
              <a:rPr lang="ko-KR" altLang="en-US" dirty="0"/>
              <a:t>및 </a:t>
            </a:r>
            <a:r>
              <a:rPr lang="en-US" altLang="ko-KR" dirty="0"/>
              <a:t>Multiplicative </a:t>
            </a:r>
            <a:r>
              <a:rPr lang="en-US" altLang="ko-KR" dirty="0" err="1"/>
              <a:t>Pyramedal</a:t>
            </a:r>
            <a:r>
              <a:rPr lang="en-US" altLang="ko-KR" dirty="0"/>
              <a:t> Net</a:t>
            </a:r>
            <a:r>
              <a:rPr lang="ko-KR" altLang="en-US" dirty="0"/>
              <a:t>의 오차 막대로 테스트 오류 곡선을 비교함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029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48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계층 삭제</a:t>
            </a:r>
            <a:r>
              <a:rPr lang="en-US" altLang="ko-KR" sz="1200" b="1" dirty="0"/>
              <a:t>(Down-Sampling)</a:t>
            </a:r>
          </a:p>
          <a:p>
            <a:pPr>
              <a:lnSpc>
                <a:spcPct val="200000"/>
              </a:lnSpc>
            </a:pPr>
            <a:r>
              <a:rPr lang="en-US" altLang="ko-KR" sz="1200" dirty="0"/>
              <a:t>   -&gt; 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일반 네트워크</a:t>
            </a:r>
            <a:r>
              <a:rPr lang="ko-KR" altLang="en-US" sz="1200" b="1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단일 계층을 삭제하면</a:t>
            </a:r>
            <a:r>
              <a:rPr lang="en-US" altLang="ko-KR" sz="1200" dirty="0"/>
              <a:t>, 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네트워크가 손상</a:t>
            </a:r>
            <a:r>
              <a:rPr lang="ko-KR" altLang="en-US" sz="1200" dirty="0"/>
              <a:t>됨</a:t>
            </a:r>
            <a:endParaRPr lang="en-US" altLang="ko-KR" sz="1200" dirty="0"/>
          </a:p>
          <a:p>
            <a:pPr>
              <a:lnSpc>
                <a:spcPct val="200000"/>
              </a:lnSpc>
            </a:pPr>
            <a:r>
              <a:rPr lang="en-US" altLang="ko-KR" sz="1200" dirty="0"/>
              <a:t>   -&gt; </a:t>
            </a:r>
            <a:r>
              <a:rPr lang="en-US" altLang="ko-KR" sz="1200" b="1" dirty="0" err="1">
                <a:solidFill>
                  <a:schemeClr val="accent1">
                    <a:lumMod val="50000"/>
                  </a:schemeClr>
                </a:solidFill>
              </a:rPr>
              <a:t>ResNet</a:t>
            </a:r>
            <a:r>
              <a:rPr lang="en-US" altLang="ko-KR" sz="1200" dirty="0"/>
              <a:t> :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residual unit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을 삭제</a:t>
            </a:r>
            <a:r>
              <a:rPr lang="ko-KR" altLang="en-US" sz="1200" dirty="0"/>
              <a:t>하는 것으로</a:t>
            </a:r>
            <a:r>
              <a:rPr lang="en-US" altLang="ko-KR" sz="1200" dirty="0"/>
              <a:t>,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shortcut connection</a:t>
            </a:r>
            <a:r>
              <a:rPr lang="ko-KR" altLang="en-US" sz="1200" dirty="0"/>
              <a:t>은 </a:t>
            </a:r>
            <a:r>
              <a:rPr lang="ko-KR" altLang="en-US" sz="1200" b="1" dirty="0"/>
              <a:t>전체 성능에 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큰 영향을 미치지 않음</a:t>
            </a:r>
            <a:endParaRPr lang="en-US" altLang="ko-KR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altLang="ko-KR" sz="12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Stochastic Depth</a:t>
            </a:r>
            <a:r>
              <a:rPr lang="ko-KR" altLang="en-US" sz="1200" dirty="0"/>
              <a:t>를 사용해 훈련될 때</a:t>
            </a:r>
            <a:r>
              <a:rPr lang="en-US" altLang="ko-KR" sz="1200" dirty="0"/>
              <a:t>, Down-Sampling</a:t>
            </a:r>
            <a:r>
              <a:rPr lang="ko-KR" altLang="en-US" sz="1200" dirty="0"/>
              <a:t>으로 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블록을 삭제</a:t>
            </a:r>
            <a:r>
              <a:rPr lang="ko-KR" altLang="en-US" sz="1200" dirty="0"/>
              <a:t>해도</a:t>
            </a:r>
            <a:r>
              <a:rPr lang="en-US" altLang="ko-KR" sz="1200" dirty="0"/>
              <a:t> 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분류 성능이 저하되지 않음</a:t>
            </a:r>
            <a:endParaRPr lang="en-US" altLang="ko-KR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/>
              <a:t>   -&gt; Stochastic Depth</a:t>
            </a:r>
            <a:r>
              <a:rPr lang="ko-KR" altLang="en-US" sz="1200" dirty="0"/>
              <a:t>에 의해 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전반적인 분류 성능의 향상</a:t>
            </a:r>
            <a:r>
              <a:rPr lang="ko-KR" altLang="en-US" sz="1200" dirty="0"/>
              <a:t>이 이루어짐</a:t>
            </a:r>
            <a:endParaRPr lang="en-US" altLang="ko-KR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627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205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ILSVRC 2012 </a:t>
            </a:r>
            <a:r>
              <a:rPr lang="ko-KR" altLang="en-US" dirty="0"/>
              <a:t>검증 세트에서 단일 모델</a:t>
            </a:r>
            <a:r>
              <a:rPr lang="en-US" altLang="ko-KR" dirty="0"/>
              <a:t>, </a:t>
            </a:r>
            <a:r>
              <a:rPr lang="ko-KR" altLang="en-US" dirty="0"/>
              <a:t>단일 작물 오류</a:t>
            </a:r>
            <a:r>
              <a:rPr lang="en-US" altLang="ko-KR" dirty="0"/>
              <a:t>(%)</a:t>
            </a:r>
            <a:r>
              <a:rPr lang="ko-KR" altLang="en-US" dirty="0"/>
              <a:t>의 비교</a:t>
            </a:r>
          </a:p>
          <a:p>
            <a:r>
              <a:rPr lang="en-US" altLang="ko-KR" dirty="0" err="1"/>
              <a:t>PyramidNets</a:t>
            </a:r>
            <a:r>
              <a:rPr lang="ko-KR" altLang="en-US" dirty="0"/>
              <a:t>의 모든 결과는 </a:t>
            </a:r>
            <a:r>
              <a:rPr lang="en-US" altLang="ko-KR" dirty="0"/>
              <a:t>additive </a:t>
            </a:r>
            <a:r>
              <a:rPr lang="en-US" altLang="ko-KR" dirty="0" err="1"/>
              <a:t>PyramidNets</a:t>
            </a:r>
            <a:r>
              <a:rPr lang="ko-KR" altLang="en-US" dirty="0"/>
              <a:t>로 생성됨</a:t>
            </a:r>
          </a:p>
          <a:p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실험 결과 </a:t>
            </a:r>
            <a:r>
              <a:rPr lang="en-US" altLang="ko-KR" dirty="0"/>
              <a:t>α = 300</a:t>
            </a:r>
            <a:r>
              <a:rPr lang="ko-KR" altLang="en-US" dirty="0"/>
              <a:t>인 </a:t>
            </a:r>
            <a:r>
              <a:rPr lang="en-US" altLang="ko-KR" dirty="0" err="1"/>
              <a:t>PyramidNet</a:t>
            </a:r>
            <a:r>
              <a:rPr lang="ko-KR" altLang="en-US" dirty="0"/>
              <a:t>의 상위 </a:t>
            </a:r>
            <a:r>
              <a:rPr lang="en-US" altLang="ko-KR" dirty="0"/>
              <a:t>1 </a:t>
            </a:r>
            <a:r>
              <a:rPr lang="ko-KR" altLang="en-US" dirty="0"/>
              <a:t>오류율은 </a:t>
            </a:r>
            <a:r>
              <a:rPr lang="en-US" altLang="ko-KR" dirty="0"/>
              <a:t>20.5%</a:t>
            </a:r>
            <a:r>
              <a:rPr lang="ko-KR" altLang="en-US" dirty="0"/>
              <a:t>로</a:t>
            </a:r>
            <a:r>
              <a:rPr lang="en-US" altLang="ko-KR" dirty="0"/>
              <a:t>, </a:t>
            </a:r>
            <a:r>
              <a:rPr lang="ko-KR" altLang="en-US" dirty="0"/>
              <a:t>매개변수 수는 비슷하지만 출력 기능 차원이 더 높은 사전 활성화 </a:t>
            </a:r>
            <a:r>
              <a:rPr lang="en-US" altLang="ko-KR" dirty="0"/>
              <a:t>ResNet-200</a:t>
            </a:r>
            <a:r>
              <a:rPr lang="ko-KR" altLang="en-US" dirty="0"/>
              <a:t>보다 </a:t>
            </a:r>
            <a:r>
              <a:rPr lang="en-US" altLang="ko-KR" dirty="0"/>
              <a:t>1.2% </a:t>
            </a:r>
            <a:r>
              <a:rPr lang="ko-KR" altLang="en-US" dirty="0"/>
              <a:t>낮음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적절한 정규화 방법으로 </a:t>
            </a:r>
            <a:r>
              <a:rPr lang="en-US" altLang="ko-KR" dirty="0"/>
              <a:t>α</a:t>
            </a:r>
            <a:r>
              <a:rPr lang="ko-KR" altLang="en-US" dirty="0"/>
              <a:t>를 증가시키면 성능이 더욱 향상될 수 있음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α = 300</a:t>
            </a:r>
            <a:r>
              <a:rPr lang="ko-KR" altLang="en-US" dirty="0"/>
              <a:t>인 </a:t>
            </a:r>
            <a:r>
              <a:rPr lang="en-US" altLang="ko-KR" dirty="0" err="1"/>
              <a:t>PyramidNet</a:t>
            </a:r>
            <a:r>
              <a:rPr lang="ko-KR" altLang="en-US" dirty="0"/>
              <a:t>은 </a:t>
            </a:r>
            <a:r>
              <a:rPr lang="en-US" altLang="ko-KR" dirty="0"/>
              <a:t>19.6%</a:t>
            </a:r>
            <a:r>
              <a:rPr lang="ko-KR" altLang="en-US" dirty="0"/>
              <a:t>의 </a:t>
            </a:r>
            <a:r>
              <a:rPr lang="en-US" altLang="ko-KR" dirty="0"/>
              <a:t>top-1 </a:t>
            </a:r>
            <a:r>
              <a:rPr lang="ko-KR" altLang="en-US" dirty="0"/>
              <a:t>오류율을 보여 </a:t>
            </a:r>
            <a:r>
              <a:rPr lang="en-US" altLang="ko-KR" dirty="0"/>
              <a:t>pre-activation </a:t>
            </a:r>
            <a:r>
              <a:rPr lang="en-US" altLang="ko-KR" dirty="0" err="1"/>
              <a:t>ResNet</a:t>
            </a:r>
            <a:r>
              <a:rPr lang="en-US" altLang="ko-KR" dirty="0"/>
              <a:t> </a:t>
            </a:r>
            <a:r>
              <a:rPr lang="ko-KR" altLang="en-US" dirty="0"/>
              <a:t>및 </a:t>
            </a:r>
            <a:r>
              <a:rPr lang="en-US" altLang="ko-KR" dirty="0"/>
              <a:t>Inception-ResNet-v2 </a:t>
            </a:r>
            <a:r>
              <a:rPr lang="ko-KR" altLang="en-US" dirty="0"/>
              <a:t>모델 모두를 능가 함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7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440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271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317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818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1) Inception Module (Inception V3) </a:t>
            </a:r>
          </a:p>
          <a:p>
            <a:r>
              <a:rPr lang="en-US" altLang="ko-KR" dirty="0"/>
              <a:t>2) </a:t>
            </a:r>
            <a:r>
              <a:rPr lang="ko-KR" altLang="en-US" dirty="0"/>
              <a:t>간소화된 </a:t>
            </a:r>
            <a:r>
              <a:rPr lang="en-US" altLang="ko-KR" dirty="0"/>
              <a:t>Inception Module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141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657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1)</a:t>
            </a:r>
            <a:r>
              <a:rPr lang="ko-KR" altLang="en-US" dirty="0"/>
              <a:t>의 차이 보다 </a:t>
            </a:r>
            <a:r>
              <a:rPr lang="en-US" altLang="ko-KR" dirty="0"/>
              <a:t>2)</a:t>
            </a:r>
            <a:r>
              <a:rPr lang="ko-KR" altLang="en-US" dirty="0"/>
              <a:t>의 차이점이 더 중요함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803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3) </a:t>
            </a:r>
            <a:r>
              <a:rPr lang="ko-KR" altLang="en-US" dirty="0"/>
              <a:t>간단한 </a:t>
            </a:r>
            <a:r>
              <a:rPr lang="en-US" altLang="ko-KR" dirty="0"/>
              <a:t>Inception Module</a:t>
            </a:r>
          </a:p>
          <a:p>
            <a:r>
              <a:rPr lang="en-US" altLang="ko-KR" dirty="0"/>
              <a:t>4) Extreme </a:t>
            </a:r>
            <a:r>
              <a:rPr lang="ko-KR" altLang="en-US" dirty="0"/>
              <a:t>버전 </a:t>
            </a:r>
            <a:r>
              <a:rPr lang="en-US" altLang="ko-KR" dirty="0"/>
              <a:t>Inception Module (1*1 Convolution</a:t>
            </a:r>
            <a:r>
              <a:rPr lang="ko-KR" altLang="en-US" dirty="0"/>
              <a:t>의 출력 채널당 하나의 </a:t>
            </a:r>
            <a:r>
              <a:rPr lang="en-US" altLang="ko-KR" dirty="0"/>
              <a:t>Spatial Convolution</a:t>
            </a:r>
            <a:r>
              <a:rPr lang="ko-KR" altLang="en-US" dirty="0"/>
              <a:t>이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47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Channel :  </a:t>
            </a:r>
            <a:r>
              <a:rPr lang="ko-KR" altLang="en-US" dirty="0"/>
              <a:t>색의 표현</a:t>
            </a:r>
            <a:endParaRPr lang="en-US" altLang="ko-KR" dirty="0"/>
          </a:p>
          <a:p>
            <a:r>
              <a:rPr lang="en-US" altLang="ko-KR" dirty="0"/>
              <a:t>-&gt; Channel</a:t>
            </a:r>
            <a:r>
              <a:rPr lang="ko-KR" altLang="en-US" dirty="0"/>
              <a:t>들이 자신만의 </a:t>
            </a:r>
            <a:r>
              <a:rPr lang="en-US" altLang="ko-KR" dirty="0"/>
              <a:t>Filter</a:t>
            </a:r>
            <a:r>
              <a:rPr lang="ko-KR" altLang="en-US" dirty="0"/>
              <a:t>를 가져서 모든 </a:t>
            </a:r>
            <a:r>
              <a:rPr lang="ko-KR" altLang="en-US" dirty="0" err="1"/>
              <a:t>합성곱을</a:t>
            </a:r>
            <a:r>
              <a:rPr lang="ko-KR" altLang="en-US" dirty="0"/>
              <a:t> 한 후에 더하면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Feature map</a:t>
            </a:r>
            <a:r>
              <a:rPr lang="ko-KR" altLang="en-US" dirty="0"/>
              <a:t>이 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Down-Sampling : </a:t>
            </a:r>
            <a:r>
              <a:rPr lang="ko-KR" altLang="en-US" dirty="0"/>
              <a:t>데이터 수를 줄이는 것</a:t>
            </a:r>
            <a:r>
              <a:rPr lang="en-US" altLang="ko-KR" dirty="0"/>
              <a:t>, </a:t>
            </a:r>
            <a:r>
              <a:rPr lang="ko-KR" altLang="en-US" dirty="0"/>
              <a:t>축소하는 것</a:t>
            </a:r>
            <a:r>
              <a:rPr lang="en-US" altLang="ko-KR" dirty="0"/>
              <a:t> </a:t>
            </a:r>
          </a:p>
          <a:p>
            <a:endParaRPr lang="en-US" altLang="ko-KR" dirty="0"/>
          </a:p>
          <a:p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zero-padded identity-mapping shortcut connections</a:t>
            </a:r>
          </a:p>
          <a:p>
            <a:r>
              <a:rPr lang="en-US" altLang="ko-KR" sz="1200" b="0" dirty="0">
                <a:solidFill>
                  <a:schemeClr val="accent1">
                    <a:lumMod val="50000"/>
                  </a:schemeClr>
                </a:solidFill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기본적으로 일종의 정보 통로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입력과 출력의 차원이 일치하지 않을 때 사용됨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입력의 정보가 출력까지 직접 전달되며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네트워크가 너무 깊어질 때 발생할 수 있는 정보의 손실을 방지하고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역전파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시에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그래디언트가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소실되는 문제를 완화함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Zero-padding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입력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텐서의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특정 차원을 늘리기 위해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채워진 행 또는 열을 추가하는 방법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Identity-mapping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입력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텐서를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그대로 출력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텐서로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복사하는 방법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Shortcut connection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두 레이어 간에 직접 연결을 만들어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네트워크의 학습과정에서 정보가 손실되는 것을 방지함</a:t>
            </a:r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333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200" dirty="0" err="1"/>
              <a:t>Xception</a:t>
            </a:r>
            <a:r>
              <a:rPr lang="en-US" altLang="ko-KR" sz="1200" dirty="0"/>
              <a:t> architecture</a:t>
            </a:r>
            <a:r>
              <a:rPr lang="ko-KR" altLang="en-US" sz="1200" dirty="0"/>
              <a:t>에는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36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개의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Convolution layer</a:t>
            </a:r>
            <a:r>
              <a:rPr lang="ko-KR" altLang="en-US" sz="1200" dirty="0"/>
              <a:t>가 있음</a:t>
            </a:r>
            <a:endParaRPr lang="en-US" altLang="ko-KR" sz="1200" dirty="0"/>
          </a:p>
          <a:p>
            <a:pPr>
              <a:lnSpc>
                <a:spcPct val="200000"/>
              </a:lnSpc>
            </a:pPr>
            <a:r>
              <a:rPr lang="en-US" altLang="ko-KR" sz="1200" dirty="0"/>
              <a:t>   -&gt; Convolution </a:t>
            </a:r>
            <a:r>
              <a:rPr lang="ko-KR" altLang="en-US" sz="1200" dirty="0"/>
              <a:t>기반은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logistic regression layer</a:t>
            </a:r>
            <a:r>
              <a:rPr lang="ko-KR" altLang="en-US" sz="1200" dirty="0"/>
              <a:t>가 뒤따르며</a:t>
            </a:r>
            <a:r>
              <a:rPr lang="en-US" altLang="ko-KR" sz="1200" dirty="0"/>
              <a:t>, logistic regression layer 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앞에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Fully-Connected layer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</a:rPr>
              <a:t>를 삽입</a:t>
            </a:r>
            <a:r>
              <a:rPr lang="ko-KR" altLang="en-US" sz="1200" dirty="0"/>
              <a:t>할 수 있음</a:t>
            </a:r>
            <a:endParaRPr lang="en-US" altLang="ko-KR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73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b="1" dirty="0" err="1"/>
              <a:t>Xception</a:t>
            </a:r>
            <a:r>
              <a:rPr lang="en-US" altLang="ko-KR" b="1" dirty="0"/>
              <a:t> </a:t>
            </a:r>
            <a:r>
              <a:rPr lang="ko-KR" altLang="en-US" b="1" dirty="0"/>
              <a:t>아키텍처</a:t>
            </a:r>
            <a:endParaRPr lang="en-US" altLang="ko-KR" b="1" dirty="0"/>
          </a:p>
          <a:p>
            <a:pPr marL="0" indent="0">
              <a:buFontTx/>
              <a:buNone/>
            </a:pPr>
            <a:r>
              <a:rPr lang="en-US" altLang="ko-KR" b="1" dirty="0"/>
              <a:t>-&gt; </a:t>
            </a:r>
            <a:r>
              <a:rPr lang="ko-KR" altLang="en-US" dirty="0"/>
              <a:t>데이터는 먼저 </a:t>
            </a:r>
            <a:r>
              <a:rPr lang="en-US" altLang="ko-KR" dirty="0"/>
              <a:t>Entry flow</a:t>
            </a:r>
            <a:r>
              <a:rPr lang="ko-KR" altLang="en-US" dirty="0"/>
              <a:t>을 거친 다음 </a:t>
            </a:r>
            <a:r>
              <a:rPr lang="en-US" altLang="ko-KR" dirty="0"/>
              <a:t>8</a:t>
            </a:r>
            <a:r>
              <a:rPr lang="ko-KR" altLang="en-US" dirty="0"/>
              <a:t>번 반복되는 </a:t>
            </a:r>
            <a:r>
              <a:rPr lang="en-US" altLang="ko-KR" dirty="0"/>
              <a:t>middle flow</a:t>
            </a:r>
            <a:r>
              <a:rPr lang="ko-KR" altLang="en-US" dirty="0"/>
              <a:t>을 거쳐 마지막으로 </a:t>
            </a:r>
            <a:r>
              <a:rPr lang="en-US" altLang="ko-KR" dirty="0"/>
              <a:t>exit</a:t>
            </a:r>
            <a:r>
              <a:rPr lang="ko-KR" altLang="en-US" dirty="0"/>
              <a:t> </a:t>
            </a:r>
            <a:r>
              <a:rPr lang="en-US" altLang="ko-KR" dirty="0"/>
              <a:t>flow</a:t>
            </a:r>
            <a:r>
              <a:rPr lang="ko-KR" altLang="en-US" dirty="0"/>
              <a:t>를 거침</a:t>
            </a:r>
            <a:endParaRPr lang="en-US" altLang="ko-KR" dirty="0"/>
          </a:p>
          <a:p>
            <a:endParaRPr lang="en-US" altLang="ko-KR" dirty="0"/>
          </a:p>
          <a:p>
            <a:pPr marL="171450" indent="-171450" fontAlgn="base" latinLnBrk="1">
              <a:buFontTx/>
              <a:buChar char="-"/>
            </a:pP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 Flow</a:t>
            </a:r>
          </a:p>
          <a:p>
            <a:pPr marL="0" indent="0" fontAlgn="base" latinLnBrk="1">
              <a:buFontTx/>
              <a:buNone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부분은 일반적인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컨볼루션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레이어와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MaxPooling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레이어로 시작하여 입력을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전처리합니다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 fontAlgn="base" latinLnBrk="1">
              <a:buFontTx/>
              <a:buNone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다음부터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Depthwise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Separable Convolutions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사용되며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크기가 점차 줄어드는 특징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맵을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생성합니다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fontAlgn="base" latinLnBrk="1">
              <a:buFontTx/>
              <a:buChar char="-"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base" latinLnBrk="1">
              <a:buFontTx/>
              <a:buChar char="-"/>
            </a:pP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 Flow</a:t>
            </a:r>
          </a:p>
          <a:p>
            <a:pPr marL="0" indent="0" fontAlgn="base" latinLnBrk="1">
              <a:buFontTx/>
              <a:buNone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부분은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번의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Depthwise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Separable Convolutions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반복합니다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 fontAlgn="base" latinLnBrk="1">
              <a:buFontTx/>
              <a:buNone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반복마다 크기는 변경되지 않지만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특징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맵의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복잡성은 증가합니다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fontAlgn="base" latinLnBrk="1">
              <a:buFontTx/>
              <a:buChar char="-"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base" latinLnBrk="1">
              <a:buFontTx/>
              <a:buChar char="-"/>
            </a:pP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Exit Flow</a:t>
            </a:r>
          </a:p>
          <a:p>
            <a:pPr marL="0" indent="0" fontAlgn="base" latinLnBrk="1">
              <a:buFontTx/>
              <a:buNone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부분은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Depthwise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Separable Convolution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뒤에 일반적인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컨볼루션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레이어를 추가합니다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 fontAlgn="base" latinLnBrk="1">
              <a:buFontTx/>
              <a:buNone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레이어는 최종 특징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맵을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생성하며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다음에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Average Pooling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Softmax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레이어가 이어집니다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 fontAlgn="base" latinLnBrk="1">
              <a:buFontTx/>
              <a:buNone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이들은 클래스 별 확률을 계산하는데 사용됩니다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7274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 데이터 세트의 경우 </a:t>
            </a:r>
            <a:r>
              <a:rPr lang="en-US" altLang="ko-KR" dirty="0" err="1"/>
              <a:t>Xception</a:t>
            </a:r>
            <a:r>
              <a:rPr lang="ko-KR" altLang="en-US" dirty="0"/>
              <a:t>과 </a:t>
            </a:r>
            <a:r>
              <a:rPr lang="en-US" altLang="ko-KR" dirty="0"/>
              <a:t>Inception V3 </a:t>
            </a:r>
            <a:r>
              <a:rPr lang="ko-KR" altLang="en-US" dirty="0"/>
              <a:t>모두에 동일한 최적화 구성이 사용됨</a:t>
            </a:r>
          </a:p>
          <a:p>
            <a:r>
              <a:rPr lang="ko-KR" altLang="en-US" dirty="0"/>
              <a:t>→ </a:t>
            </a:r>
            <a:r>
              <a:rPr lang="en-US" altLang="ko-KR" dirty="0"/>
              <a:t>Inception V3</a:t>
            </a:r>
            <a:r>
              <a:rPr lang="ko-KR" altLang="en-US" dirty="0"/>
              <a:t>에서 최상의 성능을 발휘하도록 조정됨</a:t>
            </a:r>
          </a:p>
          <a:p>
            <a:r>
              <a:rPr lang="ko-KR" altLang="en-US" dirty="0"/>
              <a:t>→ </a:t>
            </a:r>
            <a:r>
              <a:rPr lang="en-US" altLang="ko-KR" dirty="0" err="1"/>
              <a:t>Xception</a:t>
            </a:r>
            <a:r>
              <a:rPr lang="ko-KR" altLang="en-US" dirty="0"/>
              <a:t>에 대한 최적화 </a:t>
            </a:r>
            <a:r>
              <a:rPr lang="en-US" altLang="ko-KR" dirty="0"/>
              <a:t>hyper-parameter</a:t>
            </a:r>
            <a:r>
              <a:rPr lang="ko-KR" altLang="en-US" dirty="0"/>
              <a:t>를 조정하려고 시도하지 않음</a:t>
            </a:r>
          </a:p>
          <a:p>
            <a:r>
              <a:rPr lang="ko-KR" altLang="en-US" dirty="0"/>
              <a:t>모든 모델은 추론 시간에 </a:t>
            </a:r>
            <a:r>
              <a:rPr lang="en-US" altLang="ko-KR" dirty="0" err="1"/>
              <a:t>Polyak</a:t>
            </a:r>
            <a:r>
              <a:rPr lang="en-US" altLang="ko-KR" dirty="0"/>
              <a:t> </a:t>
            </a:r>
            <a:r>
              <a:rPr lang="ko-KR" altLang="en-US" dirty="0"/>
              <a:t>평균을 사용하여 평가됨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664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/>
              <a:t>ImageNet</a:t>
            </a:r>
            <a:r>
              <a:rPr lang="ko-KR" altLang="en-US" dirty="0"/>
              <a:t>의 분류 성능 비교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VGG-16 </a:t>
            </a:r>
            <a:r>
              <a:rPr lang="ko-KR" altLang="en-US" dirty="0"/>
              <a:t>및 </a:t>
            </a:r>
            <a:r>
              <a:rPr lang="en-US" altLang="ko-KR" dirty="0"/>
              <a:t>ResNet-152 </a:t>
            </a:r>
            <a:r>
              <a:rPr lang="ko-KR" altLang="en-US" dirty="0"/>
              <a:t>번호는 </a:t>
            </a:r>
            <a:r>
              <a:rPr lang="ko-KR" altLang="en-US" dirty="0" err="1"/>
              <a:t>알림용으로만</a:t>
            </a:r>
            <a:r>
              <a:rPr lang="ko-KR" altLang="en-US" dirty="0"/>
              <a:t> 포함됨</a:t>
            </a:r>
            <a:r>
              <a:rPr lang="en-US" altLang="ko-KR" dirty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dirty="0"/>
              <a:t>벤치마킹 중인 </a:t>
            </a:r>
            <a:r>
              <a:rPr lang="en-US" altLang="ko-KR" dirty="0"/>
              <a:t>Inception V3 </a:t>
            </a:r>
            <a:r>
              <a:rPr lang="ko-KR" altLang="en-US" dirty="0"/>
              <a:t>버전에는 </a:t>
            </a:r>
            <a:r>
              <a:rPr lang="en-US" altLang="ko-KR" dirty="0"/>
              <a:t>Auxiliary tower</a:t>
            </a:r>
            <a:r>
              <a:rPr lang="ko-KR" altLang="en-US" dirty="0"/>
              <a:t>가 포함되어 있지 않음</a:t>
            </a:r>
            <a:endParaRPr lang="en-US" altLang="ko-KR" dirty="0"/>
          </a:p>
          <a:p>
            <a:pPr marL="0" indent="0">
              <a:buFontTx/>
              <a:buNone/>
            </a:pPr>
            <a:endParaRPr lang="en-US" altLang="ko-KR"/>
          </a:p>
          <a:p>
            <a:pPr marL="171450" indent="-171450">
              <a:buFontTx/>
              <a:buChar char="-"/>
            </a:pPr>
            <a:r>
              <a:rPr lang="en-US" altLang="ko-KR"/>
              <a:t>ImageNet</a:t>
            </a:r>
            <a:r>
              <a:rPr lang="ko-KR" altLang="en-US" dirty="0"/>
              <a:t>에서 </a:t>
            </a:r>
            <a:r>
              <a:rPr lang="en-US" altLang="ko-KR" dirty="0" err="1"/>
              <a:t>Xception</a:t>
            </a:r>
            <a:r>
              <a:rPr lang="ko-KR" altLang="en-US" dirty="0"/>
              <a:t>은 </a:t>
            </a:r>
            <a:r>
              <a:rPr lang="en-US" altLang="ko-KR" dirty="0"/>
              <a:t>Inception V3</a:t>
            </a:r>
            <a:r>
              <a:rPr lang="ko-KR" altLang="en-US" dirty="0"/>
              <a:t>보다 조금 더 나은 결과를 보여줌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JFT</a:t>
            </a:r>
            <a:r>
              <a:rPr lang="ko-KR" altLang="en-US" dirty="0"/>
              <a:t>에서 </a:t>
            </a:r>
            <a:r>
              <a:rPr lang="en-US" altLang="ko-KR" dirty="0" err="1"/>
              <a:t>Xception</a:t>
            </a:r>
            <a:r>
              <a:rPr lang="ko-KR" altLang="en-US" dirty="0"/>
              <a:t>은 </a:t>
            </a:r>
            <a:r>
              <a:rPr lang="en-US" altLang="ko-KR" dirty="0"/>
              <a:t>FastEval14k MAP@100 </a:t>
            </a:r>
            <a:r>
              <a:rPr lang="ko-KR" altLang="en-US" dirty="0" err="1"/>
              <a:t>메트릭에서</a:t>
            </a:r>
            <a:r>
              <a:rPr lang="ko-KR" altLang="en-US" dirty="0"/>
              <a:t> 상대적으로 </a:t>
            </a:r>
            <a:r>
              <a:rPr lang="en-US" altLang="ko-KR" dirty="0"/>
              <a:t>4.3% </a:t>
            </a:r>
            <a:r>
              <a:rPr lang="ko-KR" altLang="en-US" dirty="0"/>
              <a:t>향상됨</a:t>
            </a:r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0538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/>
              <a:t>모든 </a:t>
            </a:r>
            <a:r>
              <a:rPr lang="en-US" altLang="ko-KR" dirty="0"/>
              <a:t>Convolution </a:t>
            </a:r>
            <a:r>
              <a:rPr lang="ko-KR" altLang="en-US" dirty="0"/>
              <a:t>레이어가 </a:t>
            </a:r>
            <a:r>
              <a:rPr lang="en-US" altLang="ko-KR" dirty="0"/>
              <a:t>depth-wise separable convolution(</a:t>
            </a:r>
            <a:r>
              <a:rPr lang="ko-KR" altLang="en-US" dirty="0"/>
              <a:t>깊이 배수 </a:t>
            </a:r>
            <a:r>
              <a:rPr lang="en-US" altLang="ko-KR" dirty="0"/>
              <a:t>1)</a:t>
            </a:r>
            <a:r>
              <a:rPr lang="ko-KR" altLang="en-US" dirty="0"/>
              <a:t>으로 대체된 </a:t>
            </a:r>
            <a:r>
              <a:rPr lang="ko-KR" altLang="en-US" dirty="0" err="1"/>
              <a:t>비잔여</a:t>
            </a:r>
            <a:r>
              <a:rPr lang="ko-KR" altLang="en-US" dirty="0"/>
              <a:t> </a:t>
            </a:r>
            <a:r>
              <a:rPr lang="en-US" altLang="ko-KR" dirty="0"/>
              <a:t>VGG </a:t>
            </a:r>
            <a:r>
              <a:rPr lang="ko-KR" altLang="en-US" dirty="0"/>
              <a:t>스타일 모델로 동일한 매개변수 수에서 </a:t>
            </a:r>
            <a:r>
              <a:rPr lang="en-US" altLang="ko-KR" dirty="0"/>
              <a:t>JFT</a:t>
            </a:r>
            <a:r>
              <a:rPr lang="ko-KR" altLang="en-US" dirty="0"/>
              <a:t>의 </a:t>
            </a:r>
            <a:r>
              <a:rPr lang="en-US" altLang="ko-KR" dirty="0"/>
              <a:t>Inception V3</a:t>
            </a:r>
            <a:r>
              <a:rPr lang="ko-KR" altLang="en-US" dirty="0"/>
              <a:t>보다 우수한 결과를 얻음</a:t>
            </a:r>
            <a:endParaRPr lang="en-US" altLang="ko-KR" dirty="0"/>
          </a:p>
          <a:p>
            <a:pPr marL="171450" indent="-171450">
              <a:buFontTx/>
              <a:buChar char="-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0847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200" dirty="0"/>
              <a:t>Spatial Convolution</a:t>
            </a:r>
            <a:r>
              <a:rPr lang="ko-KR" altLang="en-US" sz="1200" dirty="0"/>
              <a:t>을 수행하는데 사용되는 </a:t>
            </a:r>
            <a:r>
              <a:rPr lang="en-US" altLang="ko-KR" sz="1200" dirty="0"/>
              <a:t>Independent channel-space segment </a:t>
            </a:r>
            <a:r>
              <a:rPr lang="ko-KR" altLang="en-US" sz="1200" dirty="0"/>
              <a:t>수로 매개변수화 되는 일반 </a:t>
            </a:r>
            <a:r>
              <a:rPr lang="en-US" altLang="ko-KR" sz="1200" dirty="0"/>
              <a:t>Convolution</a:t>
            </a:r>
            <a:r>
              <a:rPr lang="ko-KR" altLang="en-US" sz="1200" dirty="0"/>
              <a:t>과 </a:t>
            </a:r>
            <a:r>
              <a:rPr lang="en-US" altLang="ko-KR" sz="1200" dirty="0"/>
              <a:t>Depth-wise separable Convolution </a:t>
            </a:r>
            <a:r>
              <a:rPr lang="ko-KR" altLang="en-US" sz="1200" dirty="0"/>
              <a:t>사이의 이산 스펙트럼이 존재함</a:t>
            </a:r>
            <a:endParaRPr lang="en-US" altLang="ko-KR" sz="1200" dirty="0"/>
          </a:p>
          <a:p>
            <a:pPr>
              <a:lnSpc>
                <a:spcPct val="200000"/>
              </a:lnSpc>
            </a:pPr>
            <a:r>
              <a:rPr lang="en-US" altLang="ko-KR" sz="1200" dirty="0"/>
              <a:t>   -&gt; Inception Module</a:t>
            </a:r>
            <a:r>
              <a:rPr lang="ko-KR" altLang="en-US" sz="1200" dirty="0"/>
              <a:t>은 이 스펙트럼의 한 지점임</a:t>
            </a:r>
            <a:endParaRPr lang="en-US" altLang="ko-KR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12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(a) : </a:t>
            </a:r>
            <a:r>
              <a:rPr lang="ko-KR" altLang="en-US" dirty="0"/>
              <a:t>기본 </a:t>
            </a:r>
            <a:r>
              <a:rPr lang="en-US" altLang="ko-KR" dirty="0"/>
              <a:t>Residual</a:t>
            </a:r>
            <a:r>
              <a:rPr lang="ko-KR" altLang="en-US" dirty="0"/>
              <a:t> </a:t>
            </a:r>
            <a:r>
              <a:rPr lang="en-US" altLang="ko-KR" dirty="0"/>
              <a:t>Unit </a:t>
            </a:r>
          </a:p>
          <a:p>
            <a:r>
              <a:rPr lang="en-US" altLang="ko-KR" dirty="0"/>
              <a:t>(b) : Bottleneck Residual</a:t>
            </a:r>
            <a:r>
              <a:rPr lang="ko-KR" altLang="en-US" dirty="0"/>
              <a:t> </a:t>
            </a:r>
            <a:r>
              <a:rPr lang="en-US" altLang="ko-KR" dirty="0"/>
              <a:t>Unit(1*1 Convolution)</a:t>
            </a:r>
          </a:p>
          <a:p>
            <a:r>
              <a:rPr lang="en-US" altLang="ko-KR" dirty="0"/>
              <a:t>(c) : Wide Residual Unit</a:t>
            </a:r>
          </a:p>
          <a:p>
            <a:r>
              <a:rPr lang="en-US" altLang="ko-KR" dirty="0"/>
              <a:t>(d) : Pyramidal Residual Unit / </a:t>
            </a:r>
            <a:r>
              <a:rPr lang="ko-KR" altLang="en-US" dirty="0"/>
              <a:t>가장 유망한 블록 </a:t>
            </a:r>
            <a:r>
              <a:rPr lang="en-US" altLang="ko-KR" dirty="0"/>
              <a:t>– </a:t>
            </a:r>
            <a:r>
              <a:rPr lang="en-US" altLang="ko-KR" dirty="0" err="1"/>
              <a:t>PyramidNet</a:t>
            </a:r>
            <a:r>
              <a:rPr lang="ko-KR" altLang="en-US" dirty="0"/>
              <a:t>의 블록으로 포함시킴</a:t>
            </a:r>
            <a:endParaRPr lang="en-US" altLang="ko-KR" dirty="0"/>
          </a:p>
          <a:p>
            <a:r>
              <a:rPr lang="en-US" altLang="ko-KR" dirty="0"/>
              <a:t>(e) : Pyramidal Bottleneck Residual Unit(1*1 Convolution)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b="1" dirty="0"/>
              <a:t>1. 1*1 Convolution </a:t>
            </a:r>
            <a:r>
              <a:rPr lang="en-US" altLang="ko-KR" dirty="0"/>
              <a:t>: </a:t>
            </a:r>
            <a:r>
              <a:rPr lang="ko-KR" altLang="en-US" dirty="0"/>
              <a:t>채널 압축</a:t>
            </a:r>
            <a:r>
              <a:rPr lang="en-US" altLang="ko-KR" dirty="0"/>
              <a:t>(</a:t>
            </a:r>
            <a:r>
              <a:rPr lang="ko-KR" altLang="en-US" dirty="0"/>
              <a:t>축소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ko-KR" altLang="en-US" dirty="0" err="1"/>
              <a:t>연산량을</a:t>
            </a:r>
            <a:r>
              <a:rPr lang="ko-KR" altLang="en-US" dirty="0"/>
              <a:t> 줄이기 위해</a:t>
            </a:r>
            <a:r>
              <a:rPr lang="en-US" altLang="ko-KR" dirty="0"/>
              <a:t> </a:t>
            </a:r>
          </a:p>
          <a:p>
            <a:r>
              <a:rPr lang="en-US" altLang="ko-KR" b="1" dirty="0"/>
              <a:t>2. 3*3 Convolution </a:t>
            </a:r>
            <a:r>
              <a:rPr lang="en-US" altLang="ko-KR" dirty="0"/>
              <a:t>: </a:t>
            </a:r>
            <a:r>
              <a:rPr lang="ko-KR" altLang="en-US" dirty="0"/>
              <a:t>특징 추출 </a:t>
            </a:r>
            <a:r>
              <a:rPr lang="en-US" altLang="ko-KR" dirty="0"/>
              <a:t>/ </a:t>
            </a:r>
            <a:r>
              <a:rPr lang="ko-KR" altLang="en-US" dirty="0" err="1"/>
              <a:t>연산량이</a:t>
            </a:r>
            <a:r>
              <a:rPr lang="ko-KR" altLang="en-US" dirty="0"/>
              <a:t> 많기 때문에</a:t>
            </a:r>
            <a:r>
              <a:rPr lang="en-US" altLang="ko-KR" dirty="0"/>
              <a:t>, 1*1 Convolution</a:t>
            </a:r>
            <a:r>
              <a:rPr lang="ko-KR" altLang="en-US" dirty="0"/>
              <a:t>을 통해 채널을 줄인 후에 특성을 추출함</a:t>
            </a:r>
            <a:endParaRPr lang="en-US" altLang="ko-KR" dirty="0"/>
          </a:p>
          <a:p>
            <a:r>
              <a:rPr lang="en-US" altLang="ko-KR" b="1" dirty="0"/>
              <a:t>3. 1*1 Convolution </a:t>
            </a:r>
            <a:r>
              <a:rPr lang="en-US" altLang="ko-KR" dirty="0"/>
              <a:t>: </a:t>
            </a:r>
            <a:r>
              <a:rPr lang="ko-KR" altLang="en-US" dirty="0"/>
              <a:t>채널 증가 </a:t>
            </a:r>
            <a:r>
              <a:rPr lang="en-US" altLang="ko-KR" dirty="0"/>
              <a:t>/ CNN</a:t>
            </a:r>
            <a:r>
              <a:rPr lang="ko-KR" altLang="en-US" dirty="0"/>
              <a:t>은 특성이 많을수록 학습이 잘 되기 때문에</a:t>
            </a:r>
            <a:r>
              <a:rPr lang="en-US" altLang="ko-KR" dirty="0"/>
              <a:t>, 1*1 Convolution</a:t>
            </a:r>
            <a:r>
              <a:rPr lang="ko-KR" altLang="en-US" dirty="0"/>
              <a:t>으로 강제적으로 채널을 증가시킴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24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덧셈과 곱셈 </a:t>
            </a:r>
            <a:r>
              <a:rPr lang="en-US" altLang="ko-KR" b="1" dirty="0" err="1"/>
              <a:t>Pyramedal</a:t>
            </a:r>
            <a:r>
              <a:rPr lang="en-US" altLang="ko-KR" b="1" dirty="0"/>
              <a:t> Network</a:t>
            </a:r>
            <a:r>
              <a:rPr lang="ko-KR" altLang="en-US" b="1" dirty="0"/>
              <a:t>의 주요 차이점</a:t>
            </a:r>
            <a:endParaRPr lang="en-US" altLang="ko-KR" b="1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(a)</a:t>
            </a:r>
            <a:r>
              <a:rPr lang="ko-KR" altLang="en-US" b="1" dirty="0"/>
              <a:t>덧셈</a:t>
            </a:r>
            <a:r>
              <a:rPr lang="ko-KR" altLang="en-US" dirty="0"/>
              <a:t> </a:t>
            </a:r>
            <a:r>
              <a:rPr lang="en-US" altLang="ko-KR" dirty="0"/>
              <a:t>: feature map</a:t>
            </a:r>
            <a:r>
              <a:rPr lang="ko-KR" altLang="en-US" dirty="0"/>
              <a:t>의 차원이 </a:t>
            </a:r>
            <a:r>
              <a:rPr lang="ko-KR" altLang="en-US" b="1" dirty="0"/>
              <a:t>점진적</a:t>
            </a:r>
            <a:r>
              <a:rPr lang="ko-KR" altLang="en-US" dirty="0"/>
              <a:t>으로</a:t>
            </a:r>
            <a:r>
              <a:rPr lang="en-US" altLang="ko-KR" dirty="0"/>
              <a:t>, </a:t>
            </a:r>
            <a:r>
              <a:rPr lang="ko-KR" altLang="en-US" b="1" dirty="0"/>
              <a:t>선형적</a:t>
            </a:r>
            <a:r>
              <a:rPr lang="ko-KR" altLang="en-US" dirty="0"/>
              <a:t>으로 증가함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(b)</a:t>
            </a:r>
            <a:r>
              <a:rPr lang="ko-KR" altLang="en-US" b="1" dirty="0"/>
              <a:t>곱셈</a:t>
            </a:r>
            <a:r>
              <a:rPr lang="ko-KR" altLang="en-US" dirty="0"/>
              <a:t> </a:t>
            </a:r>
            <a:r>
              <a:rPr lang="en-US" altLang="ko-KR" dirty="0"/>
              <a:t>: feature map</a:t>
            </a:r>
            <a:r>
              <a:rPr lang="ko-KR" altLang="en-US" dirty="0"/>
              <a:t>의 차원이 </a:t>
            </a:r>
            <a:r>
              <a:rPr lang="ko-KR" altLang="en-US" b="1" dirty="0"/>
              <a:t>기하학</a:t>
            </a:r>
            <a:r>
              <a:rPr lang="ko-KR" altLang="en-US" dirty="0"/>
              <a:t>적으로 증가함</a:t>
            </a: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dirty="0"/>
              <a:t>   -&gt; </a:t>
            </a:r>
            <a:r>
              <a:rPr lang="ko-KR" altLang="en-US" dirty="0"/>
              <a:t>차원 </a:t>
            </a:r>
            <a:r>
              <a:rPr lang="en-US" altLang="ko-KR" dirty="0"/>
              <a:t>: </a:t>
            </a:r>
            <a:r>
              <a:rPr lang="ko-KR" altLang="en-US" dirty="0"/>
              <a:t>입력 측 </a:t>
            </a:r>
            <a:r>
              <a:rPr lang="en-US" altLang="ko-KR" dirty="0"/>
              <a:t>layer</a:t>
            </a:r>
            <a:r>
              <a:rPr lang="ko-KR" altLang="en-US" dirty="0"/>
              <a:t>에서 천천히 증가하고</a:t>
            </a:r>
            <a:r>
              <a:rPr lang="en-US" altLang="ko-KR" dirty="0"/>
              <a:t>, </a:t>
            </a:r>
            <a:r>
              <a:rPr lang="ko-KR" altLang="en-US" dirty="0"/>
              <a:t>출력 측 </a:t>
            </a:r>
            <a:r>
              <a:rPr lang="en-US" altLang="ko-KR" dirty="0"/>
              <a:t>layer</a:t>
            </a:r>
            <a:r>
              <a:rPr lang="ko-KR" altLang="en-US" dirty="0"/>
              <a:t>에서 급격히 증가함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(c) : </a:t>
            </a:r>
            <a:r>
              <a:rPr lang="ko-KR" altLang="en-US" dirty="0"/>
              <a:t>덧셈과 곱셈 비교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60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/>
              <a:t>CIFAR-10 </a:t>
            </a:r>
            <a:r>
              <a:rPr lang="ko-KR" altLang="en-US" dirty="0"/>
              <a:t>및 </a:t>
            </a:r>
            <a:r>
              <a:rPr lang="en-US" altLang="ko-KR" dirty="0"/>
              <a:t>CIFAR-100 </a:t>
            </a:r>
            <a:r>
              <a:rPr lang="ko-KR" altLang="en-US" dirty="0"/>
              <a:t>데이터 세트를 사용한 벤치마킹을 위한 </a:t>
            </a:r>
            <a:r>
              <a:rPr lang="en-US" altLang="ko-KR" dirty="0" err="1"/>
              <a:t>PyramidNet</a:t>
            </a:r>
            <a:r>
              <a:rPr lang="ko-KR" altLang="en-US" dirty="0"/>
              <a:t>의 구조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α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확대 계수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N : </a:t>
            </a:r>
            <a:r>
              <a:rPr lang="ko-KR" altLang="en-US" dirty="0"/>
              <a:t>잔여 단위의 총 수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 err="1"/>
              <a:t>Nn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그룹의 블록 수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Down-Sampling</a:t>
            </a:r>
            <a:r>
              <a:rPr lang="ko-KR" altLang="en-US" dirty="0"/>
              <a:t>은 </a:t>
            </a:r>
            <a:r>
              <a:rPr lang="en-US" altLang="ko-KR" dirty="0"/>
              <a:t>Stride 2</a:t>
            </a:r>
            <a:r>
              <a:rPr lang="ko-KR" altLang="en-US" dirty="0"/>
              <a:t>로</a:t>
            </a:r>
            <a:r>
              <a:rPr lang="en-US" altLang="ko-KR" dirty="0"/>
              <a:t>, Conv3_1</a:t>
            </a:r>
            <a:r>
              <a:rPr lang="ko-KR" altLang="en-US" dirty="0"/>
              <a:t>과 </a:t>
            </a:r>
            <a:r>
              <a:rPr lang="en-US" altLang="ko-KR" dirty="0"/>
              <a:t>Conv4_1</a:t>
            </a:r>
            <a:r>
              <a:rPr lang="ko-KR" altLang="en-US" dirty="0"/>
              <a:t>에서 수행됨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597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Pyramidal Net</a:t>
            </a:r>
            <a:r>
              <a:rPr lang="ko-KR" altLang="en-US" dirty="0"/>
              <a:t>의 테스트 정확도가 우수해</a:t>
            </a:r>
            <a:r>
              <a:rPr lang="en-US" altLang="ko-KR" dirty="0"/>
              <a:t>, </a:t>
            </a:r>
            <a:r>
              <a:rPr lang="ko-KR" altLang="en-US" dirty="0"/>
              <a:t>기존의 </a:t>
            </a:r>
            <a:r>
              <a:rPr lang="en-US" altLang="ko-KR" dirty="0"/>
              <a:t>Deep </a:t>
            </a:r>
            <a:r>
              <a:rPr lang="ko-KR" altLang="en-US" dirty="0"/>
              <a:t>네트워크에 비해</a:t>
            </a:r>
            <a:r>
              <a:rPr lang="en-US" altLang="ko-KR" dirty="0"/>
              <a:t>, </a:t>
            </a:r>
            <a:r>
              <a:rPr lang="ko-KR" altLang="en-US" dirty="0"/>
              <a:t>일반화 능력이 더 우수함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b="1" dirty="0"/>
              <a:t>feature map</a:t>
            </a:r>
          </a:p>
          <a:p>
            <a:r>
              <a:rPr lang="en-US" altLang="ko-KR" b="0" dirty="0"/>
              <a:t>-&gt; </a:t>
            </a:r>
            <a:r>
              <a:rPr lang="en-US" altLang="ko-KR" dirty="0"/>
              <a:t>Convolution </a:t>
            </a:r>
            <a:r>
              <a:rPr lang="ko-KR" altLang="en-US" dirty="0"/>
              <a:t>연산을 적용한 결과</a:t>
            </a:r>
            <a:r>
              <a:rPr lang="en-US" altLang="ko-KR" dirty="0"/>
              <a:t>(output)</a:t>
            </a:r>
          </a:p>
          <a:p>
            <a:r>
              <a:rPr lang="en-US" altLang="ko-KR" dirty="0"/>
              <a:t>-&gt; </a:t>
            </a:r>
            <a:r>
              <a:rPr lang="ko-KR" altLang="en-US" dirty="0"/>
              <a:t>층이 깊을수록</a:t>
            </a:r>
            <a:r>
              <a:rPr lang="en-US" altLang="ko-KR" dirty="0"/>
              <a:t>, </a:t>
            </a:r>
            <a:r>
              <a:rPr lang="ko-KR" altLang="en-US" dirty="0"/>
              <a:t>이전 층 </a:t>
            </a:r>
            <a:r>
              <a:rPr lang="en-US" altLang="ko-KR" dirty="0"/>
              <a:t>Receptive Field</a:t>
            </a:r>
            <a:r>
              <a:rPr lang="ko-KR" altLang="en-US" dirty="0"/>
              <a:t>의 함축적인 정보를 추상적으로 표현함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Stochastic depth</a:t>
            </a:r>
          </a:p>
          <a:p>
            <a:r>
              <a:rPr lang="en-US" altLang="ko-KR" sz="1200" b="0" dirty="0">
                <a:solidFill>
                  <a:schemeClr val="accent1">
                    <a:lumMod val="50000"/>
                  </a:schemeClr>
                </a:solidFill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네트워크의 각 학습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에포크에서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무작위로 일부 레이어를 생략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또는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드롭아웃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')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함으로써 작동함</a:t>
            </a:r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87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개별 단위</a:t>
            </a:r>
            <a:r>
              <a:rPr lang="en-US" altLang="ko-KR" dirty="0"/>
              <a:t>(individual unit)</a:t>
            </a:r>
            <a:r>
              <a:rPr lang="ko-KR" altLang="en-US" dirty="0"/>
              <a:t>가 삭제되었을 때</a:t>
            </a:r>
            <a:r>
              <a:rPr lang="en-US" altLang="ko-KR" dirty="0"/>
              <a:t>, </a:t>
            </a:r>
            <a:r>
              <a:rPr lang="ko-KR" altLang="en-US" dirty="0"/>
              <a:t>기본 결과간 평균 오류 차이</a:t>
            </a:r>
          </a:p>
          <a:p>
            <a:r>
              <a:rPr lang="ko-KR" altLang="en-US" dirty="0"/>
              <a:t>→ </a:t>
            </a:r>
            <a:r>
              <a:rPr lang="en-US" altLang="ko-KR" dirty="0" err="1"/>
              <a:t>ResNet</a:t>
            </a:r>
            <a:r>
              <a:rPr lang="en-US" altLang="ko-KR" dirty="0"/>
              <a:t> : 0.72%</a:t>
            </a:r>
          </a:p>
          <a:p>
            <a:r>
              <a:rPr lang="en-US" altLang="ko-KR" dirty="0"/>
              <a:t>→ </a:t>
            </a:r>
            <a:r>
              <a:rPr lang="en-US" altLang="ko-KR" dirty="0" err="1"/>
              <a:t>PyramidNet</a:t>
            </a:r>
            <a:r>
              <a:rPr lang="en-US" altLang="ko-KR" dirty="0"/>
              <a:t> : 0.54%</a:t>
            </a:r>
          </a:p>
          <a:p>
            <a:endParaRPr lang="en-US" altLang="ko-KR" dirty="0"/>
          </a:p>
          <a:p>
            <a:r>
              <a:rPr lang="en-US" altLang="ko-KR" dirty="0"/>
              <a:t>residual unit</a:t>
            </a:r>
            <a:r>
              <a:rPr lang="ko-KR" altLang="en-US" dirty="0"/>
              <a:t>이 개별 단위</a:t>
            </a:r>
            <a:r>
              <a:rPr lang="en-US" altLang="ko-KR" dirty="0"/>
              <a:t>(individual unit)</a:t>
            </a:r>
            <a:r>
              <a:rPr lang="ko-KR" altLang="en-US" dirty="0"/>
              <a:t>를 삭제하여 다양한 네트워크 아키텍처에서 성능에 기여하는 정도를 연구하기 위한 테스트 오차 곡선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점선과 실선은 각각 </a:t>
            </a:r>
            <a:r>
              <a:rPr lang="en-US" altLang="ko-KR" dirty="0"/>
              <a:t>unit</a:t>
            </a:r>
            <a:r>
              <a:rPr lang="ko-KR" altLang="en-US" dirty="0"/>
              <a:t>이 삭제되지 않은 경우와 </a:t>
            </a:r>
            <a:r>
              <a:rPr lang="en-US" altLang="ko-KR" dirty="0"/>
              <a:t>individual unit</a:t>
            </a:r>
            <a:r>
              <a:rPr lang="ko-KR" altLang="en-US" dirty="0"/>
              <a:t>이 삭제된 경우에 발생하는 테스트 오류를 나타냄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굵은 수직선은 </a:t>
            </a:r>
            <a:r>
              <a:rPr lang="en-US" altLang="ko-KR" dirty="0"/>
              <a:t>down-sampling</a:t>
            </a:r>
            <a:r>
              <a:rPr lang="ko-KR" altLang="en-US" dirty="0"/>
              <a:t>을 통한 </a:t>
            </a:r>
            <a:r>
              <a:rPr lang="en-US" altLang="ko-KR" dirty="0"/>
              <a:t>residual unit</a:t>
            </a:r>
            <a:r>
              <a:rPr lang="ko-KR" altLang="en-US" dirty="0"/>
              <a:t>의 위치를 나타냄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950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Identity-mapping</a:t>
            </a:r>
          </a:p>
          <a:p>
            <a:r>
              <a:rPr lang="en-US" altLang="ko-KR" dirty="0"/>
              <a:t>-&gt; </a:t>
            </a:r>
            <a:r>
              <a:rPr lang="ko-KR" altLang="en-US" dirty="0" err="1"/>
              <a:t>입력값</a:t>
            </a:r>
            <a:r>
              <a:rPr lang="ko-KR" altLang="en-US" dirty="0"/>
              <a:t> </a:t>
            </a:r>
            <a:r>
              <a:rPr lang="en-US" altLang="ko-KR" dirty="0"/>
              <a:t>x</a:t>
            </a:r>
            <a:r>
              <a:rPr lang="ko-KR" altLang="en-US" dirty="0"/>
              <a:t>가 그대로 전달됨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이전에 학습된 정보는 더하고</a:t>
            </a:r>
            <a:r>
              <a:rPr lang="en-US" altLang="ko-KR" dirty="0"/>
              <a:t>, </a:t>
            </a:r>
            <a:r>
              <a:rPr lang="ko-KR" altLang="en-US" dirty="0"/>
              <a:t>잔여 출력만 학습시킴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파라미터 수를 줄이는데 효과적임</a:t>
            </a:r>
            <a:endParaRPr lang="en-US" altLang="ko-KR" dirty="0"/>
          </a:p>
          <a:p>
            <a:r>
              <a:rPr lang="en-US" altLang="ko-KR" dirty="0"/>
              <a:t>-&gt; Bottleneck</a:t>
            </a:r>
            <a:r>
              <a:rPr lang="ko-KR" altLang="en-US" dirty="0"/>
              <a:t>의 복잡성을 증가시키지 않아</a:t>
            </a:r>
            <a:r>
              <a:rPr lang="en-US" altLang="ko-KR" dirty="0"/>
              <a:t>, </a:t>
            </a:r>
            <a:r>
              <a:rPr lang="ko-KR" altLang="en-US" dirty="0"/>
              <a:t>더 효과적인 결과를 보임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zero-padded shortcut</a:t>
            </a:r>
          </a:p>
          <a:p>
            <a:r>
              <a:rPr lang="en-US" altLang="ko-KR" sz="1200" b="0" dirty="0">
                <a:solidFill>
                  <a:schemeClr val="accent1">
                    <a:lumMod val="50000"/>
                  </a:schemeClr>
                </a:solidFill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입력과 출력의 차원이 일치하지 않을 때 사용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 피처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맵의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차원을 증가시키기 위해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채워진 행 또는 열이 추가되며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zero-padding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함</a:t>
            </a:r>
            <a:endParaRPr lang="en-US" altLang="ko-KR" sz="12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altLang="ko-KR" sz="12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projection shortcut</a:t>
            </a:r>
          </a:p>
          <a:p>
            <a:r>
              <a:rPr lang="en-US" altLang="ko-KR" sz="1200" b="0" dirty="0">
                <a:solidFill>
                  <a:schemeClr val="accent1">
                    <a:lumMod val="50000"/>
                  </a:schemeClr>
                </a:solidFill>
              </a:rPr>
              <a:t>-&gt;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 피처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맵을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출력 피처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맵의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차원에 직접적으로 매핑함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1x1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합성곱을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사용하여 수행됨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 피처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맵의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차원을 변환하고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필요한 경우에는 차원을 증가시키거나 줄일 수 있음</a:t>
            </a:r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99278-9B8E-4382-81C5-48EDEAC80AB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59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5270-D3AF-430C-A67E-61CEAD5834C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2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C8C3-7A2B-43B5-B82F-B38528EFFD3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0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3AC0-35FD-4102-A79C-B57340E5C6D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5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B280-FEA7-44D3-81E8-D680EC97270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6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E2E-52E0-44DF-85F4-042A3EB4CB4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6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5264-ACE4-4D17-BE9F-9171C79536C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2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32B8-A4FD-44F9-B987-9DE612E882E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7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9C67-9C43-4C32-A3FE-105078E6A6F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0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ED93-4944-4503-8D23-A63AAAC2046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7A3A-79EA-4B4E-9C29-6EF20ECB6EA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2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4EA6-EB2C-476B-ADAC-E84F0CF75F2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3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B6A8B-3765-46D5-A6CA-0740390FA9A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2023-06-22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9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A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048000" y="2332671"/>
            <a:ext cx="6096000" cy="1935163"/>
          </a:xfrm>
          <a:prstGeom prst="roundRect">
            <a:avLst>
              <a:gd name="adj" fmla="val 12821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5400000" algn="t" rotWithShape="0">
              <a:srgbClr val="3B85F2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6325" algn="ctr"/>
            <a:r>
              <a:rPr lang="en-US" altLang="ko-KR" sz="2800" kern="0" dirty="0" err="1">
                <a:solidFill>
                  <a:schemeClr val="accent1">
                    <a:lumMod val="7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r>
              <a:rPr lang="en-US" altLang="ko-KR" sz="2800" kern="0" dirty="0">
                <a:solidFill>
                  <a:schemeClr val="accent1">
                    <a:lumMod val="7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&amp; </a:t>
            </a:r>
            <a:r>
              <a:rPr lang="en-US" altLang="ko-KR" sz="2800" kern="0" dirty="0" err="1">
                <a:solidFill>
                  <a:schemeClr val="accent1">
                    <a:lumMod val="7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Xception</a:t>
            </a:r>
            <a:r>
              <a:rPr lang="en-US" altLang="ko-KR" sz="2800" kern="0" dirty="0">
                <a:solidFill>
                  <a:schemeClr val="accent1">
                    <a:lumMod val="7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                   </a:t>
            </a:r>
            <a:endParaRPr lang="en-US" altLang="ko-KR" sz="3200" kern="0" dirty="0">
              <a:solidFill>
                <a:schemeClr val="accent1">
                  <a:lumMod val="75000"/>
                </a:scheme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421148" y="2576281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DAC7F1-F34C-FE4D-F4E2-9074503D7FE6}"/>
              </a:ext>
            </a:extLst>
          </p:cNvPr>
          <p:cNvSpPr txBox="1"/>
          <p:nvPr/>
        </p:nvSpPr>
        <p:spPr>
          <a:xfrm>
            <a:off x="5344031" y="5731510"/>
            <a:ext cx="1503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>
                <a:solidFill>
                  <a:schemeClr val="bg1"/>
                </a:solidFill>
              </a:rPr>
              <a:t>컴퓨터공학과 임유리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25C8F04-AF20-4F14-AE15-E24990D8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96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1015132" y="1413655"/>
            <a:ext cx="9187391" cy="424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Zero-padded Shortcut Connection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Identity-mapping shortcut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1) </a:t>
            </a:r>
            <a:r>
              <a:rPr lang="ko-KR" altLang="en-US" sz="1300" b="1" dirty="0"/>
              <a:t>매개변수가 없기 때문</a:t>
            </a:r>
            <a:r>
              <a:rPr lang="ko-KR" altLang="en-US" sz="1300" dirty="0"/>
              <a:t>에</a:t>
            </a:r>
            <a:r>
              <a:rPr lang="en-US" altLang="ko-KR" sz="1300" dirty="0"/>
              <a:t>, </a:t>
            </a:r>
            <a:r>
              <a:rPr lang="ko-KR" altLang="en-US" sz="1300" dirty="0"/>
              <a:t>다른 </a:t>
            </a:r>
            <a:r>
              <a:rPr lang="en-US" altLang="ko-KR" sz="1300" dirty="0"/>
              <a:t>Shortcut</a:t>
            </a:r>
            <a:r>
              <a:rPr lang="ko-KR" altLang="en-US" sz="1300" dirty="0"/>
              <a:t>에 비해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overfitting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가능성이 적음</a:t>
            </a:r>
            <a:endParaRPr lang="en-US" altLang="ko-KR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300" dirty="0"/>
              <a:t>   2) Identity-mapping</a:t>
            </a:r>
            <a:r>
              <a:rPr lang="ko-KR" altLang="en-US" sz="1300" dirty="0"/>
              <a:t>에 따라</a:t>
            </a:r>
            <a:r>
              <a:rPr lang="en-US" altLang="ko-KR" sz="1300" dirty="0"/>
              <a:t>,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Gradient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순전히 통과</a:t>
            </a:r>
            <a:r>
              <a:rPr lang="ko-KR" altLang="en-US" sz="1300" dirty="0"/>
              <a:t>할 수 있음</a:t>
            </a: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PyramidNet</a:t>
            </a:r>
            <a:endParaRPr lang="en-US" altLang="ko-KR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300" dirty="0"/>
              <a:t>   : </a:t>
            </a:r>
            <a:r>
              <a:rPr lang="ko-KR" altLang="en-US" sz="1300" dirty="0"/>
              <a:t>각 </a:t>
            </a:r>
            <a:r>
              <a:rPr lang="en-US" altLang="ko-KR" sz="1300" dirty="0"/>
              <a:t>residual unit</a:t>
            </a:r>
            <a:r>
              <a:rPr lang="ko-KR" altLang="en-US" sz="1300" dirty="0"/>
              <a:t>마다 </a:t>
            </a:r>
            <a:r>
              <a:rPr lang="en-US" altLang="ko-KR" sz="1300" dirty="0"/>
              <a:t>feature map</a:t>
            </a:r>
            <a:r>
              <a:rPr lang="ko-KR" altLang="en-US" sz="1300" dirty="0"/>
              <a:t>의 차원이 다르기 때문에</a:t>
            </a:r>
            <a:r>
              <a:rPr lang="en-US" altLang="ko-KR" sz="1300" dirty="0"/>
              <a:t>, </a:t>
            </a:r>
            <a:r>
              <a:rPr lang="en-US" altLang="ko-KR" sz="1300" b="1" dirty="0"/>
              <a:t>Identity-mapping</a:t>
            </a:r>
            <a:r>
              <a:rPr lang="ko-KR" altLang="en-US" sz="1300" b="1" dirty="0"/>
              <a:t>만으로는 </a:t>
            </a:r>
            <a:r>
              <a:rPr lang="en-US" altLang="ko-KR" sz="1300" b="1" dirty="0"/>
              <a:t>shortcut</a:t>
            </a:r>
            <a:r>
              <a:rPr lang="ko-KR" altLang="en-US" sz="1300" b="1" dirty="0"/>
              <a:t>을 사용할 수 없음</a:t>
            </a:r>
            <a:r>
              <a:rPr lang="en-US" altLang="ko-KR" sz="1300" b="1" dirty="0"/>
              <a:t>  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zero-padded shortcut</a:t>
            </a:r>
            <a:r>
              <a:rPr lang="ko-KR" altLang="en-US" sz="1300" dirty="0"/>
              <a:t> 또는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projection shortcut</a:t>
            </a:r>
            <a:r>
              <a:rPr lang="ko-KR" altLang="en-US" sz="1300" dirty="0"/>
              <a:t>을 사용해야</a:t>
            </a:r>
            <a:r>
              <a:rPr lang="en-US" altLang="ko-KR" sz="1300" dirty="0"/>
              <a:t>,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모든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residual unit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을 사용</a:t>
            </a:r>
            <a:r>
              <a:rPr lang="ko-KR" altLang="en-US" sz="1300" dirty="0"/>
              <a:t>할 수 있음</a:t>
            </a:r>
            <a:endParaRPr lang="en-US" altLang="ko-KR" sz="130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0B5434C-230D-49F4-CB86-680EE652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4337" y="6525421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9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err="1">
                <a:solidFill>
                  <a:prstClr val="white"/>
                </a:solidFill>
              </a:rPr>
              <a:t>ㅋ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557797" y="1415622"/>
            <a:ext cx="6150497" cy="464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Zero-padded Shortcut Connection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Projection Shortcut </a:t>
            </a:r>
          </a:p>
          <a:p>
            <a:pPr>
              <a:lnSpc>
                <a:spcPct val="200000"/>
              </a:lnSpc>
            </a:pPr>
            <a:r>
              <a:rPr lang="en-US" altLang="ko-KR" sz="1300" dirty="0">
                <a:solidFill>
                  <a:schemeClr val="accent3">
                    <a:lumMod val="50000"/>
                  </a:schemeClr>
                </a:solidFill>
              </a:rPr>
              <a:t>    :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입력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feature map</a:t>
            </a:r>
            <a:r>
              <a:rPr lang="ko-KR" altLang="en-US" sz="1300" dirty="0">
                <a:solidFill>
                  <a:schemeClr val="accent3">
                    <a:lumMod val="50000"/>
                  </a:schemeClr>
                </a:solidFill>
              </a:rPr>
              <a:t>을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출력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feature map</a:t>
            </a:r>
            <a:r>
              <a:rPr lang="ko-KR" altLang="en-US" sz="1300" dirty="0">
                <a:solidFill>
                  <a:schemeClr val="accent3">
                    <a:lumMod val="50000"/>
                  </a:schemeClr>
                </a:solidFill>
              </a:rPr>
              <a:t>에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직접적으로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mapping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: </a:t>
            </a:r>
            <a:r>
              <a:rPr lang="ko-KR" altLang="en-US" sz="1300" dirty="0"/>
              <a:t>매우 깊은 네트워크에서 </a:t>
            </a:r>
            <a:r>
              <a:rPr lang="ko-KR" altLang="en-US" sz="1300" b="1" dirty="0"/>
              <a:t>정보 전파를 방해</a:t>
            </a:r>
            <a:r>
              <a:rPr lang="ko-KR" altLang="en-US" sz="1300" dirty="0"/>
              <a:t>하고</a:t>
            </a:r>
            <a:r>
              <a:rPr lang="en-US" altLang="ko-KR" sz="1300" dirty="0"/>
              <a:t>, </a:t>
            </a:r>
            <a:r>
              <a:rPr lang="ko-KR" altLang="en-US" sz="1300" b="1" dirty="0"/>
              <a:t>최적화 문제</a:t>
            </a:r>
            <a:r>
              <a:rPr lang="ko-KR" altLang="en-US" sz="1300" dirty="0"/>
              <a:t>가 발생 가능함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Zero-padded Identity-mapping shortcut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: </a:t>
            </a:r>
            <a:r>
              <a:rPr lang="ko-KR" altLang="en-US" sz="1300" dirty="0"/>
              <a:t>신경망의 입력을 출력으로 직접 전달하면서</a:t>
            </a:r>
            <a:r>
              <a:rPr lang="en-US" altLang="ko-KR" sz="1300" dirty="0"/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</a:t>
            </a:r>
            <a:r>
              <a:rPr lang="ko-KR" altLang="en-US" sz="1300" dirty="0"/>
              <a:t>차원 불일치 문제를 해결하기 위해 </a:t>
            </a:r>
            <a:r>
              <a:rPr lang="en-US" altLang="ko-KR" sz="1300" dirty="0"/>
              <a:t>0</a:t>
            </a:r>
            <a:r>
              <a:rPr lang="ko-KR" altLang="en-US" sz="1300" dirty="0"/>
              <a:t>으로 패딩을 추가하는 기법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 : </a:t>
            </a:r>
            <a:r>
              <a:rPr lang="ko-KR" altLang="en-US" sz="1300" dirty="0"/>
              <a:t>추가 매개변수가 없기 때문에</a:t>
            </a:r>
            <a:r>
              <a:rPr lang="en-US" altLang="ko-KR" sz="1300" dirty="0"/>
              <a:t>, </a:t>
            </a:r>
            <a:r>
              <a:rPr lang="en-US" altLang="ko-KR" sz="1300" b="1" dirty="0"/>
              <a:t>overfitting </a:t>
            </a:r>
            <a:r>
              <a:rPr lang="ko-KR" altLang="en-US" sz="1300" b="1" dirty="0"/>
              <a:t>문제가 발생하지 않음</a:t>
            </a:r>
            <a:endParaRPr lang="en-US" altLang="ko-KR" sz="1300" b="1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-&gt;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residual  Network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와 일반 네트워크의 혼합</a:t>
            </a:r>
            <a:r>
              <a:rPr lang="ko-KR" altLang="en-US" sz="1300" dirty="0"/>
              <a:t>을 제공할 수 있음</a:t>
            </a:r>
            <a:endParaRPr lang="en-US" altLang="ko-KR" sz="13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5B09F83-BB4E-C001-5CAF-CC62248B1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146" y="2561883"/>
            <a:ext cx="4634918" cy="3009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3E5D69-2464-4BBD-A24C-5EF94787202A}"/>
              </a:ext>
            </a:extLst>
          </p:cNvPr>
          <p:cNvSpPr txBox="1"/>
          <p:nvPr/>
        </p:nvSpPr>
        <p:spPr>
          <a:xfrm>
            <a:off x="10610687" y="4230051"/>
            <a:ext cx="13384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residual unit </a:t>
            </a:r>
          </a:p>
          <a:p>
            <a:r>
              <a:rPr lang="en-US" altLang="ko-KR" sz="1100" b="1" dirty="0"/>
              <a:t>+ </a:t>
            </a:r>
            <a:r>
              <a:rPr lang="ko-KR" altLang="en-US" sz="1100" b="1" dirty="0"/>
              <a:t>일반 네트워크</a:t>
            </a:r>
            <a:endParaRPr lang="ko-KR" altLang="en-US" sz="1100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CDD1C394-C8DC-7CC8-56B7-BD4A5086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81208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6BD94D6-58D0-5A87-DDAA-FB4D08B45A0F}"/>
              </a:ext>
            </a:extLst>
          </p:cNvPr>
          <p:cNvSpPr/>
          <p:nvPr/>
        </p:nvSpPr>
        <p:spPr>
          <a:xfrm>
            <a:off x="7010182" y="2051115"/>
            <a:ext cx="4109770" cy="402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200" b="1" dirty="0"/>
              <a:t>zero-padded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identity-mapping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shortcut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404D86-9BF2-3125-24DA-90ADA14F0999}"/>
              </a:ext>
            </a:extLst>
          </p:cNvPr>
          <p:cNvSpPr txBox="1"/>
          <p:nvPr/>
        </p:nvSpPr>
        <p:spPr>
          <a:xfrm>
            <a:off x="8201033" y="4314689"/>
            <a:ext cx="10272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residual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unit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0584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1096046" y="1382933"/>
            <a:ext cx="9106477" cy="464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/>
              <a:t>ReLUs</a:t>
            </a:r>
            <a:r>
              <a:rPr lang="en-US" altLang="ko-KR" sz="2000" b="1" dirty="0"/>
              <a:t> in an Building Block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dirty="0"/>
              <a:t>Residual unit</a:t>
            </a:r>
            <a:r>
              <a:rPr lang="ko-KR" altLang="en-US" sz="1300" dirty="0"/>
              <a:t>의</a:t>
            </a:r>
            <a:r>
              <a:rPr lang="en-US" altLang="ko-KR" sz="1300" dirty="0"/>
              <a:t> Building block</a:t>
            </a:r>
            <a:r>
              <a:rPr lang="ko-KR" altLang="en-US" sz="1300" dirty="0"/>
              <a:t>에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ReLU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포함</a:t>
            </a:r>
            <a:r>
              <a:rPr lang="ko-KR" altLang="en-US" sz="1300" dirty="0"/>
              <a:t>하는 것은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비선형성</a:t>
            </a:r>
            <a:r>
              <a:rPr lang="en-US" altLang="ko-KR" sz="1300" dirty="0"/>
              <a:t>(non-linearity)</a:t>
            </a:r>
            <a:r>
              <a:rPr lang="ko-KR" altLang="en-US" sz="1300" dirty="0"/>
              <a:t>에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필수</a:t>
            </a:r>
            <a:r>
              <a:rPr lang="ko-KR" altLang="en-US" sz="1300" dirty="0"/>
              <a:t>적임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ReLU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위치와 개수</a:t>
            </a:r>
            <a:r>
              <a:rPr lang="ko-KR" altLang="en-US" sz="1300" dirty="0"/>
              <a:t>에 따라 성능이 달라짐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</a:t>
            </a:r>
            <a:r>
              <a:rPr lang="ko-KR" altLang="en-US" sz="1300" dirty="0"/>
              <a:t>깊이가 깊어지면</a:t>
            </a:r>
            <a:r>
              <a:rPr lang="en-US" altLang="ko-KR" sz="1300" dirty="0"/>
              <a:t>, </a:t>
            </a:r>
            <a:r>
              <a:rPr lang="en-US" altLang="ko-KR" sz="1300" b="1" dirty="0"/>
              <a:t>overfitting</a:t>
            </a:r>
            <a:r>
              <a:rPr lang="ko-KR" altLang="en-US" sz="1300" dirty="0"/>
              <a:t>이 발생하고</a:t>
            </a:r>
            <a:r>
              <a:rPr lang="en-US" altLang="ko-KR" sz="1300" dirty="0"/>
              <a:t>, </a:t>
            </a:r>
            <a:r>
              <a:rPr lang="ko-KR" altLang="en-US" sz="1300" b="1" dirty="0"/>
              <a:t>정확도</a:t>
            </a:r>
            <a:r>
              <a:rPr lang="ko-KR" altLang="en-US" sz="1300" dirty="0"/>
              <a:t>가 떨어짐</a:t>
            </a: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Residual unit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을 추가</a:t>
            </a:r>
            <a:r>
              <a:rPr lang="ko-KR" altLang="en-US" sz="1300" dirty="0"/>
              <a:t>한 후</a:t>
            </a:r>
            <a:r>
              <a:rPr lang="en-US" altLang="ko-KR" sz="1300" dirty="0"/>
              <a:t>,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ReLU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사용</a:t>
            </a:r>
            <a:r>
              <a:rPr lang="ko-KR" altLang="en-US" sz="1300" dirty="0"/>
              <a:t>하면</a:t>
            </a:r>
            <a:r>
              <a:rPr lang="en-US" altLang="ko-KR" sz="1300" dirty="0"/>
              <a:t>, </a:t>
            </a:r>
            <a:r>
              <a:rPr lang="ko-KR" altLang="en-US" sz="1300" dirty="0"/>
              <a:t>성능에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부정적인 영향</a:t>
            </a:r>
            <a:r>
              <a:rPr lang="ko-KR" altLang="en-US" sz="1300" dirty="0"/>
              <a:t>을 미침</a:t>
            </a: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Shortcut Connection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을 추가</a:t>
            </a:r>
            <a:r>
              <a:rPr lang="ko-KR" altLang="en-US" sz="1300" dirty="0"/>
              <a:t>할 때마다</a:t>
            </a:r>
            <a:r>
              <a:rPr lang="en-US" altLang="ko-KR" sz="1300" dirty="0"/>
              <a:t>,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원래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ResNet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에서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ReLU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제거</a:t>
            </a:r>
            <a:r>
              <a:rPr lang="ko-KR" altLang="en-US" sz="1300" dirty="0"/>
              <a:t>하는 것만으로도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성능이 약간 향상</a:t>
            </a:r>
            <a:r>
              <a:rPr lang="ko-KR" altLang="en-US" sz="1300" dirty="0"/>
              <a:t>됨</a:t>
            </a:r>
            <a:endParaRPr lang="en-US" altLang="ko-KR" sz="130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130207F6-7590-08A4-DA93-120FFFC5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63978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7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1054852" y="1539272"/>
            <a:ext cx="10021172" cy="3044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/>
              <a:t>ReLUs</a:t>
            </a:r>
            <a:r>
              <a:rPr lang="en-US" altLang="ko-KR" sz="2000" b="1" dirty="0"/>
              <a:t> in an Building Block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Pre-activation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ResNet</a:t>
            </a:r>
            <a:r>
              <a:rPr lang="ko-KR" altLang="en-US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은</a:t>
            </a:r>
            <a:r>
              <a:rPr lang="ko-KR" altLang="en-US" sz="1300" dirty="0"/>
              <a:t> </a:t>
            </a:r>
            <a:r>
              <a:rPr lang="en-US" altLang="ko-KR" sz="1300" dirty="0"/>
              <a:t>BN layer</a:t>
            </a:r>
            <a:r>
              <a:rPr lang="ko-KR" altLang="en-US" sz="1300" dirty="0"/>
              <a:t>와 </a:t>
            </a:r>
            <a:r>
              <a:rPr lang="en-US" altLang="ko-KR" sz="1300" dirty="0" err="1"/>
              <a:t>ReLU</a:t>
            </a:r>
            <a:r>
              <a:rPr lang="ko-KR" altLang="en-US" sz="1300" dirty="0"/>
              <a:t>를 </a:t>
            </a:r>
            <a:r>
              <a:rPr lang="en-US" altLang="ko-KR" sz="1300" dirty="0"/>
              <a:t>Convolution layer </a:t>
            </a:r>
            <a:r>
              <a:rPr lang="ko-KR" altLang="en-US" sz="1300" dirty="0"/>
              <a:t>앞에 배치하는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pre-activation residual unit</a:t>
            </a:r>
            <a:r>
              <a:rPr lang="ko-KR" altLang="en-US" sz="1300" dirty="0"/>
              <a:t>으로 극복함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</a:t>
            </a:r>
            <a:r>
              <a:rPr lang="en-US" altLang="ko-KR" sz="1300" b="1" dirty="0"/>
              <a:t>1000 layer</a:t>
            </a:r>
            <a:r>
              <a:rPr lang="ko-KR" altLang="en-US" sz="1300" b="1" dirty="0"/>
              <a:t>를 초과</a:t>
            </a:r>
            <a:r>
              <a:rPr lang="ko-KR" altLang="en-US" sz="1300" dirty="0"/>
              <a:t>하는 깊이에서</a:t>
            </a:r>
            <a:r>
              <a:rPr lang="en-US" altLang="ko-KR" sz="1300" dirty="0"/>
              <a:t>,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overfitting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없이</a:t>
            </a:r>
            <a:r>
              <a:rPr lang="ko-KR" altLang="en-US" sz="1300" dirty="0"/>
              <a:t> 전반적인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성능이 크게 향상</a:t>
            </a:r>
            <a:r>
              <a:rPr lang="ko-KR" altLang="en-US" sz="1300" dirty="0"/>
              <a:t>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Identity path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생성</a:t>
            </a:r>
            <a:r>
              <a:rPr lang="ko-KR" altLang="en-US" sz="1300" dirty="0"/>
              <a:t>하기 위해</a:t>
            </a:r>
            <a:r>
              <a:rPr lang="en-US" altLang="ko-KR" sz="1300" dirty="0"/>
              <a:t>,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ReLU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ReLU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내부에 배치</a:t>
            </a:r>
            <a:r>
              <a:rPr lang="ko-KR" altLang="en-US" sz="1300" dirty="0"/>
              <a:t>하는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가중 잔여 네트워크 아키텍처</a:t>
            </a:r>
            <a:r>
              <a:rPr lang="ko-KR" altLang="en-US" sz="1300" dirty="0"/>
              <a:t>를 제안함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1000</a:t>
            </a:r>
            <a:r>
              <a:rPr lang="ko-KR" altLang="en-US" sz="1300" dirty="0"/>
              <a:t>개 이상의 </a:t>
            </a:r>
            <a:r>
              <a:rPr lang="en-US" altLang="ko-KR" sz="1300" dirty="0"/>
              <a:t>layer</a:t>
            </a:r>
            <a:r>
              <a:rPr lang="ko-KR" altLang="en-US" sz="1300" dirty="0"/>
              <a:t>를 가진 </a:t>
            </a:r>
            <a:r>
              <a:rPr lang="ko-KR" altLang="en-US" sz="1300" b="1" dirty="0"/>
              <a:t>깊은 깊이에서도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overfitting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을 방지하는데 효과적</a:t>
            </a:r>
            <a:r>
              <a:rPr lang="ko-KR" altLang="en-US" sz="1300" b="1" dirty="0">
                <a:solidFill>
                  <a:schemeClr val="accent3">
                    <a:lumMod val="50000"/>
                  </a:schemeClr>
                </a:solidFill>
              </a:rPr>
              <a:t>임</a:t>
            </a:r>
            <a:endParaRPr lang="en-US" altLang="ko-KR" sz="13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17DD20AD-5D92-8536-5D15-3543B2AC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9287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3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594031" y="1067794"/>
            <a:ext cx="3466590" cy="609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/>
              <a:t>ReLUs</a:t>
            </a:r>
            <a:r>
              <a:rPr lang="en-US" altLang="ko-KR" sz="2000" b="1" dirty="0"/>
              <a:t> in an Building Block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ED72258-43CC-D9F5-AC15-90ADF60F9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53" y="1832473"/>
            <a:ext cx="10197890" cy="4332085"/>
          </a:xfrm>
          <a:prstGeom prst="rect">
            <a:avLst/>
          </a:prstGeom>
        </p:spPr>
      </p:pic>
      <p:sp>
        <p:nvSpPr>
          <p:cNvPr id="8" name="액자 7">
            <a:extLst>
              <a:ext uri="{FF2B5EF4-FFF2-40B4-BE49-F238E27FC236}">
                <a16:creationId xmlns:a16="http://schemas.microsoft.com/office/drawing/2014/main" id="{7DE2B34E-628B-25B4-7AD3-84695DA7629E}"/>
              </a:ext>
            </a:extLst>
          </p:cNvPr>
          <p:cNvSpPr/>
          <p:nvPr/>
        </p:nvSpPr>
        <p:spPr>
          <a:xfrm>
            <a:off x="3670300" y="2903424"/>
            <a:ext cx="685800" cy="14402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액자 8">
            <a:extLst>
              <a:ext uri="{FF2B5EF4-FFF2-40B4-BE49-F238E27FC236}">
                <a16:creationId xmlns:a16="http://schemas.microsoft.com/office/drawing/2014/main" id="{951F1FCF-DB34-8D90-B34D-13B893A4780D}"/>
              </a:ext>
            </a:extLst>
          </p:cNvPr>
          <p:cNvSpPr/>
          <p:nvPr/>
        </p:nvSpPr>
        <p:spPr>
          <a:xfrm>
            <a:off x="4770109" y="2784799"/>
            <a:ext cx="685800" cy="14402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액자 10">
            <a:extLst>
              <a:ext uri="{FF2B5EF4-FFF2-40B4-BE49-F238E27FC236}">
                <a16:creationId xmlns:a16="http://schemas.microsoft.com/office/drawing/2014/main" id="{D30B0CF5-B619-9165-B849-7846FE6DBB79}"/>
              </a:ext>
            </a:extLst>
          </p:cNvPr>
          <p:cNvSpPr/>
          <p:nvPr/>
        </p:nvSpPr>
        <p:spPr>
          <a:xfrm>
            <a:off x="6223000" y="4170884"/>
            <a:ext cx="685800" cy="14402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액자 11">
            <a:extLst>
              <a:ext uri="{FF2B5EF4-FFF2-40B4-BE49-F238E27FC236}">
                <a16:creationId xmlns:a16="http://schemas.microsoft.com/office/drawing/2014/main" id="{6D1B6E40-420F-EC71-D999-4567410CD43F}"/>
              </a:ext>
            </a:extLst>
          </p:cNvPr>
          <p:cNvSpPr/>
          <p:nvPr/>
        </p:nvSpPr>
        <p:spPr>
          <a:xfrm>
            <a:off x="7322809" y="4126811"/>
            <a:ext cx="685800" cy="14402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액자 13">
            <a:extLst>
              <a:ext uri="{FF2B5EF4-FFF2-40B4-BE49-F238E27FC236}">
                <a16:creationId xmlns:a16="http://schemas.microsoft.com/office/drawing/2014/main" id="{78E81D04-DCD6-DE07-B411-0DD04B1B083A}"/>
              </a:ext>
            </a:extLst>
          </p:cNvPr>
          <p:cNvSpPr/>
          <p:nvPr/>
        </p:nvSpPr>
        <p:spPr>
          <a:xfrm>
            <a:off x="8780685" y="2759399"/>
            <a:ext cx="685800" cy="14402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액자 14">
            <a:extLst>
              <a:ext uri="{FF2B5EF4-FFF2-40B4-BE49-F238E27FC236}">
                <a16:creationId xmlns:a16="http://schemas.microsoft.com/office/drawing/2014/main" id="{FB2CC723-1654-2EED-BB2A-228BE589631E}"/>
              </a:ext>
            </a:extLst>
          </p:cNvPr>
          <p:cNvSpPr/>
          <p:nvPr/>
        </p:nvSpPr>
        <p:spPr>
          <a:xfrm>
            <a:off x="9855094" y="2640774"/>
            <a:ext cx="685800" cy="14402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액자 15">
            <a:extLst>
              <a:ext uri="{FF2B5EF4-FFF2-40B4-BE49-F238E27FC236}">
                <a16:creationId xmlns:a16="http://schemas.microsoft.com/office/drawing/2014/main" id="{D388BA32-5919-387B-D013-D14AFC80FE0D}"/>
              </a:ext>
            </a:extLst>
          </p:cNvPr>
          <p:cNvSpPr/>
          <p:nvPr/>
        </p:nvSpPr>
        <p:spPr>
          <a:xfrm>
            <a:off x="8756701" y="4029398"/>
            <a:ext cx="685800" cy="14402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액자 16">
            <a:extLst>
              <a:ext uri="{FF2B5EF4-FFF2-40B4-BE49-F238E27FC236}">
                <a16:creationId xmlns:a16="http://schemas.microsoft.com/office/drawing/2014/main" id="{91801D72-C2E3-65AF-997E-FA51218C5FB9}"/>
              </a:ext>
            </a:extLst>
          </p:cNvPr>
          <p:cNvSpPr/>
          <p:nvPr/>
        </p:nvSpPr>
        <p:spPr>
          <a:xfrm>
            <a:off x="9855094" y="4088709"/>
            <a:ext cx="685800" cy="144025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슬라이드 번호 개체 틀 17">
            <a:extLst>
              <a:ext uri="{FF2B5EF4-FFF2-40B4-BE49-F238E27FC236}">
                <a16:creationId xmlns:a16="http://schemas.microsoft.com/office/drawing/2014/main" id="{48255939-44FF-7C71-E9AC-EE567887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508392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8F36A7-CF82-1195-365A-290302C07C7A}"/>
              </a:ext>
            </a:extLst>
          </p:cNvPr>
          <p:cNvSpPr txBox="1"/>
          <p:nvPr/>
        </p:nvSpPr>
        <p:spPr>
          <a:xfrm>
            <a:off x="4870448" y="5023613"/>
            <a:ext cx="10223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 kern="0" dirty="0">
                <a:ea typeface="Tmon몬소리 Black" panose="02000A03000000000000" pitchFamily="2" charset="-127"/>
              </a:rPr>
              <a:t>first </a:t>
            </a:r>
            <a:r>
              <a:rPr lang="en-US" altLang="ko-KR" sz="1000" b="1" kern="0" dirty="0" err="1">
                <a:ea typeface="Tmon몬소리 Black" panose="02000A03000000000000" pitchFamily="2" charset="-127"/>
              </a:rPr>
              <a:t>ReRU</a:t>
            </a:r>
            <a:r>
              <a:rPr lang="en-US" altLang="ko-KR" sz="1000" b="1" kern="0" dirty="0">
                <a:ea typeface="Tmon몬소리 Black" panose="02000A03000000000000" pitchFamily="2" charset="-127"/>
              </a:rPr>
              <a:t> X </a:t>
            </a:r>
            <a:endParaRPr lang="ko-KR" alt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B44FD2-1B4F-D4A6-C5B6-DCEBDF6E0531}"/>
              </a:ext>
            </a:extLst>
          </p:cNvPr>
          <p:cNvSpPr txBox="1"/>
          <p:nvPr/>
        </p:nvSpPr>
        <p:spPr>
          <a:xfrm>
            <a:off x="7426270" y="5023613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 kern="0" dirty="0">
                <a:ea typeface="Tmon몬소리 Black" panose="02000A03000000000000" pitchFamily="2" charset="-127"/>
              </a:rPr>
              <a:t>last BN</a:t>
            </a:r>
            <a:endParaRPr lang="ko-KR" alt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E546E7-0C7C-3F8D-B8F8-3E2E6FBFAD29}"/>
              </a:ext>
            </a:extLst>
          </p:cNvPr>
          <p:cNvSpPr txBox="1"/>
          <p:nvPr/>
        </p:nvSpPr>
        <p:spPr>
          <a:xfrm>
            <a:off x="9981054" y="5023612"/>
            <a:ext cx="16013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 kern="0" dirty="0">
                <a:ea typeface="Tmon몬소리 Black" panose="02000A03000000000000" pitchFamily="2" charset="-127"/>
              </a:rPr>
              <a:t>first </a:t>
            </a:r>
            <a:r>
              <a:rPr lang="en-US" altLang="ko-KR" sz="1000" b="1" kern="0" dirty="0" err="1">
                <a:ea typeface="Tmon몬소리 Black" panose="02000A03000000000000" pitchFamily="2" charset="-127"/>
              </a:rPr>
              <a:t>ReLU</a:t>
            </a:r>
            <a:r>
              <a:rPr lang="en-US" altLang="ko-KR" sz="1000" b="1" kern="0" dirty="0">
                <a:ea typeface="Tmon몬소리 Black" panose="02000A03000000000000" pitchFamily="2" charset="-127"/>
              </a:rPr>
              <a:t> X &amp; last BN</a:t>
            </a:r>
            <a:endParaRPr lang="ko-KR" alt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E08D90-595D-C789-3123-91CB1A371D11}"/>
              </a:ext>
            </a:extLst>
          </p:cNvPr>
          <p:cNvSpPr txBox="1"/>
          <p:nvPr/>
        </p:nvSpPr>
        <p:spPr>
          <a:xfrm>
            <a:off x="2327326" y="5010911"/>
            <a:ext cx="16013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 kern="0" dirty="0">
                <a:ea typeface="Tmon몬소리 Black" panose="02000A03000000000000" pitchFamily="2" charset="-127"/>
              </a:rPr>
              <a:t>pre-activation </a:t>
            </a:r>
            <a:r>
              <a:rPr lang="en-US" altLang="ko-KR" sz="1000" b="1" kern="0" dirty="0" err="1">
                <a:ea typeface="Tmon몬소리 Black" panose="02000A03000000000000" pitchFamily="2" charset="-127"/>
              </a:rPr>
              <a:t>ResNets</a:t>
            </a:r>
            <a:endParaRPr lang="ko-KR" altLang="en-US" sz="10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5398363-67F0-A9AF-631B-51A2BF8748AA}"/>
              </a:ext>
            </a:extLst>
          </p:cNvPr>
          <p:cNvSpPr/>
          <p:nvPr/>
        </p:nvSpPr>
        <p:spPr>
          <a:xfrm>
            <a:off x="2865879" y="6130382"/>
            <a:ext cx="7115175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100" dirty="0"/>
              <a:t>-&gt; </a:t>
            </a:r>
            <a:r>
              <a:rPr lang="ko-KR" altLang="en-US" sz="1100" dirty="0"/>
              <a:t>각 </a:t>
            </a:r>
            <a:r>
              <a:rPr lang="en-US" altLang="ko-KR" sz="1100" dirty="0"/>
              <a:t>residual unit</a:t>
            </a:r>
            <a:r>
              <a:rPr lang="ko-KR" altLang="en-US" sz="1100" dirty="0"/>
              <a:t>의 블록에서 많은 수의 </a:t>
            </a:r>
            <a:r>
              <a:rPr lang="en-US" altLang="ko-KR" sz="1100" dirty="0" err="1"/>
              <a:t>ReLU</a:t>
            </a:r>
            <a:r>
              <a:rPr lang="ko-KR" altLang="en-US" sz="1100" dirty="0"/>
              <a:t>를 사용하면</a:t>
            </a:r>
            <a:r>
              <a:rPr lang="en-US" altLang="ko-KR" sz="1100" dirty="0"/>
              <a:t>, </a:t>
            </a:r>
            <a:r>
              <a:rPr lang="ko-KR" altLang="en-US" sz="1100" dirty="0"/>
              <a:t>성능에 부정적인 영향을 미칠 수 있음</a:t>
            </a:r>
            <a:endParaRPr lang="en-US" altLang="ko-KR" sz="11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2C64F6C-521C-044F-B3D7-29E0800C24A4}"/>
              </a:ext>
            </a:extLst>
          </p:cNvPr>
          <p:cNvSpPr/>
          <p:nvPr/>
        </p:nvSpPr>
        <p:spPr>
          <a:xfrm>
            <a:off x="1003239" y="1772218"/>
            <a:ext cx="4109770" cy="402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1200" b="1" dirty="0"/>
              <a:t>다양한 유형의 기본 및 </a:t>
            </a:r>
            <a:r>
              <a:rPr lang="en-US" altLang="ko-KR" sz="1200" b="1" dirty="0"/>
              <a:t>bottleneck </a:t>
            </a:r>
            <a:r>
              <a:rPr lang="ko-KR" altLang="en-US" sz="1200" b="1" dirty="0"/>
              <a:t>현상 </a:t>
            </a:r>
            <a:r>
              <a:rPr lang="en-US" altLang="ko-KR" sz="1200" b="1" dirty="0"/>
              <a:t>residual unit</a:t>
            </a:r>
          </a:p>
        </p:txBody>
      </p:sp>
    </p:spTree>
    <p:extLst>
      <p:ext uri="{BB962C8B-B14F-4D97-AF65-F5344CB8AC3E}">
        <p14:creationId xmlns:p14="http://schemas.microsoft.com/office/powerpoint/2010/main" val="25784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962725" y="1387403"/>
            <a:ext cx="9795762" cy="464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/>
              <a:t>ReLUs</a:t>
            </a:r>
            <a:r>
              <a:rPr lang="en-US" altLang="ko-KR" sz="2000" b="1" dirty="0"/>
              <a:t> in an Building Block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300" dirty="0"/>
              <a:t>각 </a:t>
            </a:r>
            <a:r>
              <a:rPr lang="en-US" altLang="ko-KR" sz="1300" dirty="0"/>
              <a:t>Residual unit</a:t>
            </a:r>
            <a:r>
              <a:rPr lang="ko-KR" altLang="en-US" sz="1300" dirty="0"/>
              <a:t>의 블록에서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첫번째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ReLU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제거</a:t>
            </a:r>
            <a:r>
              <a:rPr lang="ko-KR" altLang="en-US" sz="1300" dirty="0"/>
              <a:t>하면</a:t>
            </a:r>
            <a:r>
              <a:rPr lang="en-US" altLang="ko-KR" sz="1300" dirty="0"/>
              <a:t>,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성능이 향상</a:t>
            </a:r>
            <a:r>
              <a:rPr lang="ko-KR" altLang="en-US" sz="1300" dirty="0"/>
              <a:t>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Stack</a:t>
            </a:r>
            <a:r>
              <a:rPr lang="ko-KR" altLang="en-US" sz="1300" dirty="0"/>
              <a:t>에서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첫번째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ReLU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는 제거</a:t>
            </a:r>
            <a:r>
              <a:rPr lang="ko-KR" altLang="en-US" sz="1300" dirty="0"/>
              <a:t>하는 것이 좋고</a:t>
            </a:r>
            <a:r>
              <a:rPr lang="en-US" altLang="ko-KR" sz="1300" dirty="0"/>
              <a:t>,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다른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ReLU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</a:rPr>
              <a:t>는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비선형성</a:t>
            </a:r>
            <a:r>
              <a:rPr lang="en-US" altLang="ko-KR" sz="1300" dirty="0"/>
              <a:t>(non-linearity)</a:t>
            </a:r>
            <a:r>
              <a:rPr lang="ko-KR" altLang="en-US" sz="1300" dirty="0"/>
              <a:t>을 보장하기 위해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남아 있어야 함</a:t>
            </a:r>
            <a:endParaRPr lang="en-US" altLang="ko-KR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altLang="ko-KR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(a)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에서 두번째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ReLU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제거</a:t>
            </a:r>
            <a:r>
              <a:rPr lang="en-US" altLang="ko-KR" sz="1300" b="1" dirty="0"/>
              <a:t> </a:t>
            </a:r>
            <a:r>
              <a:rPr lang="en-US" altLang="ko-KR" sz="1300" dirty="0"/>
              <a:t>: BN – </a:t>
            </a:r>
            <a:r>
              <a:rPr lang="en-US" altLang="ko-KR" sz="1300" dirty="0" err="1"/>
              <a:t>ReLU</a:t>
            </a:r>
            <a:r>
              <a:rPr lang="en-US" altLang="ko-KR" sz="1300" dirty="0"/>
              <a:t> – conv – BN - conv 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                                  -&gt; Convolution layer</a:t>
            </a:r>
            <a:r>
              <a:rPr lang="ko-KR" altLang="en-US" sz="1300" dirty="0"/>
              <a:t>는 </a:t>
            </a:r>
            <a:r>
              <a:rPr lang="en-US" altLang="ko-KR" sz="1300" b="1" dirty="0" err="1"/>
              <a:t>ReLU</a:t>
            </a:r>
            <a:r>
              <a:rPr lang="en-US" altLang="ko-KR" sz="1300" b="1" dirty="0"/>
              <a:t> </a:t>
            </a:r>
            <a:r>
              <a:rPr lang="ko-KR" altLang="en-US" sz="1300" b="1" dirty="0"/>
              <a:t>없이 연속적으로 배치</a:t>
            </a:r>
            <a:r>
              <a:rPr lang="ko-KR" altLang="en-US" sz="1300" dirty="0"/>
              <a:t>함</a:t>
            </a:r>
            <a:r>
              <a:rPr lang="en-US" altLang="ko-KR" sz="1300" dirty="0"/>
              <a:t>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(a)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에서 첫번째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ReLU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제거</a:t>
            </a:r>
            <a:r>
              <a:rPr lang="en-US" altLang="ko-KR" sz="1300" b="1" dirty="0"/>
              <a:t> </a:t>
            </a:r>
            <a:r>
              <a:rPr lang="en-US" altLang="ko-KR" sz="1300" dirty="0"/>
              <a:t>: BN – conv – BN - </a:t>
            </a:r>
            <a:r>
              <a:rPr lang="en-US" altLang="ko-KR" sz="1300" dirty="0" err="1"/>
              <a:t>ReLU</a:t>
            </a:r>
            <a:r>
              <a:rPr lang="en-US" altLang="ko-KR" sz="1300" dirty="0"/>
              <a:t> conv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                                  -&gt; </a:t>
            </a:r>
            <a:r>
              <a:rPr lang="ko-KR" altLang="en-US" sz="1300" dirty="0"/>
              <a:t>두개의 </a:t>
            </a:r>
            <a:r>
              <a:rPr lang="en-US" altLang="ko-KR" sz="1300" dirty="0"/>
              <a:t>Convolution layer</a:t>
            </a:r>
            <a:r>
              <a:rPr lang="ko-KR" altLang="en-US" sz="1300" dirty="0"/>
              <a:t>가 두번째 </a:t>
            </a:r>
            <a:r>
              <a:rPr lang="en-US" altLang="ko-KR" sz="1300" b="1" dirty="0" err="1"/>
              <a:t>ReLU</a:t>
            </a:r>
            <a:r>
              <a:rPr lang="ko-KR" altLang="en-US" sz="1300" b="1" dirty="0"/>
              <a:t>에 의해 분리</a:t>
            </a:r>
            <a:r>
              <a:rPr lang="ko-KR" altLang="en-US" sz="1300" dirty="0"/>
              <a:t>되어</a:t>
            </a:r>
            <a:r>
              <a:rPr lang="en-US" altLang="ko-KR" sz="1300" dirty="0"/>
              <a:t>, </a:t>
            </a:r>
            <a:r>
              <a:rPr lang="ko-KR" altLang="en-US" sz="1300" b="1" dirty="0"/>
              <a:t>비선형성</a:t>
            </a:r>
            <a:r>
              <a:rPr lang="en-US" altLang="ko-KR" sz="1300" b="1" dirty="0"/>
              <a:t>(non-linearity)</a:t>
            </a:r>
            <a:r>
              <a:rPr lang="ko-KR" altLang="en-US" sz="1300" b="1" dirty="0"/>
              <a:t>이 보장</a:t>
            </a:r>
            <a:r>
              <a:rPr lang="ko-KR" altLang="en-US" sz="1300" dirty="0"/>
              <a:t>됨</a:t>
            </a: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(b), (d) </a:t>
            </a:r>
            <a:r>
              <a:rPr lang="en-US" altLang="ko-KR" sz="1300" dirty="0"/>
              <a:t>: </a:t>
            </a:r>
            <a:r>
              <a:rPr lang="ko-KR" altLang="en-US" sz="1300" b="1" dirty="0"/>
              <a:t>첫 번째 </a:t>
            </a:r>
            <a:r>
              <a:rPr lang="en-US" altLang="ko-KR" sz="1300" b="1" dirty="0" err="1"/>
              <a:t>ReLU</a:t>
            </a:r>
            <a:r>
              <a:rPr lang="ko-KR" altLang="en-US" sz="1300" b="1" dirty="0"/>
              <a:t>를 제거</a:t>
            </a:r>
            <a:r>
              <a:rPr lang="ko-KR" altLang="en-US" sz="1300" dirty="0"/>
              <a:t>하면 </a:t>
            </a:r>
            <a:r>
              <a:rPr lang="ko-KR" altLang="en-US" sz="1300" b="1" dirty="0"/>
              <a:t>성능이 향상</a:t>
            </a:r>
            <a:r>
              <a:rPr lang="ko-KR" altLang="en-US" sz="1300" dirty="0"/>
              <a:t>됨</a:t>
            </a:r>
            <a:endParaRPr lang="en-US" altLang="ko-KR" sz="130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33C8BB43-D3A4-EE70-5456-B9477AEC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46836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4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1300560" y="1556527"/>
            <a:ext cx="9892957" cy="464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BN layers in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a Building Block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dirty="0"/>
              <a:t>BN layer : </a:t>
            </a:r>
            <a:r>
              <a:rPr lang="ko-KR" altLang="en-US" sz="1300" dirty="0"/>
              <a:t>네트워크의 활성화 값을 </a:t>
            </a:r>
            <a:r>
              <a:rPr lang="ko-KR" altLang="en-US" sz="1300" dirty="0" err="1"/>
              <a:t>정규화하여</a:t>
            </a:r>
            <a:r>
              <a:rPr lang="en-US" altLang="ko-KR" sz="1300" dirty="0"/>
              <a:t>, </a:t>
            </a:r>
            <a:r>
              <a:rPr lang="ko-KR" altLang="en-US" sz="1300" dirty="0"/>
              <a:t>빠른 수렴을 도모하고 성능을 향상시킴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BN layer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주요 역할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300" dirty="0"/>
              <a:t>:</a:t>
            </a:r>
            <a:r>
              <a:rPr lang="ko-KR" altLang="en-US" sz="1300" dirty="0"/>
              <a:t> 빠른 수렴을 위해</a:t>
            </a:r>
            <a:r>
              <a:rPr lang="en-US" altLang="ko-KR" sz="1300" dirty="0"/>
              <a:t>,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활성화를 정규화</a:t>
            </a:r>
            <a:r>
              <a:rPr lang="ko-KR" altLang="en-US" sz="1300" b="1" dirty="0"/>
              <a:t>하고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성능을 향상</a:t>
            </a:r>
            <a:r>
              <a:rPr lang="ko-KR" altLang="en-US" sz="1300" dirty="0"/>
              <a:t>시키는 것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BN layer</a:t>
            </a:r>
            <a:r>
              <a:rPr lang="ko-KR" altLang="en-US" sz="1300" dirty="0"/>
              <a:t>가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single-residual unit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기능을 최대화</a:t>
            </a:r>
            <a:r>
              <a:rPr lang="ko-KR" altLang="en-US" sz="1300" dirty="0"/>
              <a:t>하는데 사용될 수 있음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각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residual unit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끝에 있는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BN layer</a:t>
            </a:r>
            <a:r>
              <a:rPr lang="ko-KR" altLang="en-US" sz="1300" dirty="0"/>
              <a:t>는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각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residual unit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이 유용한지 여부를 판단</a:t>
            </a:r>
            <a:r>
              <a:rPr lang="ko-KR" altLang="en-US" sz="1300" dirty="0"/>
              <a:t>할 수 있는 일반화된 버전의 역할을 함</a:t>
            </a: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BN layer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자유도</a:t>
            </a:r>
            <a:r>
              <a:rPr lang="ko-KR" altLang="en-US" sz="1300" dirty="0"/>
              <a:t>는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network architecture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기능을 향상</a:t>
            </a:r>
            <a:r>
              <a:rPr lang="ko-KR" altLang="en-US" sz="1300" dirty="0"/>
              <a:t>시킬 수 있음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>
                <a:solidFill>
                  <a:schemeClr val="accent3">
                    <a:lumMod val="50000"/>
                  </a:schemeClr>
                </a:solidFill>
              </a:rPr>
              <a:t>   -&gt; BN layer</a:t>
            </a:r>
            <a:r>
              <a:rPr lang="ko-KR" altLang="en-US" sz="1300" dirty="0">
                <a:solidFill>
                  <a:schemeClr val="accent3">
                    <a:lumMod val="50000"/>
                  </a:schemeClr>
                </a:solidFill>
              </a:rPr>
              <a:t>가 </a:t>
            </a:r>
            <a:r>
              <a:rPr lang="ko-KR" altLang="en-US" sz="1300" b="1" dirty="0">
                <a:solidFill>
                  <a:schemeClr val="accent3">
                    <a:lumMod val="50000"/>
                  </a:schemeClr>
                </a:solidFill>
              </a:rPr>
              <a:t>네트워크의 학습 동적을 조절</a:t>
            </a:r>
            <a:r>
              <a:rPr lang="ko-KR" altLang="en-US" sz="1300" dirty="0">
                <a:solidFill>
                  <a:schemeClr val="accent3">
                    <a:lumMod val="50000"/>
                  </a:schemeClr>
                </a:solidFill>
              </a:rPr>
              <a:t>하고</a:t>
            </a:r>
            <a:r>
              <a:rPr lang="en-US" altLang="ko-KR" sz="13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300" dirty="0">
                <a:solidFill>
                  <a:schemeClr val="accent3">
                    <a:lumMod val="50000"/>
                  </a:schemeClr>
                </a:solidFill>
              </a:rPr>
              <a:t>네트워크가 </a:t>
            </a:r>
            <a:r>
              <a:rPr lang="ko-KR" altLang="en-US" sz="1300" b="1" dirty="0">
                <a:solidFill>
                  <a:schemeClr val="accent3">
                    <a:lumMod val="50000"/>
                  </a:schemeClr>
                </a:solidFill>
              </a:rPr>
              <a:t>다양한 패턴을 효과적으로 학습</a:t>
            </a:r>
            <a:r>
              <a:rPr lang="ko-KR" altLang="en-US" sz="1300" dirty="0">
                <a:solidFill>
                  <a:schemeClr val="accent3">
                    <a:lumMod val="50000"/>
                  </a:schemeClr>
                </a:solidFill>
              </a:rPr>
              <a:t>할 수 있도록 도움</a:t>
            </a:r>
            <a:endParaRPr lang="en-US" altLang="ko-KR" sz="1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F9C57BE8-ECFA-395B-76BC-48FC812C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4337" y="649287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2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778163" y="1144879"/>
            <a:ext cx="3742050" cy="609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BN layers in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a Building Block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41FAC8D-6341-4E2C-773A-55EF2B6C0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968" y="2155110"/>
            <a:ext cx="5390060" cy="4073969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4C9807C-3B22-8AE1-A2C2-ABC23A4C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60551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752D342-DC09-40CA-0ABA-0DC38800C05D}"/>
              </a:ext>
            </a:extLst>
          </p:cNvPr>
          <p:cNvSpPr/>
          <p:nvPr/>
        </p:nvSpPr>
        <p:spPr>
          <a:xfrm>
            <a:off x="4116846" y="6163848"/>
            <a:ext cx="4169730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100" dirty="0"/>
              <a:t>-&gt; </a:t>
            </a:r>
            <a:r>
              <a:rPr lang="ko-KR" altLang="en-US" sz="1100" dirty="0"/>
              <a:t>각 </a:t>
            </a:r>
            <a:r>
              <a:rPr lang="en-US" altLang="ko-KR" sz="1100" dirty="0"/>
              <a:t>Building block </a:t>
            </a:r>
            <a:r>
              <a:rPr lang="ko-KR" altLang="en-US" sz="1100" dirty="0"/>
              <a:t>끝에 </a:t>
            </a:r>
            <a:r>
              <a:rPr lang="en-US" altLang="ko-KR" sz="1100" dirty="0"/>
              <a:t>BN layer</a:t>
            </a:r>
            <a:r>
              <a:rPr lang="ko-KR" altLang="en-US" sz="1100" dirty="0"/>
              <a:t>를 추가하면 성능이 향상됨</a:t>
            </a:r>
            <a:endParaRPr lang="en-US" altLang="ko-KR" sz="11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1287549-DBF4-2FA3-A81F-6ED7E8DAEFB6}"/>
              </a:ext>
            </a:extLst>
          </p:cNvPr>
          <p:cNvSpPr/>
          <p:nvPr/>
        </p:nvSpPr>
        <p:spPr>
          <a:xfrm>
            <a:off x="3695639" y="1776300"/>
            <a:ext cx="4906494" cy="402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200" b="1" dirty="0" err="1"/>
              <a:t>ReLU</a:t>
            </a:r>
            <a:r>
              <a:rPr lang="ko-KR" altLang="en-US" sz="1200" b="1" dirty="0"/>
              <a:t>와 </a:t>
            </a:r>
            <a:r>
              <a:rPr lang="en-US" altLang="ko-KR" sz="1200" b="1" dirty="0"/>
              <a:t>BN layer</a:t>
            </a:r>
            <a:r>
              <a:rPr lang="ko-KR" altLang="en-US" sz="1200" b="1" dirty="0"/>
              <a:t>의 여러 </a:t>
            </a:r>
            <a:r>
              <a:rPr lang="en-US" altLang="ko-KR" sz="1200" b="1" dirty="0"/>
              <a:t>Building block </a:t>
            </a:r>
            <a:r>
              <a:rPr lang="ko-KR" altLang="en-US" sz="1200" b="1" dirty="0"/>
              <a:t>조합에 대한 상위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개 오류</a:t>
            </a: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1728924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5" y="1051865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1129168" y="1551007"/>
            <a:ext cx="9629319" cy="424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Experimental Results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 err="1"/>
              <a:t>PyramidNet</a:t>
            </a:r>
            <a:r>
              <a:rPr lang="ko-KR" altLang="en-US" sz="1300" dirty="0"/>
              <a:t>에 의해 달성된 결과는 제안된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residual unit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을 기반</a:t>
            </a:r>
            <a:r>
              <a:rPr lang="ko-KR" altLang="en-US" sz="1300" dirty="0"/>
              <a:t>으로 함</a:t>
            </a: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최종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Convolution layer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뒤에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BN layer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배치</a:t>
            </a:r>
            <a:r>
              <a:rPr lang="ko-KR" altLang="en-US" sz="1300" dirty="0"/>
              <a:t>하고</a:t>
            </a:r>
            <a:r>
              <a:rPr lang="en-US" altLang="ko-KR" sz="1300" dirty="0"/>
              <a:t>,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첫번째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ReLU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제거</a:t>
            </a:r>
            <a:r>
              <a:rPr lang="ko-KR" altLang="en-US" sz="1300" dirty="0"/>
              <a:t>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300" b="1" dirty="0"/>
              <a:t>실험 결과</a:t>
            </a:r>
            <a:r>
              <a:rPr lang="en-US" altLang="ko-KR" sz="1300" dirty="0"/>
              <a:t>,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PyramidNet</a:t>
            </a:r>
            <a:r>
              <a:rPr lang="ko-KR" altLang="en-US" sz="1300" dirty="0"/>
              <a:t>이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매개변수의 수 측면에서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일반화 능력이 우수</a:t>
            </a:r>
            <a:r>
              <a:rPr lang="ko-KR" altLang="en-US" sz="1300" dirty="0"/>
              <a:t>하여</a:t>
            </a:r>
            <a:r>
              <a:rPr lang="en-US" altLang="ko-KR" sz="1300" dirty="0"/>
              <a:t>,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다른 모델과 비교해 최상의 결과</a:t>
            </a:r>
            <a:r>
              <a:rPr lang="ko-KR" altLang="en-US" sz="1300" dirty="0"/>
              <a:t>를 보여줌</a:t>
            </a:r>
            <a:endParaRPr lang="en-US" altLang="ko-KR" sz="130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3403BE5C-91E7-66FF-8835-E91B069A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8183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60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578108" y="1186248"/>
            <a:ext cx="2728952" cy="609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Experimental Results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A26DF8A-3A0B-92E9-410B-4FC25DD48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33" y="2193872"/>
            <a:ext cx="6995247" cy="4107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DCAC72-2E55-3155-00AB-D8767C1E8DD4}"/>
              </a:ext>
            </a:extLst>
          </p:cNvPr>
          <p:cNvSpPr txBox="1"/>
          <p:nvPr/>
        </p:nvSpPr>
        <p:spPr>
          <a:xfrm>
            <a:off x="6820741" y="6066684"/>
            <a:ext cx="4718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test error : Additive </a:t>
            </a:r>
            <a:r>
              <a:rPr lang="en-US" altLang="ko-KR" sz="1200" b="1" dirty="0" err="1">
                <a:solidFill>
                  <a:schemeClr val="accent1">
                    <a:lumMod val="50000"/>
                  </a:schemeClr>
                </a:solidFill>
              </a:rPr>
              <a:t>PyramidNet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</a:rPr>
              <a:t> &lt; Multiplicative </a:t>
            </a:r>
            <a:r>
              <a:rPr lang="en-US" altLang="ko-KR" sz="1200" b="1" dirty="0" err="1">
                <a:solidFill>
                  <a:schemeClr val="accent1">
                    <a:lumMod val="50000"/>
                  </a:schemeClr>
                </a:solidFill>
              </a:rPr>
              <a:t>PyramidNet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10F9AD36-DC76-93E6-6ADB-F5AC0014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9287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18886D9-B6CE-C4D1-21A2-D11AB6EE0525}"/>
              </a:ext>
            </a:extLst>
          </p:cNvPr>
          <p:cNvSpPr/>
          <p:nvPr/>
        </p:nvSpPr>
        <p:spPr>
          <a:xfrm>
            <a:off x="4470400" y="1791912"/>
            <a:ext cx="6858000" cy="402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200" b="1" dirty="0"/>
              <a:t>Additive </a:t>
            </a:r>
            <a:r>
              <a:rPr lang="en-US" altLang="ko-KR" sz="1200" b="1" dirty="0" err="1"/>
              <a:t>PyramidalNet</a:t>
            </a:r>
            <a:r>
              <a:rPr lang="en-US" altLang="ko-KR" sz="1200" b="1" dirty="0"/>
              <a:t> &amp; Multiplicative </a:t>
            </a:r>
            <a:r>
              <a:rPr lang="en-US" altLang="ko-KR" sz="1200" b="1" dirty="0" err="1"/>
              <a:t>PyramidalNet</a:t>
            </a:r>
            <a:r>
              <a:rPr lang="ko-KR" altLang="en-US" sz="1200" b="1" dirty="0"/>
              <a:t>의 오차막대로 테스트 오류 곡선 비교</a:t>
            </a: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244166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3B6649-4843-5F71-2990-D40596AF2B2D}"/>
              </a:ext>
            </a:extLst>
          </p:cNvPr>
          <p:cNvSpPr txBox="1"/>
          <p:nvPr/>
        </p:nvSpPr>
        <p:spPr>
          <a:xfrm>
            <a:off x="4597831" y="3539729"/>
            <a:ext cx="26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1. </a:t>
            </a:r>
            <a:r>
              <a:rPr lang="en-US" altLang="ko-KR" sz="2800" b="1" dirty="0" err="1"/>
              <a:t>PyramidNet</a:t>
            </a:r>
            <a:endParaRPr lang="en-US" altLang="ko-KR" sz="2800" b="1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BFDEB584-BEC5-5969-FAAE-72FCDBA3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9287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06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1351360" y="1556527"/>
            <a:ext cx="8851163" cy="424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Experimental Results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매개변수가 적으</a:t>
            </a:r>
            <a:r>
              <a:rPr lang="ko-KR" altLang="en-US" sz="1300" b="1" dirty="0"/>
              <a:t>면</a:t>
            </a:r>
            <a:r>
              <a:rPr lang="en-US" altLang="ko-KR" sz="1300" dirty="0"/>
              <a:t>, </a:t>
            </a:r>
            <a:r>
              <a:rPr lang="ko-KR" altLang="en-US" sz="1300" dirty="0"/>
              <a:t>덧셈과 곱셈 </a:t>
            </a:r>
            <a:r>
              <a:rPr lang="en-US" altLang="ko-KR" sz="1300" dirty="0" err="1"/>
              <a:t>PyramidNet</a:t>
            </a:r>
            <a:r>
              <a:rPr lang="en-US" altLang="ko-KR" sz="1300" dirty="0"/>
              <a:t>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모두 비슷한 성능</a:t>
            </a:r>
            <a:r>
              <a:rPr lang="ko-KR" altLang="en-US" sz="1300" dirty="0"/>
              <a:t>을 보임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매개변수의 수가 증가</a:t>
            </a:r>
            <a:r>
              <a:rPr lang="ko-KR" altLang="en-US" sz="1300" dirty="0"/>
              <a:t>함에 따라</a:t>
            </a:r>
            <a:r>
              <a:rPr lang="en-US" altLang="ko-KR" sz="1300" dirty="0"/>
              <a:t>, </a:t>
            </a:r>
            <a:r>
              <a:rPr lang="en-US" altLang="ko-KR" sz="1300" b="1" dirty="0"/>
              <a:t>feature map </a:t>
            </a:r>
            <a:r>
              <a:rPr lang="ko-KR" altLang="en-US" sz="1300" b="1" dirty="0"/>
              <a:t>차원 구성 측면에서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더 현저한 차이</a:t>
            </a:r>
            <a:r>
              <a:rPr lang="ko-KR" altLang="en-US" sz="1300" dirty="0"/>
              <a:t>를 보임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Additive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PyramidNet</a:t>
            </a:r>
            <a:r>
              <a:rPr lang="en-US" altLang="ko-KR" sz="1300" dirty="0"/>
              <a:t> :</a:t>
            </a:r>
            <a:r>
              <a:rPr lang="ko-KR" altLang="en-US" sz="1300" dirty="0"/>
              <a:t> </a:t>
            </a:r>
            <a:r>
              <a:rPr lang="en-US" altLang="ko-KR" sz="1300" dirty="0"/>
              <a:t>Feature</a:t>
            </a:r>
            <a:r>
              <a:rPr lang="ko-KR" altLang="en-US" sz="1300" dirty="0"/>
              <a:t> </a:t>
            </a:r>
            <a:r>
              <a:rPr lang="en-US" altLang="ko-KR" sz="1300" dirty="0"/>
              <a:t>map</a:t>
            </a:r>
            <a:r>
              <a:rPr lang="ko-KR" altLang="en-US" sz="1300" dirty="0"/>
              <a:t> 차원이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선형적으로 증가</a:t>
            </a:r>
            <a:r>
              <a:rPr lang="ko-KR" altLang="en-US" sz="1300" dirty="0"/>
              <a:t>하기 때문에</a:t>
            </a:r>
            <a:r>
              <a:rPr lang="en-US" altLang="ko-KR" sz="1300" dirty="0"/>
              <a:t>,</a:t>
            </a:r>
            <a:r>
              <a:rPr lang="ko-KR" altLang="en-US" sz="1300" dirty="0"/>
              <a:t> </a:t>
            </a:r>
            <a:r>
              <a:rPr lang="en-US" altLang="ko-KR" sz="1300" dirty="0"/>
              <a:t>Multiplicative </a:t>
            </a:r>
            <a:r>
              <a:rPr lang="en-US" altLang="ko-KR" sz="1300" dirty="0" err="1"/>
              <a:t>PyramidNet</a:t>
            </a:r>
            <a:r>
              <a:rPr lang="ko-KR" altLang="en-US" sz="1300" dirty="0"/>
              <a:t>에 비해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1)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입력 측</a:t>
            </a:r>
            <a:r>
              <a:rPr lang="ko-KR" altLang="en-US" sz="1300" dirty="0"/>
              <a:t> </a:t>
            </a:r>
            <a:r>
              <a:rPr lang="en-US" altLang="ko-KR" sz="1300" dirty="0"/>
              <a:t>layer</a:t>
            </a:r>
            <a:r>
              <a:rPr lang="ko-KR" altLang="en-US" sz="1300" dirty="0"/>
              <a:t>의 </a:t>
            </a:r>
            <a:r>
              <a:rPr lang="en-US" altLang="ko-KR" sz="1300" dirty="0"/>
              <a:t>feature map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차원이 더 큼</a:t>
            </a:r>
            <a:endParaRPr lang="en-US" altLang="ko-KR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2)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출력 측</a:t>
            </a:r>
            <a:r>
              <a:rPr lang="ko-KR" altLang="en-US" sz="1300" dirty="0"/>
              <a:t> </a:t>
            </a:r>
            <a:r>
              <a:rPr lang="en-US" altLang="ko-KR" sz="1300" dirty="0"/>
              <a:t>layer</a:t>
            </a:r>
            <a:r>
              <a:rPr lang="ko-KR" altLang="en-US" sz="1300" dirty="0"/>
              <a:t>의 </a:t>
            </a:r>
            <a:r>
              <a:rPr lang="en-US" altLang="ko-KR" sz="1300" dirty="0"/>
              <a:t>feature map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차원이 더 작음</a:t>
            </a:r>
            <a:endParaRPr lang="en-US" altLang="ko-KR" sz="1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7EC430E4-EA92-6464-50AE-C8AFFEDA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9287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60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1090204" y="1574246"/>
            <a:ext cx="9754450" cy="344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Experimental Results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이전 연구</a:t>
            </a:r>
            <a:r>
              <a:rPr lang="ko-KR" altLang="en-US" sz="1300" dirty="0"/>
              <a:t> </a:t>
            </a:r>
            <a:r>
              <a:rPr lang="en-US" altLang="ko-KR" sz="1300" dirty="0"/>
              <a:t>: Down-Sampling</a:t>
            </a:r>
            <a:r>
              <a:rPr lang="ko-KR" altLang="en-US" sz="1300" dirty="0"/>
              <a:t>한 </a:t>
            </a:r>
            <a:r>
              <a:rPr lang="en-US" altLang="ko-KR" sz="1300" dirty="0"/>
              <a:t>Module</a:t>
            </a:r>
            <a:r>
              <a:rPr lang="ko-KR" altLang="en-US" sz="1300" dirty="0"/>
              <a:t>에 대해</a:t>
            </a:r>
            <a:r>
              <a:rPr lang="en-US" altLang="ko-KR" sz="1300" dirty="0"/>
              <a:t>, </a:t>
            </a:r>
            <a:r>
              <a:rPr lang="en-US" altLang="ko-KR" sz="1300" b="1" dirty="0"/>
              <a:t>feature map </a:t>
            </a:r>
            <a:r>
              <a:rPr lang="ko-KR" altLang="en-US" sz="1300" b="1" dirty="0"/>
              <a:t>차원의 곱셈 </a:t>
            </a:r>
            <a:r>
              <a:rPr lang="en-US" altLang="ko-KR" sz="1300" b="1" dirty="0"/>
              <a:t>scaling</a:t>
            </a:r>
            <a:r>
              <a:rPr lang="ko-KR" altLang="en-US" sz="1300" b="1" dirty="0"/>
              <a:t>을 설정</a:t>
            </a:r>
            <a:r>
              <a:rPr lang="ko-KR" altLang="en-US" sz="1300" dirty="0"/>
              <a:t>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출력 측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layer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feature map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차원을 증가</a:t>
            </a:r>
            <a:r>
              <a:rPr lang="ko-KR" altLang="en-US" sz="1300" dirty="0"/>
              <a:t>시켜</a:t>
            </a:r>
            <a:r>
              <a:rPr lang="en-US" altLang="ko-KR" sz="1300" dirty="0"/>
              <a:t>,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분류 부분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</a:rPr>
              <a:t>에서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더 큰 자유도</a:t>
            </a:r>
            <a:r>
              <a:rPr lang="ko-KR" altLang="en-US" sz="1300" dirty="0"/>
              <a:t>를 주기 위해 구현됨 </a:t>
            </a: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PyramidNet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300" dirty="0"/>
              <a:t>:</a:t>
            </a:r>
            <a:r>
              <a:rPr lang="ko-KR" altLang="en-US" sz="1300" dirty="0"/>
              <a:t>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입력 측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layer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모델 용량을 증가</a:t>
            </a:r>
            <a:r>
              <a:rPr lang="ko-KR" altLang="en-US" sz="1300" dirty="0"/>
              <a:t>시키는 것이</a:t>
            </a:r>
            <a:r>
              <a:rPr lang="en-US" altLang="ko-KR" sz="1300" dirty="0"/>
              <a:t>, </a:t>
            </a:r>
            <a:r>
              <a:rPr lang="ko-KR" altLang="en-US" sz="1300" dirty="0"/>
              <a:t>기존 방법을 사용하는 것보다 </a:t>
            </a:r>
            <a:r>
              <a:rPr lang="ko-KR" altLang="en-US" sz="1300" b="1" dirty="0"/>
              <a:t>더 나은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성능 향상</a:t>
            </a:r>
            <a:r>
              <a:rPr lang="ko-KR" altLang="en-US" sz="1300" dirty="0"/>
              <a:t>이 가능함</a:t>
            </a: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E4BB06BC-A1D2-B80D-90DD-C4BDC121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88914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97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722108" y="1048182"/>
            <a:ext cx="2728952" cy="609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Experimental Results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CB7A0BB-D687-008C-6D7E-28318FD62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2243478"/>
            <a:ext cx="8099349" cy="3771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AFA29B-4C72-3392-C395-2C00EC6EF445}"/>
              </a:ext>
            </a:extLst>
          </p:cNvPr>
          <p:cNvSpPr txBox="1"/>
          <p:nvPr/>
        </p:nvSpPr>
        <p:spPr>
          <a:xfrm>
            <a:off x="8056179" y="6047476"/>
            <a:ext cx="38929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asp ratio : </a:t>
            </a:r>
            <a:r>
              <a:rPr lang="ko-KR" altLang="en-US" sz="1100" b="1" dirty="0"/>
              <a:t>데이터 증대에 적용되는 </a:t>
            </a:r>
            <a:r>
              <a:rPr lang="ko-KR" altLang="en-US" sz="1100" b="1" dirty="0" err="1"/>
              <a:t>종횡비</a:t>
            </a:r>
            <a:endParaRPr lang="en-US" altLang="ko-KR" sz="1100" b="1" dirty="0"/>
          </a:p>
          <a:p>
            <a:r>
              <a:rPr lang="en-US" altLang="ko-KR" sz="1100" b="1" dirty="0"/>
              <a:t>Output Feat. Dim. : GAP layer </a:t>
            </a:r>
            <a:r>
              <a:rPr lang="ko-KR" altLang="en-US" sz="1100" b="1" dirty="0"/>
              <a:t>바로 다음의 </a:t>
            </a:r>
            <a:r>
              <a:rPr lang="en-US" altLang="ko-KR" sz="1100" b="1" dirty="0"/>
              <a:t>feature </a:t>
            </a:r>
            <a:r>
              <a:rPr lang="ko-KR" altLang="en-US" sz="1100" b="1" dirty="0"/>
              <a:t>차원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46CE5AFC-9E7C-2B02-58EE-7A804640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78363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129C14F-4233-90E7-5659-6EA86AFC3425}"/>
              </a:ext>
            </a:extLst>
          </p:cNvPr>
          <p:cNvSpPr/>
          <p:nvPr/>
        </p:nvSpPr>
        <p:spPr>
          <a:xfrm>
            <a:off x="863600" y="1827955"/>
            <a:ext cx="6858000" cy="402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200" b="1" dirty="0"/>
              <a:t>ILSVRC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2012</a:t>
            </a:r>
            <a:r>
              <a:rPr lang="ko-KR" altLang="en-US" sz="1200" b="1" dirty="0"/>
              <a:t> 검증 </a:t>
            </a:r>
            <a:r>
              <a:rPr lang="en-US" altLang="ko-KR" sz="1200" b="1" dirty="0"/>
              <a:t>set</a:t>
            </a:r>
            <a:r>
              <a:rPr lang="ko-KR" altLang="en-US" sz="1200" b="1" dirty="0"/>
              <a:t>에서 단일 모델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단일 </a:t>
            </a:r>
            <a:r>
              <a:rPr lang="en-US" altLang="ko-KR" sz="1200" b="1" dirty="0"/>
              <a:t>crop </a:t>
            </a:r>
            <a:r>
              <a:rPr lang="ko-KR" altLang="en-US" sz="1200" b="1" dirty="0"/>
              <a:t>오류 비교</a:t>
            </a:r>
            <a:endParaRPr lang="en-US" altLang="ko-KR" sz="12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AEC62B1-5AAE-ADC5-7CAC-50B5B6D4B4A2}"/>
              </a:ext>
            </a:extLst>
          </p:cNvPr>
          <p:cNvSpPr/>
          <p:nvPr/>
        </p:nvSpPr>
        <p:spPr>
          <a:xfrm>
            <a:off x="2828409" y="6027754"/>
            <a:ext cx="4169730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100" dirty="0"/>
              <a:t>-&gt; </a:t>
            </a:r>
            <a:r>
              <a:rPr lang="ko-KR" altLang="en-US" sz="1100" dirty="0"/>
              <a:t>적절한 정규화 방법으로 </a:t>
            </a:r>
            <a:r>
              <a:rPr lang="en-US" altLang="ko-KR" sz="1100" dirty="0"/>
              <a:t>α</a:t>
            </a:r>
            <a:r>
              <a:rPr lang="ko-KR" altLang="en-US" sz="1100" dirty="0"/>
              <a:t> 를 증가시키면 성능이 향상됨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46672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1004037" y="1553207"/>
            <a:ext cx="9840617" cy="424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Conclusion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PyramiddNet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은 새로운 심층 네트워크 아키텍처</a:t>
            </a:r>
            <a:r>
              <a:rPr lang="ko-KR" altLang="en-US" sz="1300" dirty="0"/>
              <a:t>의 주요 아이디어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층이 형성되는 깊이</a:t>
            </a:r>
            <a:r>
              <a:rPr lang="ko-KR" altLang="en-US" sz="1300" dirty="0"/>
              <a:t>에 따라서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채널의 수가 점차 증가</a:t>
            </a:r>
            <a:r>
              <a:rPr lang="ko-KR" altLang="en-US" sz="1300" dirty="0"/>
              <a:t>함</a:t>
            </a: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Zero-padded shortcut</a:t>
            </a:r>
            <a:r>
              <a:rPr lang="ko-KR" altLang="en-US" sz="1300" dirty="0"/>
              <a:t>이 있는 </a:t>
            </a:r>
            <a:r>
              <a:rPr lang="en-US" altLang="ko-KR" sz="1300" dirty="0"/>
              <a:t>residual unit</a:t>
            </a:r>
            <a:r>
              <a:rPr lang="ko-KR" altLang="en-US" sz="1300" dirty="0"/>
              <a:t>에 대한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새로운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Building block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을 포함</a:t>
            </a:r>
            <a:r>
              <a:rPr lang="ko-KR" altLang="en-US" sz="1300" dirty="0"/>
              <a:t>하는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새로운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residual unit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을 개발</a:t>
            </a:r>
            <a:r>
              <a:rPr lang="ko-KR" altLang="en-US" sz="1300" dirty="0"/>
              <a:t>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</a:t>
            </a:r>
            <a:r>
              <a:rPr lang="ko-KR" altLang="en-US" sz="1300" dirty="0"/>
              <a:t>일반화 능력을 크게 향상시킴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첫번째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ReLU</a:t>
            </a:r>
            <a:r>
              <a:rPr lang="ko-KR" altLang="en-US" sz="1300" dirty="0"/>
              <a:t>는 없는 것이 좋고</a:t>
            </a:r>
            <a:r>
              <a:rPr lang="en-US" altLang="ko-KR" sz="1300" dirty="0"/>
              <a:t>,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마지막엔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BN layer</a:t>
            </a:r>
            <a:r>
              <a:rPr lang="ko-KR" altLang="en-US" sz="1300" dirty="0"/>
              <a:t>가 있는 것이 성능을 향상시키는데 도움이 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F887854-8830-1A33-7FD9-376F4AEA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46836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14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3B6649-4843-5F71-2990-D40596AF2B2D}"/>
              </a:ext>
            </a:extLst>
          </p:cNvPr>
          <p:cNvSpPr txBox="1"/>
          <p:nvPr/>
        </p:nvSpPr>
        <p:spPr>
          <a:xfrm>
            <a:off x="4878357" y="3539729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2. </a:t>
            </a:r>
            <a:r>
              <a:rPr lang="en-US" altLang="ko-KR" sz="2800" b="1" dirty="0" err="1"/>
              <a:t>Xception</a:t>
            </a:r>
            <a:endParaRPr lang="en-US" altLang="ko-KR" sz="2800" b="1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E8FDC622-DBD8-2490-460F-D2D87227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82559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37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Xception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1233024" y="1531956"/>
            <a:ext cx="10266546" cy="424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The Inception Hypothesis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Inception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모델</a:t>
            </a:r>
            <a:r>
              <a:rPr lang="ko-KR" altLang="en-US" sz="1300" dirty="0"/>
              <a:t>의 </a:t>
            </a:r>
            <a:r>
              <a:rPr lang="ko-KR" altLang="en-US" sz="1300" b="1" dirty="0"/>
              <a:t>기본 구성 요소</a:t>
            </a:r>
            <a:r>
              <a:rPr lang="ko-KR" altLang="en-US" sz="1300" dirty="0"/>
              <a:t>는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Inception Module</a:t>
            </a:r>
            <a:r>
              <a:rPr lang="ko-KR" altLang="en-US" sz="1300" dirty="0"/>
              <a:t>이며</a:t>
            </a:r>
            <a:r>
              <a:rPr lang="en-US" altLang="ko-KR" sz="1300" dirty="0"/>
              <a:t>, </a:t>
            </a:r>
            <a:r>
              <a:rPr lang="ko-KR" altLang="en-US" sz="1300" b="1" dirty="0"/>
              <a:t>여러 버전</a:t>
            </a:r>
            <a:r>
              <a:rPr lang="ko-KR" altLang="en-US" sz="1300" dirty="0"/>
              <a:t>이 존재함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Inception </a:t>
            </a:r>
            <a:r>
              <a:rPr lang="ko-KR" altLang="en-US" sz="1300" dirty="0"/>
              <a:t>모델은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Inception Module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이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stack</a:t>
            </a:r>
            <a:r>
              <a:rPr lang="ko-KR" altLang="en-US" sz="1300" dirty="0"/>
              <a:t>된 형태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</a:t>
            </a:r>
            <a:r>
              <a:rPr lang="ko-KR" altLang="en-US" sz="1300" dirty="0"/>
              <a:t>개념적으로 </a:t>
            </a:r>
            <a:r>
              <a:rPr lang="en-US" altLang="ko-KR" sz="1300" dirty="0"/>
              <a:t>Convolution</a:t>
            </a:r>
            <a:r>
              <a:rPr lang="ko-KR" altLang="en-US" sz="1300" dirty="0"/>
              <a:t>과 유사하지만</a:t>
            </a:r>
            <a:r>
              <a:rPr lang="en-US" altLang="ko-KR" sz="1300" dirty="0"/>
              <a:t>, </a:t>
            </a:r>
            <a:r>
              <a:rPr lang="ko-KR" altLang="en-US" sz="1300" dirty="0"/>
              <a:t>경험적으로는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더 적은 매개변수로 더 풍부한 표현을 학습</a:t>
            </a:r>
            <a:r>
              <a:rPr lang="ko-KR" altLang="en-US" sz="1300" dirty="0"/>
              <a:t>할 수 있음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Convolution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계층</a:t>
            </a:r>
            <a:r>
              <a:rPr lang="ko-KR" altLang="en-US" sz="1300" dirty="0"/>
              <a:t> </a:t>
            </a:r>
            <a:r>
              <a:rPr lang="en-US" altLang="ko-KR" sz="1300" dirty="0"/>
              <a:t>: </a:t>
            </a:r>
            <a:r>
              <a:rPr lang="en-US" altLang="ko-KR" sz="1300" b="1" dirty="0"/>
              <a:t>2</a:t>
            </a:r>
            <a:r>
              <a:rPr lang="ko-KR" altLang="en-US" sz="1300" b="1" dirty="0"/>
              <a:t>개의 공간 차원</a:t>
            </a:r>
            <a:r>
              <a:rPr lang="ko-KR" altLang="en-US" sz="1300" dirty="0"/>
              <a:t>과 </a:t>
            </a:r>
            <a:r>
              <a:rPr lang="ko-KR" altLang="en-US" sz="1300" b="1" dirty="0"/>
              <a:t>채널 차원</a:t>
            </a:r>
            <a:r>
              <a:rPr lang="ko-KR" altLang="en-US" sz="1300" dirty="0"/>
              <a:t>을 사용하여</a:t>
            </a:r>
            <a:r>
              <a:rPr lang="en-US" altLang="ko-KR" sz="1300" dirty="0"/>
              <a:t>, </a:t>
            </a:r>
            <a:r>
              <a:rPr lang="en-US" altLang="ko-KR" sz="1300" b="1" dirty="0"/>
              <a:t>3D </a:t>
            </a:r>
            <a:r>
              <a:rPr lang="ko-KR" altLang="en-US" sz="1300" b="1" dirty="0"/>
              <a:t>공간에서 필터 학습</a:t>
            </a:r>
            <a:r>
              <a:rPr lang="ko-KR" altLang="en-US" sz="1300" dirty="0"/>
              <a:t>을 시도함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단일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Convolution kernel</a:t>
            </a:r>
            <a:r>
              <a:rPr lang="ko-KR" altLang="en-US" sz="1300" dirty="0"/>
              <a:t>은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cross-channel correlations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및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spatial correlations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동시에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mapping</a:t>
            </a:r>
            <a:r>
              <a:rPr lang="ko-KR" altLang="en-US" sz="1300" dirty="0"/>
              <a:t>하는 작업을 수행함</a:t>
            </a:r>
            <a:endParaRPr lang="en-US" altLang="ko-KR" sz="130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F3293B06-5381-ADE2-E1D6-7B542C2B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4373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43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Xception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0C101A-9CA5-53B1-5859-4193CFB6CE10}"/>
              </a:ext>
            </a:extLst>
          </p:cNvPr>
          <p:cNvSpPr txBox="1"/>
          <p:nvPr/>
        </p:nvSpPr>
        <p:spPr>
          <a:xfrm>
            <a:off x="1062088" y="1400879"/>
            <a:ext cx="10013936" cy="424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The Inception Hypothesis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Inception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Module</a:t>
            </a:r>
            <a:r>
              <a:rPr lang="en-US" altLang="ko-KR" sz="1300" dirty="0"/>
              <a:t> :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Cross-channel correlations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 및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spatial correlations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독립적</a:t>
            </a:r>
            <a:r>
              <a:rPr lang="ko-KR" altLang="en-US" sz="1300" dirty="0"/>
              <a:t>으로 살펴보는 일련의 작업으로</a:t>
            </a:r>
            <a:r>
              <a:rPr lang="en-US" altLang="ko-KR" sz="1300" dirty="0"/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                          </a:t>
            </a:r>
            <a:r>
              <a:rPr lang="ko-KR" altLang="en-US" sz="1300" b="1" dirty="0"/>
              <a:t>명시적으로 </a:t>
            </a:r>
            <a:r>
              <a:rPr lang="en-US" altLang="ko-KR" sz="1300" b="1" dirty="0"/>
              <a:t>factoring</a:t>
            </a:r>
            <a:r>
              <a:rPr lang="ko-KR" altLang="en-US" sz="1300" dirty="0"/>
              <a:t>해 이 프로세스를 보다 </a:t>
            </a:r>
            <a:r>
              <a:rPr lang="ko-KR" altLang="en-US" sz="1300" b="1" dirty="0"/>
              <a:t>쉽고 효율적으로</a:t>
            </a:r>
            <a:r>
              <a:rPr lang="ko-KR" altLang="en-US" sz="1300" dirty="0"/>
              <a:t> 만드는 것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-&gt;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cross-channel correlations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와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spatial correlations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가 충분히 분리</a:t>
            </a:r>
            <a:r>
              <a:rPr lang="ko-KR" altLang="en-US" sz="1300" dirty="0"/>
              <a:t>되어 있으므로</a:t>
            </a:r>
            <a:r>
              <a:rPr lang="en-US" altLang="ko-KR" sz="1300" dirty="0"/>
              <a:t>, </a:t>
            </a:r>
            <a:r>
              <a:rPr lang="ko-KR" altLang="en-US" sz="1300" dirty="0"/>
              <a:t>함께 </a:t>
            </a:r>
            <a:r>
              <a:rPr lang="en-US" altLang="ko-KR" sz="1300" dirty="0"/>
              <a:t>mapping</a:t>
            </a:r>
            <a:r>
              <a:rPr lang="ko-KR" altLang="en-US" sz="1300" dirty="0"/>
              <a:t>하지 않는 것이 바람직함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1)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cross-channel correlations</a:t>
            </a:r>
            <a:r>
              <a:rPr lang="en-US" altLang="ko-KR" sz="1300" dirty="0"/>
              <a:t> : </a:t>
            </a:r>
            <a:r>
              <a:rPr lang="en-US" altLang="ko-KR" sz="1300" b="1" dirty="0"/>
              <a:t>1*1 Convolution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2)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spatial correlations</a:t>
            </a:r>
            <a:r>
              <a:rPr lang="en-US" altLang="ko-KR" sz="1300" dirty="0"/>
              <a:t> : </a:t>
            </a:r>
            <a:r>
              <a:rPr lang="ko-KR" altLang="en-US" sz="1300" dirty="0"/>
              <a:t>입력 데이터를 원래 입력 공간보다 작은 </a:t>
            </a:r>
            <a:r>
              <a:rPr lang="en-US" altLang="ko-KR" sz="1300" b="1" dirty="0"/>
              <a:t>3</a:t>
            </a:r>
            <a:r>
              <a:rPr lang="ko-KR" altLang="en-US" sz="1300" b="1" dirty="0"/>
              <a:t>개 또는 </a:t>
            </a:r>
            <a:r>
              <a:rPr lang="en-US" altLang="ko-KR" sz="1300" b="1" dirty="0"/>
              <a:t>4</a:t>
            </a:r>
            <a:r>
              <a:rPr lang="ko-KR" altLang="en-US" sz="1300" b="1" dirty="0"/>
              <a:t>개의 별도 공간에 </a:t>
            </a:r>
            <a:r>
              <a:rPr lang="en-US" altLang="ko-KR" sz="1300" b="1" dirty="0"/>
              <a:t>mapping</a:t>
            </a:r>
            <a:r>
              <a:rPr lang="ko-KR" altLang="en-US" sz="1300" dirty="0"/>
              <a:t>한 뒤</a:t>
            </a:r>
            <a:r>
              <a:rPr lang="en-US" altLang="ko-KR" sz="1300" dirty="0"/>
              <a:t>,  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                                 </a:t>
            </a:r>
            <a:r>
              <a:rPr lang="ko-KR" altLang="en-US" sz="1300" b="1" dirty="0"/>
              <a:t>더 작은 </a:t>
            </a:r>
            <a:r>
              <a:rPr lang="en-US" altLang="ko-KR" sz="1300" b="1" dirty="0"/>
              <a:t>3D </a:t>
            </a:r>
            <a:r>
              <a:rPr lang="ko-KR" altLang="en-US" sz="1300" b="1" dirty="0"/>
              <a:t>공간</a:t>
            </a:r>
            <a:r>
              <a:rPr lang="ko-KR" altLang="en-US" sz="1300" dirty="0"/>
              <a:t>에 </a:t>
            </a:r>
            <a:r>
              <a:rPr lang="ko-KR" altLang="en-US" sz="1300" b="1" dirty="0"/>
              <a:t>모든 상관 관계를 </a:t>
            </a:r>
            <a:r>
              <a:rPr lang="en-US" altLang="ko-KR" sz="1300" b="1" dirty="0"/>
              <a:t>mapping</a:t>
            </a:r>
            <a:r>
              <a:rPr lang="ko-KR" altLang="en-US" sz="1300" dirty="0"/>
              <a:t>함</a:t>
            </a:r>
            <a:r>
              <a:rPr lang="en-US" altLang="ko-KR" sz="1300" dirty="0"/>
              <a:t>(3*3 or 5*5 Convolution)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C81EABD-F5DB-048A-545C-E478BBFF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9287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75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Xception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778163" y="1353335"/>
            <a:ext cx="3310522" cy="609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The Inception Hypothesis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9C0FDAE-B70D-6A35-D089-478FAEA11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816" y="2953213"/>
            <a:ext cx="4058216" cy="25149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B900F70-A412-4F13-B87D-66FA7D780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227" y="2838896"/>
            <a:ext cx="3953427" cy="2743583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3EC45D5-87EA-4679-92F6-0BFA72E1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46836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55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Xception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BB8D6C-EAFF-EC6E-5AEC-F23753CF5536}"/>
              </a:ext>
            </a:extLst>
          </p:cNvPr>
          <p:cNvSpPr txBox="1"/>
          <p:nvPr/>
        </p:nvSpPr>
        <p:spPr>
          <a:xfrm>
            <a:off x="1096684" y="1597436"/>
            <a:ext cx="10258486" cy="384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The continuum between convolutions and separable convolutions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Inception Module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extreme</a:t>
            </a:r>
            <a:r>
              <a:rPr lang="en-US" altLang="ko-KR" sz="1300" b="1" dirty="0"/>
              <a:t> </a:t>
            </a:r>
            <a:r>
              <a:rPr lang="ko-KR" altLang="en-US" sz="1300" dirty="0"/>
              <a:t>버전은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1*1 Convolution</a:t>
            </a:r>
            <a:r>
              <a:rPr lang="ko-KR" altLang="en-US" sz="1300" b="1" dirty="0"/>
              <a:t>을 사용</a:t>
            </a:r>
            <a:r>
              <a:rPr lang="ko-KR" altLang="en-US" sz="1300" dirty="0"/>
              <a:t>하여</a:t>
            </a:r>
            <a:r>
              <a:rPr lang="en-US" altLang="ko-KR" sz="1300" b="1" dirty="0"/>
              <a:t>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cross-channel correlations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mapping</a:t>
            </a:r>
            <a:r>
              <a:rPr lang="ko-KR" altLang="en-US" sz="1300" dirty="0"/>
              <a:t>한 다음</a:t>
            </a:r>
            <a:r>
              <a:rPr lang="en-US" altLang="ko-KR" sz="1300" dirty="0"/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</a:t>
            </a:r>
            <a:r>
              <a:rPr lang="ko-KR" altLang="en-US" sz="1300" dirty="0"/>
              <a:t>모든 출력 채널의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spatial correlations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개별적으로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mapping</a:t>
            </a:r>
            <a:r>
              <a:rPr lang="ko-KR" altLang="en-US" sz="1300" dirty="0"/>
              <a:t>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 -&gt; </a:t>
            </a:r>
            <a:r>
              <a:rPr lang="en-US" altLang="ko-KR" sz="1300" b="1" dirty="0"/>
              <a:t>Depth-wise Separable Convolution</a:t>
            </a:r>
            <a:r>
              <a:rPr lang="ko-KR" altLang="en-US" sz="1300" dirty="0"/>
              <a:t>과 거의 동일함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Depth-wise separable Convolution</a:t>
            </a:r>
            <a:r>
              <a:rPr lang="ko-KR" altLang="en-US" sz="1300" dirty="0"/>
              <a:t>은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Depth-wise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Convolution</a:t>
            </a:r>
            <a:r>
              <a:rPr lang="ko-KR" altLang="en-US" sz="1300" b="1" dirty="0"/>
              <a:t>과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Point-wise Convolution(1*1 Convolution)</a:t>
            </a:r>
            <a:r>
              <a:rPr lang="ko-KR" altLang="en-US" sz="1300" b="1" dirty="0"/>
              <a:t>으로 구성</a:t>
            </a:r>
            <a:r>
              <a:rPr lang="ko-KR" altLang="en-US" sz="1300" dirty="0"/>
              <a:t>됨</a:t>
            </a:r>
            <a:endParaRPr lang="en-US" altLang="ko-KR" sz="13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A22EA5-0191-C564-0958-3C283168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9287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13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Xception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BB8D6C-EAFF-EC6E-5AEC-F23753CF5536}"/>
              </a:ext>
            </a:extLst>
          </p:cNvPr>
          <p:cNvSpPr txBox="1"/>
          <p:nvPr/>
        </p:nvSpPr>
        <p:spPr>
          <a:xfrm>
            <a:off x="1173019" y="1330659"/>
            <a:ext cx="8773899" cy="464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The continuum between convolutions and separable convolutions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Inception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Module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extreme </a:t>
            </a:r>
            <a:r>
              <a:rPr lang="ko-KR" altLang="en-US" sz="1300" dirty="0"/>
              <a:t>버전과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Depth-wise separable Convolution</a:t>
            </a:r>
            <a:r>
              <a:rPr lang="ko-KR" altLang="en-US" sz="1300" dirty="0"/>
              <a:t>의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차이점</a:t>
            </a:r>
            <a:endParaRPr lang="en-US" altLang="ko-KR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1) </a:t>
            </a:r>
            <a:r>
              <a:rPr lang="ko-KR" altLang="en-US" sz="1300" b="1" dirty="0"/>
              <a:t>작업 순서</a:t>
            </a:r>
            <a:endParaRPr lang="en-US" altLang="ko-KR" sz="1300" b="1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-&gt;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Inception</a:t>
            </a:r>
            <a:r>
              <a:rPr lang="ko-KR" altLang="en-US" sz="1300" dirty="0"/>
              <a:t> </a:t>
            </a:r>
            <a:r>
              <a:rPr lang="en-US" altLang="ko-KR" sz="1300" dirty="0"/>
              <a:t>:</a:t>
            </a:r>
            <a:r>
              <a:rPr lang="ko-KR" altLang="en-US" sz="1300" dirty="0"/>
              <a:t>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1*1 Convolution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을 먼저 수행</a:t>
            </a:r>
            <a:r>
              <a:rPr lang="ko-KR" altLang="en-US" sz="1300" dirty="0"/>
              <a:t>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-&gt;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Depth-wise separable Convolution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Spatial Convolution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을 수행</a:t>
            </a:r>
            <a:r>
              <a:rPr lang="ko-KR" altLang="en-US" sz="1300" dirty="0"/>
              <a:t>한 다음</a:t>
            </a:r>
            <a:r>
              <a:rPr lang="en-US" altLang="ko-KR" sz="1300" dirty="0"/>
              <a:t>,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1*1 Convolution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을 수행</a:t>
            </a:r>
            <a:r>
              <a:rPr lang="ko-KR" altLang="en-US" sz="1300" dirty="0"/>
              <a:t>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2) </a:t>
            </a:r>
            <a:r>
              <a:rPr lang="ko-KR" altLang="en-US" sz="1300" b="1" dirty="0"/>
              <a:t>비선형성</a:t>
            </a:r>
            <a:r>
              <a:rPr lang="en-US" altLang="ko-KR" sz="1300" b="1" dirty="0"/>
              <a:t>(non-linearity)</a:t>
            </a:r>
            <a:r>
              <a:rPr lang="ko-KR" altLang="en-US" sz="1300" b="1" dirty="0"/>
              <a:t>의 유무</a:t>
            </a:r>
            <a:endParaRPr lang="en-US" altLang="ko-KR" sz="1300" b="1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-&gt;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Inception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ko-KR" altLang="en-US" sz="1300" dirty="0"/>
              <a:t> 두 작업 모두</a:t>
            </a:r>
            <a:r>
              <a:rPr lang="en-US" altLang="ko-KR" sz="1300" dirty="0"/>
              <a:t>,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ReLU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비선형성</a:t>
            </a:r>
            <a:r>
              <a:rPr lang="en-US" altLang="ko-KR" sz="1300" b="1" dirty="0"/>
              <a:t> (non-linearity)</a:t>
            </a:r>
            <a:r>
              <a:rPr lang="en-US" altLang="ko-KR" sz="1300" dirty="0"/>
              <a:t> </a:t>
            </a:r>
            <a:r>
              <a:rPr lang="ko-KR" altLang="en-US" sz="1300" dirty="0"/>
              <a:t>이 뒤따름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-&gt;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Depth-wise separable Convolution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300" dirty="0"/>
              <a:t>:</a:t>
            </a:r>
            <a:r>
              <a:rPr lang="ko-KR" altLang="en-US" sz="1300" dirty="0"/>
              <a:t> 일반적으로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비선형성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300" b="1" dirty="0"/>
              <a:t>(non-linearity)</a:t>
            </a:r>
            <a:r>
              <a:rPr lang="ko-KR" altLang="en-US" sz="1300" b="1" dirty="0"/>
              <a:t>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없이 구현</a:t>
            </a:r>
            <a:r>
              <a:rPr lang="ko-KR" altLang="en-US" sz="1300" dirty="0"/>
              <a:t>됨</a:t>
            </a:r>
            <a:endParaRPr lang="en-US" altLang="ko-KR" sz="13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CD63EA4-5E90-ED62-90BE-719F7684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41250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8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1141586" y="1410422"/>
            <a:ext cx="9871081" cy="504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/>
              <a:t>PyramidNet</a:t>
            </a:r>
            <a:endParaRPr lang="en-US" altLang="ko-KR" sz="2000" b="1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300" dirty="0"/>
              <a:t>기존에는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Convolutional Filter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여러 개 </a:t>
            </a:r>
            <a:r>
              <a:rPr lang="ko-KR" altLang="en-US" sz="1300" dirty="0"/>
              <a:t>쌓음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Filter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</a:rPr>
              <a:t>나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Pooling</a:t>
            </a:r>
            <a:r>
              <a:rPr lang="ko-KR" altLang="en-US" sz="1300" dirty="0"/>
              <a:t>의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Stride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증가</a:t>
            </a:r>
            <a:r>
              <a:rPr lang="ko-KR" altLang="en-US" sz="1300" dirty="0"/>
              <a:t>시켜</a:t>
            </a:r>
            <a:r>
              <a:rPr lang="en-US" altLang="ko-KR" sz="1300" dirty="0"/>
              <a:t>, </a:t>
            </a:r>
            <a:r>
              <a:rPr lang="en-US" altLang="ko-KR" sz="1300" b="1" dirty="0"/>
              <a:t>feature map</a:t>
            </a:r>
            <a:r>
              <a:rPr lang="ko-KR" altLang="en-US" sz="1300" b="1" dirty="0"/>
              <a:t>의 크기를 줄이면서</a:t>
            </a:r>
            <a:r>
              <a:rPr lang="en-US" altLang="ko-KR" sz="1300" b="1" dirty="0"/>
              <a:t>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Dimension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을 증가</a:t>
            </a:r>
            <a:r>
              <a:rPr lang="ko-KR" altLang="en-US" sz="1300" dirty="0"/>
              <a:t>시킴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Down-Sampling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단위 삭제</a:t>
            </a:r>
            <a:r>
              <a:rPr lang="ko-KR" altLang="en-US" sz="1300" dirty="0"/>
              <a:t>와 관련된 현상을 처리하기 위해 고안된 방법이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Pyramidal Residual Network</a:t>
            </a:r>
          </a:p>
          <a:p>
            <a:pPr>
              <a:lnSpc>
                <a:spcPct val="200000"/>
              </a:lnSpc>
            </a:pP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-&gt;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일반적인 네트워크는 단일 계층 삭제 시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네트워크가 손상됨</a:t>
            </a:r>
            <a:endParaRPr lang="en-US" altLang="ko-KR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dirty="0"/>
              <a:t>Down-Sampling</a:t>
            </a:r>
            <a:r>
              <a:rPr lang="ko-KR" altLang="en-US" sz="1300" dirty="0"/>
              <a:t>에 영향을 받는 </a:t>
            </a:r>
            <a:r>
              <a:rPr lang="en-US" altLang="ko-KR" sz="1300" b="1" dirty="0"/>
              <a:t>residual unit</a:t>
            </a:r>
            <a:r>
              <a:rPr lang="ko-KR" altLang="en-US" sz="1300" b="1" dirty="0"/>
              <a:t>의 위치에 집중된 부담을 분산</a:t>
            </a:r>
            <a:r>
              <a:rPr lang="ko-KR" altLang="en-US" sz="1300" dirty="0"/>
              <a:t>시키기 위해</a:t>
            </a:r>
            <a:r>
              <a:rPr lang="en-US" altLang="ko-KR" sz="1300" dirty="0"/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모든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layer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에서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feature map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차원을 증가</a:t>
            </a:r>
            <a:r>
              <a:rPr lang="ko-KR" altLang="en-US" sz="1300" dirty="0"/>
              <a:t>시켜</a:t>
            </a:r>
            <a:r>
              <a:rPr lang="en-US" altLang="ko-KR" sz="1300" dirty="0"/>
              <a:t>, </a:t>
            </a:r>
            <a:r>
              <a:rPr lang="ko-KR" altLang="en-US" sz="1300" dirty="0"/>
              <a:t>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모든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unit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에 고르게 분포</a:t>
            </a:r>
            <a:r>
              <a:rPr lang="ko-KR" altLang="en-US" sz="1300" dirty="0"/>
              <a:t>되도록 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Down-Sampling</a:t>
            </a:r>
            <a:r>
              <a:rPr lang="ko-KR" altLang="en-US" sz="1300" dirty="0"/>
              <a:t>된 </a:t>
            </a:r>
            <a:r>
              <a:rPr lang="en-US" altLang="ko-KR" sz="1300" dirty="0"/>
              <a:t>unit</a:t>
            </a:r>
            <a:r>
              <a:rPr lang="ko-KR" altLang="en-US" sz="1300" dirty="0"/>
              <a:t>을 삭제해도</a:t>
            </a:r>
            <a:r>
              <a:rPr lang="en-US" altLang="ko-KR" sz="1300" dirty="0"/>
              <a:t>,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성능이 크게 저하되지 않음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49F66595-1212-ED1A-4E23-254BB81A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9287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79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Xception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621061" y="1429546"/>
            <a:ext cx="8263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The continuum between convolutions and separable convolutions</a:t>
            </a:r>
          </a:p>
          <a:p>
            <a:endParaRPr lang="en-US" altLang="ko-KR" sz="2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5A35870-F319-D589-A21A-FE3FF1BCF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638" y="2884701"/>
            <a:ext cx="4648849" cy="294363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68EA4-EDC8-188E-F5C3-E12AA68F3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588" y="2835180"/>
            <a:ext cx="4582164" cy="2905530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9ADDCD1-DB6F-19A7-CA73-3A5405A8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46836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52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Xception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BB8D6C-EAFF-EC6E-5AEC-F23753CF5536}"/>
              </a:ext>
            </a:extLst>
          </p:cNvPr>
          <p:cNvSpPr txBox="1"/>
          <p:nvPr/>
        </p:nvSpPr>
        <p:spPr>
          <a:xfrm>
            <a:off x="1114963" y="1397382"/>
            <a:ext cx="10433570" cy="424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/>
              <a:t>Xception</a:t>
            </a:r>
            <a:r>
              <a:rPr lang="en-US" altLang="ko-KR" sz="2000" b="1" dirty="0"/>
              <a:t> Architecture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Xception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은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Depth-wise separable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Convolution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layer</a:t>
            </a:r>
            <a:r>
              <a:rPr lang="ko-KR" altLang="en-US" sz="1300" dirty="0"/>
              <a:t>를 기반으로 하는 </a:t>
            </a:r>
            <a:r>
              <a:rPr lang="en-US" altLang="ko-KR" sz="1300" dirty="0"/>
              <a:t>Convolution architecture</a:t>
            </a:r>
            <a:r>
              <a:rPr lang="ko-KR" altLang="en-US" sz="1300" dirty="0"/>
              <a:t>로</a:t>
            </a:r>
            <a:r>
              <a:rPr lang="en-US" altLang="ko-KR" sz="1300" dirty="0"/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     cross-channel correlation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및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spatial correlation mapping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이 완전히 분리</a:t>
            </a:r>
            <a:r>
              <a:rPr lang="ko-KR" altLang="en-US" sz="1300" dirty="0"/>
              <a:t>될 수 있음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dirty="0" err="1"/>
              <a:t>Xception</a:t>
            </a:r>
            <a:r>
              <a:rPr lang="en-US" altLang="ko-KR" sz="1300" dirty="0"/>
              <a:t> architecture</a:t>
            </a:r>
            <a:r>
              <a:rPr lang="ko-KR" altLang="en-US" sz="1300" dirty="0"/>
              <a:t>에는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36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개의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Convolution layer</a:t>
            </a:r>
            <a:r>
              <a:rPr lang="ko-KR" altLang="en-US" sz="1300" dirty="0"/>
              <a:t>가 있음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36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개의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Convolution layer</a:t>
            </a:r>
            <a:r>
              <a:rPr lang="ko-KR" altLang="en-US" sz="1300" b="1" dirty="0"/>
              <a:t>는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개의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Module</a:t>
            </a:r>
            <a:r>
              <a:rPr lang="ko-KR" altLang="en-US" sz="1300" dirty="0"/>
              <a:t>로 구성되며</a:t>
            </a:r>
            <a:r>
              <a:rPr lang="en-US" altLang="ko-KR" sz="1300" dirty="0"/>
              <a:t>,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첫번째와 마지막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layer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제외</a:t>
            </a:r>
            <a:r>
              <a:rPr lang="ko-KR" altLang="en-US" sz="1300" dirty="0"/>
              <a:t>하고</a:t>
            </a:r>
            <a:r>
              <a:rPr lang="en-US" altLang="ko-KR" sz="1300" dirty="0"/>
              <a:t>,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모두 주변에 선형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residual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 연결</a:t>
            </a:r>
            <a:r>
              <a:rPr lang="ko-KR" altLang="en-US" sz="1300" dirty="0"/>
              <a:t>이 있음</a:t>
            </a: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Xception</a:t>
            </a:r>
            <a:r>
              <a:rPr lang="en-US" altLang="ko-KR" sz="1300" dirty="0"/>
              <a:t> architecture</a:t>
            </a:r>
            <a:r>
              <a:rPr lang="ko-KR" altLang="en-US" sz="1300" dirty="0"/>
              <a:t>는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residual connection</a:t>
            </a:r>
            <a:r>
              <a:rPr lang="ko-KR" altLang="en-US" sz="1300" dirty="0"/>
              <a:t>이 있는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Depth-wise separable Convolution layer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linear stack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6AA44A6-EBD7-2662-DF6A-ABDB53A5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9287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9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Xception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578108" y="1048182"/>
            <a:ext cx="2840329" cy="609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/>
              <a:t>Xception</a:t>
            </a:r>
            <a:r>
              <a:rPr lang="en-US" altLang="ko-KR" sz="2000" b="1" dirty="0"/>
              <a:t> Architecture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4A16C6A-E54A-A3F6-930C-CB81E4FA8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412" y="1675188"/>
            <a:ext cx="6226531" cy="4777314"/>
          </a:xfrm>
          <a:prstGeom prst="rect">
            <a:avLst/>
          </a:prstGeom>
        </p:spPr>
      </p:pic>
      <p:sp>
        <p:nvSpPr>
          <p:cNvPr id="8" name="액자 7">
            <a:extLst>
              <a:ext uri="{FF2B5EF4-FFF2-40B4-BE49-F238E27FC236}">
                <a16:creationId xmlns:a16="http://schemas.microsoft.com/office/drawing/2014/main" id="{34B4028A-E6BC-01D1-CAB0-549F8D6395DC}"/>
              </a:ext>
            </a:extLst>
          </p:cNvPr>
          <p:cNvSpPr/>
          <p:nvPr/>
        </p:nvSpPr>
        <p:spPr>
          <a:xfrm>
            <a:off x="7653017" y="4404360"/>
            <a:ext cx="960120" cy="16002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77F8A-4531-E877-4604-726D503AA56C}"/>
              </a:ext>
            </a:extLst>
          </p:cNvPr>
          <p:cNvSpPr txBox="1"/>
          <p:nvPr/>
        </p:nvSpPr>
        <p:spPr>
          <a:xfrm>
            <a:off x="7522423" y="6091885"/>
            <a:ext cx="4136177" cy="299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800" b="1" dirty="0"/>
              <a:t>* </a:t>
            </a:r>
            <a:r>
              <a:rPr lang="ko-KR" altLang="en-US" sz="800" b="1" dirty="0"/>
              <a:t>모든 </a:t>
            </a:r>
            <a:r>
              <a:rPr lang="en-US" altLang="ko-KR" sz="800" b="1" dirty="0"/>
              <a:t>Convolution </a:t>
            </a:r>
            <a:r>
              <a:rPr lang="ko-KR" altLang="en-US" sz="800" b="1" dirty="0"/>
              <a:t>및 </a:t>
            </a:r>
            <a:r>
              <a:rPr lang="en-US" altLang="ko-KR" sz="800" b="1" dirty="0"/>
              <a:t>Separable Convolution layer </a:t>
            </a:r>
            <a:r>
              <a:rPr lang="ko-KR" altLang="en-US" sz="800" b="1" dirty="0"/>
              <a:t>다음에는 배치 정규화가 뒤따름</a:t>
            </a:r>
            <a:endParaRPr lang="en-US" altLang="ko-KR" sz="800" b="1" dirty="0"/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018BCB84-24F1-6345-8EAF-CC4ED4A3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52502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21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Xception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BB8D6C-EAFF-EC6E-5AEC-F23753CF5536}"/>
              </a:ext>
            </a:extLst>
          </p:cNvPr>
          <p:cNvSpPr txBox="1"/>
          <p:nvPr/>
        </p:nvSpPr>
        <p:spPr>
          <a:xfrm>
            <a:off x="722108" y="1251041"/>
            <a:ext cx="8342738" cy="184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Optimization configuration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ImageNet</a:t>
            </a:r>
            <a:r>
              <a:rPr lang="ko-KR" altLang="en-US" sz="1300" dirty="0"/>
              <a:t> 데이터 세트에 대한 잘 알려진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1000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개</a:t>
            </a:r>
            <a:r>
              <a:rPr lang="ko-KR" altLang="en-US" sz="1300" dirty="0"/>
              <a:t> 클래스의 단일 </a:t>
            </a:r>
            <a:r>
              <a:rPr lang="en-US" altLang="ko-KR" sz="1300" dirty="0"/>
              <a:t>label </a:t>
            </a:r>
            <a:r>
              <a:rPr lang="ko-KR" altLang="en-US" sz="1300" dirty="0"/>
              <a:t>분류 작업과</a:t>
            </a:r>
            <a:r>
              <a:rPr lang="en-US" altLang="ko-KR" sz="1300" dirty="0"/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</a:t>
            </a:r>
            <a:r>
              <a:rPr lang="ko-KR" altLang="en-US" sz="1300" dirty="0"/>
              <a:t>대규모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JFT</a:t>
            </a:r>
            <a:r>
              <a:rPr lang="en-US" altLang="ko-KR" sz="1300" dirty="0"/>
              <a:t> </a:t>
            </a:r>
            <a:r>
              <a:rPr lang="ko-KR" altLang="en-US" sz="1300" dirty="0"/>
              <a:t>데이터 세트에 대한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17,000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개</a:t>
            </a:r>
            <a:r>
              <a:rPr lang="ko-KR" altLang="en-US" sz="1300" dirty="0"/>
              <a:t> 클래스의 다중 </a:t>
            </a:r>
            <a:r>
              <a:rPr lang="en-US" altLang="ko-KR" sz="1300" dirty="0"/>
              <a:t>label </a:t>
            </a:r>
            <a:r>
              <a:rPr lang="ko-KR" altLang="en-US" sz="1300" dirty="0"/>
              <a:t>분류 작업에 대한 비교를 수행함</a:t>
            </a:r>
            <a:endParaRPr lang="en-US" altLang="ko-KR" sz="13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26A98A-CE3F-44AA-8D68-ACB8EE04372D}"/>
              </a:ext>
            </a:extLst>
          </p:cNvPr>
          <p:cNvSpPr txBox="1"/>
          <p:nvPr/>
        </p:nvSpPr>
        <p:spPr>
          <a:xfrm>
            <a:off x="1112059" y="3550216"/>
            <a:ext cx="4718572" cy="242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ImageNet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dirty="0"/>
              <a:t>Optimizer : SGD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dirty="0"/>
              <a:t>Momentum : 0.9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dirty="0"/>
              <a:t>Initial learning rate : 0.045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dirty="0"/>
              <a:t>Learning rate decay : decay of rate 0.94 every 2 epochs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300" dirty="0"/>
              <a:t>동기 경사 </a:t>
            </a:r>
            <a:r>
              <a:rPr lang="ko-KR" altLang="en-US" sz="1300" dirty="0" err="1"/>
              <a:t>하강법</a:t>
            </a:r>
            <a:r>
              <a:rPr lang="ko-KR" altLang="en-US" sz="1300" dirty="0"/>
              <a:t> </a:t>
            </a:r>
            <a:r>
              <a:rPr lang="en-US" altLang="ko-KR" sz="1300" dirty="0"/>
              <a:t>&amp; </a:t>
            </a:r>
            <a:r>
              <a:rPr lang="ko-KR" altLang="en-US" sz="1300" dirty="0"/>
              <a:t>병렬처리</a:t>
            </a:r>
            <a:endParaRPr lang="en-US" altLang="ko-KR" sz="13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DC9A41-6A93-408A-8B35-1205FB3084BF}"/>
              </a:ext>
            </a:extLst>
          </p:cNvPr>
          <p:cNvSpPr txBox="1"/>
          <p:nvPr/>
        </p:nvSpPr>
        <p:spPr>
          <a:xfrm>
            <a:off x="6154710" y="3550215"/>
            <a:ext cx="5412104" cy="242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JFT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dirty="0"/>
              <a:t>Optimizer : </a:t>
            </a:r>
            <a:r>
              <a:rPr lang="en-US" altLang="ko-KR" sz="1300" dirty="0" err="1"/>
              <a:t>RMSprop</a:t>
            </a: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dirty="0"/>
              <a:t>Momentum : 0.9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dirty="0"/>
              <a:t>Initial learning rate : 0.001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dirty="0"/>
              <a:t>Learning rate decay : decay of rate 0.94 every 3,000,000 samples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300" dirty="0"/>
              <a:t>비동기 </a:t>
            </a:r>
            <a:r>
              <a:rPr lang="ko-KR" altLang="en-US" sz="1300" dirty="0" err="1"/>
              <a:t>경사하강법</a:t>
            </a:r>
            <a:endParaRPr lang="en-US" altLang="ko-KR" sz="13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82F4F-1D91-8971-B303-3DEC41ED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91093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42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Xception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CEF8B083-0CCA-86BE-D466-C49EFFB60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175" y="2029059"/>
            <a:ext cx="3837192" cy="179029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7ADCE8A-B107-467B-861D-4B3F8707C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774" y="4671130"/>
            <a:ext cx="3692237" cy="13900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DAD68F-4415-466C-96A8-578071ED845B}"/>
              </a:ext>
            </a:extLst>
          </p:cNvPr>
          <p:cNvSpPr txBox="1"/>
          <p:nvPr/>
        </p:nvSpPr>
        <p:spPr>
          <a:xfrm>
            <a:off x="434108" y="1141433"/>
            <a:ext cx="3433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Classification 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A829B-2ACB-0219-1E4C-0AC5201382E1}"/>
              </a:ext>
            </a:extLst>
          </p:cNvPr>
          <p:cNvSpPr txBox="1"/>
          <p:nvPr/>
        </p:nvSpPr>
        <p:spPr>
          <a:xfrm>
            <a:off x="1144774" y="3705647"/>
            <a:ext cx="5132592" cy="351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accent1">
                    <a:lumMod val="50000"/>
                  </a:schemeClr>
                </a:solidFill>
              </a:rPr>
              <a:t>Classification performance : VGG-16 &lt; ResNet-152 &lt; Inception V3 &lt; </a:t>
            </a:r>
            <a:r>
              <a:rPr lang="en-US" altLang="ko-KR" sz="1000" b="1" dirty="0" err="1">
                <a:solidFill>
                  <a:schemeClr val="accent1">
                    <a:lumMod val="50000"/>
                  </a:schemeClr>
                </a:solidFill>
              </a:rPr>
              <a:t>Xception</a:t>
            </a:r>
            <a:endParaRPr lang="en-US" altLang="ko-KR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D8D9D-DC32-53A8-EEDF-367309351F8C}"/>
              </a:ext>
            </a:extLst>
          </p:cNvPr>
          <p:cNvSpPr txBox="1"/>
          <p:nvPr/>
        </p:nvSpPr>
        <p:spPr>
          <a:xfrm>
            <a:off x="240144" y="6184825"/>
            <a:ext cx="6405769" cy="351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accent1">
                    <a:lumMod val="50000"/>
                  </a:schemeClr>
                </a:solidFill>
              </a:rPr>
              <a:t>Classification performance : Inception V3(no FC) &lt; </a:t>
            </a:r>
            <a:r>
              <a:rPr lang="en-US" altLang="ko-KR" sz="1000" b="1" dirty="0" err="1">
                <a:solidFill>
                  <a:schemeClr val="accent1">
                    <a:lumMod val="50000"/>
                  </a:schemeClr>
                </a:solidFill>
              </a:rPr>
              <a:t>Xception</a:t>
            </a:r>
            <a:r>
              <a:rPr lang="en-US" altLang="ko-KR" sz="1000" b="1" dirty="0">
                <a:solidFill>
                  <a:schemeClr val="accent1">
                    <a:lumMod val="50000"/>
                  </a:schemeClr>
                </a:solidFill>
              </a:rPr>
              <a:t>(no FC) &lt; Inception V3(FC) &lt; </a:t>
            </a:r>
            <a:r>
              <a:rPr lang="en-US" altLang="ko-KR" sz="1000" b="1" dirty="0" err="1">
                <a:solidFill>
                  <a:schemeClr val="accent1">
                    <a:lumMod val="50000"/>
                  </a:schemeClr>
                </a:solidFill>
              </a:rPr>
              <a:t>Xception</a:t>
            </a:r>
            <a:r>
              <a:rPr lang="en-US" altLang="ko-KR" sz="1000" b="1" dirty="0">
                <a:solidFill>
                  <a:schemeClr val="accent1">
                    <a:lumMod val="50000"/>
                  </a:schemeClr>
                </a:solidFill>
              </a:rPr>
              <a:t>(FC)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0F444E9A-C2DB-0213-D6A8-7D6FCCF7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9287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1976C-83DC-BF01-BAA5-5BFBF481C517}"/>
              </a:ext>
            </a:extLst>
          </p:cNvPr>
          <p:cNvSpPr txBox="1"/>
          <p:nvPr/>
        </p:nvSpPr>
        <p:spPr>
          <a:xfrm>
            <a:off x="1432774" y="1650053"/>
            <a:ext cx="2214132" cy="351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ImageNet</a:t>
            </a:r>
            <a:r>
              <a:rPr lang="ko-KR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에서의 분류 성능 비교</a:t>
            </a:r>
            <a:endParaRPr lang="en-US" altLang="ko-KR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8D625-B8E2-D0A6-A187-3E4180603429}"/>
              </a:ext>
            </a:extLst>
          </p:cNvPr>
          <p:cNvSpPr txBox="1"/>
          <p:nvPr/>
        </p:nvSpPr>
        <p:spPr>
          <a:xfrm>
            <a:off x="1376719" y="4252414"/>
            <a:ext cx="1802652" cy="351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JFT</a:t>
            </a:r>
            <a:r>
              <a:rPr lang="ko-KR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에서의 분류성능 비교</a:t>
            </a:r>
            <a:endParaRPr lang="en-US" altLang="ko-KR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A55CC05-95F2-501C-3A07-B4A029F73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489" y="1232023"/>
            <a:ext cx="2746648" cy="223507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3B14B8B-D380-F2CA-6022-E4873B1DF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991" y="4015337"/>
            <a:ext cx="2816146" cy="22610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CC66AF-51C6-CC25-A680-E5D2CDBA13C6}"/>
              </a:ext>
            </a:extLst>
          </p:cNvPr>
          <p:cNvSpPr txBox="1"/>
          <p:nvPr/>
        </p:nvSpPr>
        <p:spPr>
          <a:xfrm>
            <a:off x="6878597" y="3478037"/>
            <a:ext cx="3262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validation accuracy : Inception V3 &lt; </a:t>
            </a:r>
            <a:r>
              <a:rPr lang="en-US" altLang="ko-KR" sz="1100" b="1" dirty="0" err="1">
                <a:solidFill>
                  <a:schemeClr val="accent1">
                    <a:lumMod val="50000"/>
                  </a:schemeClr>
                </a:solidFill>
              </a:rPr>
              <a:t>Xception</a:t>
            </a:r>
            <a:endParaRPr lang="en-US" altLang="ko-KR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6975B0-99F5-2D77-82B4-3F57744BBE51}"/>
              </a:ext>
            </a:extLst>
          </p:cNvPr>
          <p:cNvSpPr txBox="1"/>
          <p:nvPr/>
        </p:nvSpPr>
        <p:spPr>
          <a:xfrm>
            <a:off x="7246090" y="6312437"/>
            <a:ext cx="26773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MAP@100 : Inception V3 &lt; </a:t>
            </a:r>
            <a:r>
              <a:rPr lang="en-US" altLang="ko-KR" sz="1100" b="1" dirty="0" err="1">
                <a:solidFill>
                  <a:schemeClr val="accent1">
                    <a:lumMod val="50000"/>
                  </a:schemeClr>
                </a:solidFill>
              </a:rPr>
              <a:t>Xception</a:t>
            </a:r>
            <a:endParaRPr lang="en-US" altLang="ko-KR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FCC093-1ED3-8781-90DC-9A936B0E3888}"/>
              </a:ext>
            </a:extLst>
          </p:cNvPr>
          <p:cNvSpPr txBox="1"/>
          <p:nvPr/>
        </p:nvSpPr>
        <p:spPr>
          <a:xfrm>
            <a:off x="7393760" y="930074"/>
            <a:ext cx="2214132" cy="351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ImageNet</a:t>
            </a:r>
            <a:r>
              <a:rPr lang="ko-KR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에서의 분류 성능 비교</a:t>
            </a:r>
            <a:endParaRPr lang="en-US" altLang="ko-KR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54CDC-ED47-6752-AC1D-0EC34797F4DD}"/>
              </a:ext>
            </a:extLst>
          </p:cNvPr>
          <p:cNvSpPr txBox="1"/>
          <p:nvPr/>
        </p:nvSpPr>
        <p:spPr>
          <a:xfrm>
            <a:off x="7722284" y="3685638"/>
            <a:ext cx="1802652" cy="351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JFT</a:t>
            </a:r>
            <a:r>
              <a:rPr lang="ko-KR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에서의 분류성능 비교</a:t>
            </a:r>
            <a:endParaRPr lang="en-US" altLang="ko-KR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56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Xception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603527" y="1718236"/>
            <a:ext cx="5492471" cy="264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Effect of the residual connections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300" dirty="0"/>
              <a:t>이 결과는</a:t>
            </a:r>
            <a:r>
              <a:rPr lang="en-US" altLang="ko-KR" sz="1300" dirty="0"/>
              <a:t> </a:t>
            </a:r>
            <a:r>
              <a:rPr lang="ko-KR" altLang="en-US" sz="1300" dirty="0"/>
              <a:t>이 특정 아키텍처에 대한 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b="1" dirty="0"/>
              <a:t>    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residual connection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중요성</a:t>
            </a:r>
            <a:r>
              <a:rPr lang="ko-KR" altLang="en-US" sz="1300" dirty="0"/>
              <a:t>을 보여줌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altLang="ko-KR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-&gt;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 residual connection</a:t>
            </a:r>
            <a:r>
              <a:rPr lang="ko-KR" altLang="en-US" sz="1300" dirty="0"/>
              <a:t>은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속도와 최종 분류 성능</a:t>
            </a:r>
            <a:r>
              <a:rPr lang="ko-KR" altLang="en-US" sz="1300" dirty="0"/>
              <a:t> 측면에서</a:t>
            </a:r>
            <a:r>
              <a:rPr lang="en-US" altLang="ko-KR" sz="1300" dirty="0"/>
              <a:t> 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  </a:t>
            </a:r>
            <a:r>
              <a:rPr lang="ko-KR" altLang="en-US" sz="1300" dirty="0"/>
              <a:t>수렴을 돋는데 분명히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필수적</a:t>
            </a:r>
            <a:r>
              <a:rPr lang="ko-KR" altLang="en-US" sz="1300" dirty="0"/>
              <a:t>임</a:t>
            </a:r>
            <a:endParaRPr lang="en-US" altLang="ko-KR" sz="13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12316B8-D437-5E6C-D319-3B46F7D04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262" y="1938281"/>
            <a:ext cx="5288211" cy="4072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FF57C0-515B-92F8-27A7-08BE13A6EDDF}"/>
              </a:ext>
            </a:extLst>
          </p:cNvPr>
          <p:cNvSpPr txBox="1"/>
          <p:nvPr/>
        </p:nvSpPr>
        <p:spPr>
          <a:xfrm>
            <a:off x="7083846" y="6189423"/>
            <a:ext cx="4041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validation accuracy : </a:t>
            </a:r>
            <a:r>
              <a:rPr lang="en-US" altLang="ko-KR" sz="1100" b="1" dirty="0" err="1">
                <a:solidFill>
                  <a:schemeClr val="accent1">
                    <a:lumMod val="50000"/>
                  </a:schemeClr>
                </a:solidFill>
              </a:rPr>
              <a:t>Xception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 – Non-residual &lt; </a:t>
            </a:r>
            <a:r>
              <a:rPr lang="en-US" altLang="ko-KR" sz="1100" b="1" dirty="0" err="1">
                <a:solidFill>
                  <a:schemeClr val="accent1">
                    <a:lumMod val="50000"/>
                  </a:schemeClr>
                </a:solidFill>
              </a:rPr>
              <a:t>Xception</a:t>
            </a:r>
            <a:endParaRPr lang="en-US" altLang="ko-KR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0C322965-3812-8A5F-31A4-95DD17F8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46836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A1E5D1-4E26-0519-3FF9-FAE583A2A194}"/>
              </a:ext>
            </a:extLst>
          </p:cNvPr>
          <p:cNvSpPr txBox="1"/>
          <p:nvPr/>
        </p:nvSpPr>
        <p:spPr>
          <a:xfrm>
            <a:off x="6182520" y="1542675"/>
            <a:ext cx="2732880" cy="351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residual</a:t>
            </a:r>
            <a:r>
              <a:rPr lang="ko-KR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connections</a:t>
            </a:r>
            <a:r>
              <a:rPr lang="ko-KR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여부의 정확도 비교</a:t>
            </a:r>
            <a:endParaRPr lang="en-US" altLang="ko-KR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41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Xception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BB8D6C-EAFF-EC6E-5AEC-F23753CF5536}"/>
              </a:ext>
            </a:extLst>
          </p:cNvPr>
          <p:cNvSpPr txBox="1"/>
          <p:nvPr/>
        </p:nvSpPr>
        <p:spPr>
          <a:xfrm>
            <a:off x="1009035" y="1433133"/>
            <a:ext cx="10490535" cy="384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Future directions &amp; Conclusions</a:t>
            </a: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300" dirty="0"/>
              <a:t>경험적 평가에서</a:t>
            </a:r>
            <a:r>
              <a:rPr lang="en-US" altLang="ko-KR" sz="1300" dirty="0"/>
              <a:t>, </a:t>
            </a:r>
            <a:r>
              <a:rPr lang="en-US" altLang="ko-KR" sz="1300" b="1" dirty="0"/>
              <a:t>Inception Module</a:t>
            </a:r>
            <a:r>
              <a:rPr lang="ko-KR" altLang="en-US" sz="1300" b="1" dirty="0"/>
              <a:t>의 </a:t>
            </a:r>
            <a:r>
              <a:rPr lang="en-US" altLang="ko-KR" sz="1300" b="1" dirty="0"/>
              <a:t>Extreme</a:t>
            </a:r>
            <a:r>
              <a:rPr lang="en-US" altLang="ko-KR" sz="1300" dirty="0"/>
              <a:t> </a:t>
            </a:r>
            <a:r>
              <a:rPr lang="ko-KR" altLang="en-US" sz="1300" dirty="0"/>
              <a:t>버전인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Depth-wise separable Convolution</a:t>
            </a:r>
            <a:r>
              <a:rPr lang="ko-KR" altLang="en-US" sz="1300" dirty="0"/>
              <a:t>이</a:t>
            </a:r>
            <a:r>
              <a:rPr lang="en-US" altLang="ko-KR" sz="1300" dirty="0"/>
              <a:t>,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</a:t>
            </a:r>
            <a:r>
              <a:rPr lang="ko-KR" altLang="en-US" sz="1300" dirty="0"/>
              <a:t>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일반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Inception Module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보다 이</a:t>
            </a:r>
            <a:r>
              <a:rPr lang="ko-KR" altLang="en-US" sz="1300" dirty="0">
                <a:solidFill>
                  <a:schemeClr val="accent1">
                    <a:lumMod val="50000"/>
                  </a:schemeClr>
                </a:solidFill>
              </a:rPr>
              <a:t>점</a:t>
            </a:r>
            <a:r>
              <a:rPr lang="ko-KR" altLang="en-US" sz="1300" dirty="0"/>
              <a:t>이 있을 수 있음을 보여줌</a:t>
            </a: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dirty="0"/>
              <a:t>Inception</a:t>
            </a:r>
            <a:r>
              <a:rPr lang="ko-KR" altLang="en-US" sz="1300" dirty="0"/>
              <a:t> </a:t>
            </a:r>
            <a:r>
              <a:rPr lang="en-US" altLang="ko-KR" sz="1300" dirty="0"/>
              <a:t>V3</a:t>
            </a:r>
            <a:r>
              <a:rPr lang="ko-KR" altLang="en-US" sz="1300" dirty="0"/>
              <a:t>와 비교할 때</a:t>
            </a:r>
            <a:r>
              <a:rPr lang="en-US" altLang="ko-KR" sz="1300" dirty="0"/>
              <a:t>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Xception</a:t>
            </a:r>
            <a:r>
              <a:rPr lang="ko-KR" altLang="en-US" sz="1300" dirty="0"/>
              <a:t>은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ImageNet</a:t>
            </a:r>
            <a:r>
              <a:rPr lang="en-US" altLang="ko-KR" sz="1300" b="1" dirty="0"/>
              <a:t> data set</a:t>
            </a:r>
            <a:r>
              <a:rPr lang="ko-KR" altLang="en-US" sz="1300" b="1" dirty="0"/>
              <a:t>에서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분류 성능이 약간 향상</a:t>
            </a:r>
            <a:r>
              <a:rPr lang="ko-KR" altLang="en-US" sz="1300" dirty="0"/>
              <a:t>되고</a:t>
            </a:r>
            <a:r>
              <a:rPr lang="en-US" altLang="ko-KR" sz="1300" dirty="0"/>
              <a:t>,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JFT</a:t>
            </a:r>
            <a:r>
              <a:rPr lang="en-US" altLang="ko-KR" sz="1300" b="1" dirty="0"/>
              <a:t> data set</a:t>
            </a:r>
            <a:r>
              <a:rPr lang="ko-KR" altLang="en-US" sz="1300" b="1" dirty="0"/>
              <a:t>에서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큰 성능 향상</a:t>
            </a:r>
            <a:r>
              <a:rPr lang="ko-KR" altLang="en-US" sz="1300" dirty="0"/>
              <a:t>을 보임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-&gt; Inception</a:t>
            </a:r>
            <a:r>
              <a:rPr lang="ko-KR" altLang="en-US" sz="1300" dirty="0"/>
              <a:t> </a:t>
            </a:r>
            <a:r>
              <a:rPr lang="en-US" altLang="ko-KR" sz="1300" dirty="0"/>
              <a:t>V3</a:t>
            </a:r>
            <a:r>
              <a:rPr lang="ko-KR" altLang="en-US" sz="1300" dirty="0"/>
              <a:t>보다 </a:t>
            </a:r>
            <a:r>
              <a:rPr lang="en-US" altLang="ko-KR" sz="1300" dirty="0" err="1"/>
              <a:t>Xception</a:t>
            </a:r>
            <a:r>
              <a:rPr lang="ko-KR" altLang="en-US" sz="1300" dirty="0"/>
              <a:t>이 더 성능이 좋음</a:t>
            </a: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Depth-wise separable Convolution</a:t>
            </a:r>
            <a:r>
              <a:rPr lang="ko-KR" altLang="en-US" sz="1300" dirty="0"/>
              <a:t>은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Inception Module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과 유사</a:t>
            </a:r>
            <a:r>
              <a:rPr lang="ko-KR" altLang="en-US" sz="1300" b="1" dirty="0"/>
              <a:t>한 속성</a:t>
            </a:r>
            <a:r>
              <a:rPr lang="ko-KR" altLang="en-US" sz="1300" dirty="0"/>
              <a:t>을 제공하면서</a:t>
            </a:r>
            <a:r>
              <a:rPr lang="en-US" altLang="ko-KR" sz="1300" dirty="0"/>
              <a:t>, </a:t>
            </a:r>
            <a:r>
              <a:rPr lang="ko-KR" altLang="en-US" sz="1300" dirty="0"/>
              <a:t>일반 </a:t>
            </a:r>
            <a:r>
              <a:rPr lang="en-US" altLang="ko-KR" sz="1300" dirty="0"/>
              <a:t>Convolution layer</a:t>
            </a:r>
            <a:r>
              <a:rPr lang="ko-KR" altLang="en-US" sz="1300" dirty="0"/>
              <a:t>만큼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사용하기 쉬움</a:t>
            </a:r>
            <a:endParaRPr lang="en-US" altLang="ko-KR" sz="1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D4A63A8-DD48-2ACF-3B59-9FDBA39C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82559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7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6DEFB3-9D73-5314-57C0-D326C9B2A5B4}"/>
                  </a:ext>
                </a:extLst>
              </p:cNvPr>
              <p:cNvSpPr txBox="1"/>
              <p:nvPr/>
            </p:nvSpPr>
            <p:spPr>
              <a:xfrm>
                <a:off x="434108" y="1356572"/>
                <a:ext cx="11515014" cy="4651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ko-KR" sz="2000" b="1" dirty="0"/>
                  <a:t>Pyramidal Residual Network</a:t>
                </a:r>
              </a:p>
              <a:p>
                <a:pPr>
                  <a:lnSpc>
                    <a:spcPct val="200000"/>
                  </a:lnSpc>
                </a:pPr>
                <a:endParaRPr lang="en-US" altLang="ko-KR" sz="1300" dirty="0"/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층이 형성되는 깊이</a:t>
                </a:r>
                <a:r>
                  <a:rPr lang="ko-KR" altLang="en-US" sz="1300" dirty="0"/>
                  <a:t>에 따라서 </a:t>
                </a:r>
                <a:r>
                  <a:rPr lang="ko-KR" alt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채널의 수가 점차 증가</a:t>
                </a:r>
                <a:r>
                  <a:rPr lang="ko-KR" altLang="en-US" sz="1300" dirty="0"/>
                  <a:t>함</a:t>
                </a:r>
                <a:endParaRPr lang="en-US" altLang="ko-KR" sz="1300" dirty="0"/>
              </a:p>
              <a:p>
                <a:pPr>
                  <a:lnSpc>
                    <a:spcPct val="200000"/>
                  </a:lnSpc>
                </a:pPr>
                <a:r>
                  <a:rPr lang="en-US" altLang="ko-KR" sz="1300" dirty="0"/>
                  <a:t>   -&gt; </a:t>
                </a:r>
                <a:r>
                  <a:rPr lang="ko-KR" altLang="en-US" sz="1300" dirty="0"/>
                  <a:t>위에서 아래로 점차 넓어지는 형태의 </a:t>
                </a:r>
                <a:r>
                  <a:rPr lang="ko-KR" alt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피라미드 구조</a:t>
                </a:r>
                <a:r>
                  <a:rPr lang="ko-KR" altLang="en-US" sz="1300" b="1" dirty="0"/>
                  <a:t>와 유사</a:t>
                </a:r>
                <a:r>
                  <a:rPr lang="ko-KR" altLang="en-US" sz="1300" dirty="0"/>
                  <a:t>함</a:t>
                </a:r>
                <a:endParaRPr lang="en-US" altLang="ko-KR" sz="1300" dirty="0"/>
              </a:p>
              <a:p>
                <a:pPr>
                  <a:lnSpc>
                    <a:spcPct val="200000"/>
                  </a:lnSpc>
                </a:pPr>
                <a:endParaRPr lang="en-US" altLang="ko-KR" sz="1300" dirty="0"/>
              </a:p>
              <a:p>
                <a:pPr>
                  <a:lnSpc>
                    <a:spcPct val="200000"/>
                  </a:lnSpc>
                </a:pPr>
                <a:endParaRPr lang="en-US" altLang="ko-KR" sz="1300" dirty="0"/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sz="1300" b="1" dirty="0"/>
                  <a:t>주요 기여</a:t>
                </a:r>
                <a:endParaRPr lang="en-US" altLang="ko-KR" sz="1300" b="1" dirty="0"/>
              </a:p>
              <a:p>
                <a:pPr>
                  <a:lnSpc>
                    <a:spcPct val="200000"/>
                  </a:lnSpc>
                </a:pPr>
                <a:r>
                  <a:rPr lang="en-US" altLang="ko-KR" sz="1300" dirty="0"/>
                  <a:t>   1) </a:t>
                </a:r>
                <a:r>
                  <a:rPr lang="ko-KR" alt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핵심 아이디어</a:t>
                </a:r>
                <a:r>
                  <a:rPr lang="ko-KR" altLang="en-US" sz="1300" dirty="0"/>
                  <a:t> </a:t>
                </a:r>
                <a:r>
                  <a:rPr lang="en-US" altLang="ko-KR" sz="1300" dirty="0"/>
                  <a:t>: </a:t>
                </a:r>
                <a:r>
                  <a:rPr lang="en-US" altLang="ko-KR" sz="1300" b="1" dirty="0"/>
                  <a:t>Down-Sampling</a:t>
                </a:r>
                <a:r>
                  <a:rPr lang="ko-KR" altLang="en-US" sz="1300" dirty="0"/>
                  <a:t>을 통해</a:t>
                </a:r>
                <a:r>
                  <a:rPr lang="en-US" altLang="ko-KR" sz="1300" dirty="0"/>
                  <a:t>, </a:t>
                </a:r>
                <a:r>
                  <a:rPr lang="ko-KR" altLang="en-US" sz="1300" dirty="0"/>
                  <a:t>각 </a:t>
                </a:r>
                <a:r>
                  <a:rPr lang="en-US" altLang="ko-KR" sz="1300" dirty="0"/>
                  <a:t>residual unit</a:t>
                </a:r>
                <a:r>
                  <a:rPr lang="ko-KR" altLang="en-US" sz="1300" dirty="0"/>
                  <a:t>에서 급격하게 증가시키는 대신</a:t>
                </a:r>
                <a:r>
                  <a:rPr lang="en-US" altLang="ko-KR" sz="1300" dirty="0"/>
                  <a:t>, </a:t>
                </a:r>
                <a:r>
                  <a:rPr lang="ko-KR" alt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점진적으로 증가</a:t>
                </a:r>
                <a:r>
                  <a:rPr lang="ko-KR" altLang="en-US" sz="1300" dirty="0"/>
                  <a:t>시켜 </a:t>
                </a:r>
                <a:r>
                  <a:rPr lang="en-US" altLang="ko-KR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feature map </a:t>
                </a:r>
                <a:r>
                  <a:rPr lang="ko-KR" alt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차원에 집중</a:t>
                </a:r>
                <a:r>
                  <a:rPr lang="ko-KR" altLang="en-US" sz="1300" dirty="0"/>
                  <a:t>하는 것</a:t>
                </a:r>
                <a:endParaRPr lang="en-US" altLang="ko-KR" sz="1300" dirty="0"/>
              </a:p>
              <a:p>
                <a:pPr>
                  <a:lnSpc>
                    <a:spcPct val="200000"/>
                  </a:lnSpc>
                </a:pPr>
                <a:r>
                  <a:rPr lang="en-US" altLang="ko-KR" sz="1300" dirty="0"/>
                  <a:t>   2) feature map </a:t>
                </a:r>
                <a:r>
                  <a:rPr lang="ko-KR" altLang="en-US" sz="1300" dirty="0"/>
                  <a:t>차원을 늘릴 때</a:t>
                </a:r>
                <a:r>
                  <a:rPr lang="en-US" altLang="ko-KR" sz="1300" dirty="0"/>
                  <a:t>, </a:t>
                </a:r>
                <a:r>
                  <a:rPr lang="en-US" altLang="ko-KR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zero-padded identity-mapping shortcut connections</a:t>
                </a:r>
                <a:r>
                  <a:rPr lang="ko-KR" altLang="en-US" sz="1300" b="1" dirty="0"/>
                  <a:t>를 사용</a:t>
                </a:r>
                <a:r>
                  <a:rPr lang="ko-KR" altLang="en-US" sz="1300" dirty="0"/>
                  <a:t>해</a:t>
                </a:r>
                <a:r>
                  <a:rPr lang="en-US" altLang="ko-KR" sz="1300" dirty="0"/>
                  <a:t>, </a:t>
                </a:r>
                <a:r>
                  <a:rPr lang="ko-KR" alt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일반 네트워크와 잔여 네트워크의 혼합</a:t>
                </a:r>
                <a:r>
                  <a:rPr lang="ko-KR" altLang="en-US" sz="1300" dirty="0"/>
                  <a:t>으로 작동함</a:t>
                </a:r>
                <a:endParaRPr lang="en-US" altLang="ko-KR" sz="1300" dirty="0"/>
              </a:p>
              <a:p>
                <a:pPr>
                  <a:lnSpc>
                    <a:spcPct val="200000"/>
                  </a:lnSpc>
                </a:pPr>
                <a:r>
                  <a:rPr lang="en-US" altLang="ko-KR" sz="1300" dirty="0"/>
                  <a:t>   3) </a:t>
                </a:r>
                <a:r>
                  <a:rPr lang="ko-KR" alt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새로운 </a:t>
                </a:r>
                <a:r>
                  <a:rPr lang="en-US" altLang="ko-KR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residual unit</a:t>
                </a:r>
                <a:r>
                  <a:rPr lang="ko-KR" altLang="en-US" sz="1300" dirty="0"/>
                  <a:t>이 제안 됨</a:t>
                </a:r>
                <a:endParaRPr lang="en-US" altLang="ko-KR" sz="1300" dirty="0"/>
              </a:p>
              <a:p>
                <a:pPr>
                  <a:lnSpc>
                    <a:spcPct val="200000"/>
                  </a:lnSpc>
                </a:pPr>
                <a:r>
                  <a:rPr lang="en-US" altLang="ko-KR" sz="1300" dirty="0"/>
                  <a:t>   4) </a:t>
                </a:r>
                <a:r>
                  <a:rPr lang="ko-KR" altLang="en-US" sz="1300" dirty="0"/>
                  <a:t>각 계층의 채널 수를 균등하게 증가시키는 </a:t>
                </a:r>
                <a14:m>
                  <m:oMath xmlns:m="http://schemas.openxmlformats.org/officeDocument/2006/math">
                    <m:r>
                      <a:rPr lang="en-US" altLang="ko-KR" sz="13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ko-KR" altLang="en-US" sz="13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라</m:t>
                    </m:r>
                  </m:oMath>
                </a14:m>
                <a:r>
                  <a:rPr lang="ko-KR" alt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는 </a:t>
                </a:r>
                <a:r>
                  <a:rPr lang="en-US" altLang="ko-KR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hyper-parameter</a:t>
                </a:r>
                <a:r>
                  <a:rPr lang="ko-KR" alt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를 도입</a:t>
                </a:r>
                <a:r>
                  <a:rPr lang="ko-KR" altLang="en-US" sz="1300" dirty="0"/>
                  <a:t>함</a:t>
                </a:r>
                <a:endParaRPr lang="en-US" altLang="ko-KR" sz="13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6DEFB3-9D73-5314-57C0-D326C9B2A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8" y="1356572"/>
                <a:ext cx="11515014" cy="4651723"/>
              </a:xfrm>
              <a:prstGeom prst="rect">
                <a:avLst/>
              </a:prstGeom>
              <a:blipFill>
                <a:blip r:embed="rId3"/>
                <a:stretch>
                  <a:fillRect l="-529" b="-2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C8ED5221-1E71-D33B-C431-34D384B6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500642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4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778163" y="1557090"/>
            <a:ext cx="3224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Pyramidal Residual Units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64353AE-D9D9-5D23-26E9-7CDD7DCA8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343" y="2541010"/>
            <a:ext cx="9569309" cy="3008411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A63748A-AFF6-F743-CBC1-CE952DDF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70714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9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778163" y="1439638"/>
            <a:ext cx="3210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/>
              <a:t>PyramidNet</a:t>
            </a:r>
            <a:r>
              <a:rPr lang="en-US" altLang="ko-KR" sz="2000" b="1" dirty="0"/>
              <a:t> Architecture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8A7AD20-2A8B-1150-AC3C-72017AD1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545" y="2445806"/>
            <a:ext cx="7020905" cy="3896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4F7EBC-90C8-3C4B-E277-DBD7597290FA}"/>
              </a:ext>
            </a:extLst>
          </p:cNvPr>
          <p:cNvSpPr txBox="1"/>
          <p:nvPr/>
        </p:nvSpPr>
        <p:spPr>
          <a:xfrm>
            <a:off x="5319787" y="2184196"/>
            <a:ext cx="1091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geometrically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E7518-C632-1AD9-5B4F-364A70428193}"/>
              </a:ext>
            </a:extLst>
          </p:cNvPr>
          <p:cNvSpPr txBox="1"/>
          <p:nvPr/>
        </p:nvSpPr>
        <p:spPr>
          <a:xfrm>
            <a:off x="3280687" y="2184196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linearly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82F6706E-2E9C-1127-B250-5CD3EFFB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86170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50EEA-83DE-5510-A5B5-0EE624A3E66E}"/>
              </a:ext>
            </a:extLst>
          </p:cNvPr>
          <p:cNvSpPr txBox="1"/>
          <p:nvPr/>
        </p:nvSpPr>
        <p:spPr>
          <a:xfrm>
            <a:off x="5954670" y="5067096"/>
            <a:ext cx="1933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multiplicative </a:t>
            </a:r>
            <a:r>
              <a:rPr lang="en-US" altLang="ko-KR" sz="1100" b="1" dirty="0" err="1"/>
              <a:t>PyramidNet</a:t>
            </a:r>
            <a:endParaRPr lang="en-US" altLang="ko-KR" sz="11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77A3EB-2290-978A-5AAE-CB613671599D}"/>
              </a:ext>
            </a:extLst>
          </p:cNvPr>
          <p:cNvSpPr txBox="1"/>
          <p:nvPr/>
        </p:nvSpPr>
        <p:spPr>
          <a:xfrm>
            <a:off x="3725070" y="5079796"/>
            <a:ext cx="15664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additive </a:t>
            </a:r>
            <a:r>
              <a:rPr lang="en-US" altLang="ko-KR" sz="1100" b="1" dirty="0" err="1"/>
              <a:t>PyramidNet</a:t>
            </a:r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13114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825795" y="1420588"/>
            <a:ext cx="3210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/>
              <a:t>PyramidNet</a:t>
            </a:r>
            <a:r>
              <a:rPr lang="en-US" altLang="ko-KR" sz="2000" b="1" dirty="0"/>
              <a:t> Architecture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C818C81-BD38-92C6-4AF6-2341C8306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737" y="2383190"/>
            <a:ext cx="5566930" cy="3407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D52C7-60A2-92E5-848A-3C0BED47F040}"/>
              </a:ext>
            </a:extLst>
          </p:cNvPr>
          <p:cNvSpPr txBox="1"/>
          <p:nvPr/>
        </p:nvSpPr>
        <p:spPr>
          <a:xfrm>
            <a:off x="9149020" y="5236735"/>
            <a:ext cx="13147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/>
              <a:t>α : </a:t>
            </a:r>
            <a:r>
              <a:rPr lang="ko-KR" altLang="en-US" sz="900" b="1" dirty="0"/>
              <a:t>확대 계수</a:t>
            </a:r>
            <a:endParaRPr lang="en-US" altLang="ko-KR" sz="900" b="1" dirty="0"/>
          </a:p>
          <a:p>
            <a:r>
              <a:rPr lang="en-US" altLang="ko-KR" sz="900" b="1" dirty="0"/>
              <a:t>N : </a:t>
            </a:r>
            <a:r>
              <a:rPr lang="ko-KR" altLang="en-US" sz="900" b="1" dirty="0"/>
              <a:t>잔여 단위의 총 수</a:t>
            </a:r>
            <a:endParaRPr lang="en-US" altLang="ko-KR" sz="900" b="1" dirty="0"/>
          </a:p>
          <a:p>
            <a:r>
              <a:rPr lang="en-US" altLang="ko-KR" sz="900" b="1" dirty="0" err="1"/>
              <a:t>Nn</a:t>
            </a:r>
            <a:r>
              <a:rPr lang="en-US" altLang="ko-KR" sz="900" b="1" dirty="0"/>
              <a:t> : </a:t>
            </a:r>
            <a:r>
              <a:rPr lang="ko-KR" altLang="en-US" sz="900" b="1" dirty="0"/>
              <a:t>그룹의 블록 수</a:t>
            </a:r>
            <a:endParaRPr lang="en-US" altLang="ko-KR" sz="900" b="1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D5BDE9B-3155-75A4-64CD-2EA9028E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9287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액자 10">
            <a:extLst>
              <a:ext uri="{FF2B5EF4-FFF2-40B4-BE49-F238E27FC236}">
                <a16:creationId xmlns:a16="http://schemas.microsoft.com/office/drawing/2014/main" id="{A1F34C3F-0791-21AD-1F94-9AF37FD6E6DA}"/>
              </a:ext>
            </a:extLst>
          </p:cNvPr>
          <p:cNvSpPr/>
          <p:nvPr/>
        </p:nvSpPr>
        <p:spPr>
          <a:xfrm>
            <a:off x="6356575" y="2950263"/>
            <a:ext cx="1607108" cy="222227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0E6CD-2EAB-A840-5FF6-2AB48226F0DF}"/>
              </a:ext>
            </a:extLst>
          </p:cNvPr>
          <p:cNvSpPr txBox="1"/>
          <p:nvPr/>
        </p:nvSpPr>
        <p:spPr>
          <a:xfrm>
            <a:off x="8004380" y="2847273"/>
            <a:ext cx="1940573" cy="3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900" b="1" dirty="0"/>
              <a:t>각 그룹의 최종 단위 출력 차원</a:t>
            </a:r>
            <a:endParaRPr lang="ko-KR" altLang="en-US" sz="6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E804870-52AE-8ECB-7BAE-9953A2148753}"/>
              </a:ext>
            </a:extLst>
          </p:cNvPr>
          <p:cNvSpPr/>
          <p:nvPr/>
        </p:nvSpPr>
        <p:spPr>
          <a:xfrm>
            <a:off x="3407737" y="1975761"/>
            <a:ext cx="4109770" cy="402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200" b="1" dirty="0" err="1"/>
              <a:t>PyramidNet</a:t>
            </a:r>
            <a:r>
              <a:rPr lang="ko-KR" altLang="en-US" sz="1200" b="1" dirty="0"/>
              <a:t> 아키텍처</a:t>
            </a: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295831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717228" y="1639519"/>
            <a:ext cx="5964582" cy="424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Effect of </a:t>
            </a:r>
            <a:r>
              <a:rPr lang="en-US" altLang="ko-KR" sz="2000" b="1" dirty="0" err="1"/>
              <a:t>PyramidNet</a:t>
            </a:r>
            <a:endParaRPr lang="en-US" altLang="ko-KR" sz="2000" b="1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Pre-activation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ResNets</a:t>
            </a:r>
            <a:endParaRPr lang="en-US" altLang="ko-KR" sz="13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: </a:t>
            </a:r>
            <a:r>
              <a:rPr lang="en-US" altLang="ko-KR" sz="1300" b="1" dirty="0"/>
              <a:t>Down-Sampling</a:t>
            </a:r>
            <a:r>
              <a:rPr lang="ko-KR" altLang="en-US" sz="1300" b="1" dirty="0"/>
              <a:t>으로 </a:t>
            </a:r>
            <a:r>
              <a:rPr lang="en-US" altLang="ko-KR" sz="1300" b="1" dirty="0"/>
              <a:t>unit</a:t>
            </a:r>
            <a:r>
              <a:rPr lang="ko-KR" altLang="en-US" sz="1300" b="1" dirty="0"/>
              <a:t>을 삭제</a:t>
            </a:r>
            <a:r>
              <a:rPr lang="ko-KR" altLang="en-US" sz="1300" dirty="0"/>
              <a:t>하면</a:t>
            </a:r>
            <a:r>
              <a:rPr lang="en-US" altLang="ko-KR" sz="1300" dirty="0"/>
              <a:t>, </a:t>
            </a:r>
            <a:r>
              <a:rPr lang="ko-KR" altLang="en-US" sz="1300" dirty="0"/>
              <a:t>여전히 </a:t>
            </a:r>
            <a:r>
              <a:rPr lang="ko-KR" altLang="en-US" sz="1300" b="1" dirty="0"/>
              <a:t>성능이 크게 저하</a:t>
            </a:r>
            <a:r>
              <a:rPr lang="ko-KR" altLang="en-US" sz="1300" dirty="0"/>
              <a:t>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r>
              <a:rPr lang="en-US" altLang="ko-KR" sz="1300" dirty="0"/>
              <a:t>    -&gt;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Stochastic depth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를 적용</a:t>
            </a:r>
            <a:r>
              <a:rPr lang="ko-KR" altLang="en-US" sz="1300" dirty="0"/>
              <a:t>하면</a:t>
            </a:r>
            <a:r>
              <a:rPr lang="en-US" altLang="ko-KR" sz="1300" dirty="0"/>
              <a:t>,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성능이 향상</a:t>
            </a:r>
            <a:r>
              <a:rPr lang="ko-KR" altLang="en-US" sz="1300" dirty="0"/>
              <a:t>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PyramidNet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목적</a:t>
            </a:r>
            <a:endParaRPr lang="en-US" altLang="ko-KR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: Residual unit </a:t>
            </a:r>
            <a:r>
              <a:rPr lang="ko-KR" altLang="en-US" sz="1300" dirty="0"/>
              <a:t>중 하나에서 </a:t>
            </a:r>
            <a:r>
              <a:rPr lang="en-US" altLang="ko-KR" sz="1300" dirty="0"/>
              <a:t>feature map </a:t>
            </a:r>
            <a:r>
              <a:rPr lang="ko-KR" altLang="en-US" sz="1300" dirty="0"/>
              <a:t>차원을 두 배로 늘리는 대신</a:t>
            </a:r>
            <a:r>
              <a:rPr lang="en-US" altLang="ko-KR" sz="1300" dirty="0"/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300" b="1" dirty="0"/>
              <a:t>     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점차적으로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feature map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차원을 늘리고</a:t>
            </a:r>
            <a:r>
              <a:rPr lang="en-US" altLang="ko-KR" sz="1300" b="1" dirty="0"/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 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feature map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을 늘리는 부담을 균등</a:t>
            </a:r>
            <a:r>
              <a:rPr lang="ko-KR" altLang="en-US" sz="1300" dirty="0"/>
              <a:t>하게 하는 것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86B906E-A36E-AFFC-4617-ABDD70A68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524" y="2146649"/>
            <a:ext cx="4575046" cy="3738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6531AF-B5A6-8E22-CEA7-A4E3FA5F4CE0}"/>
              </a:ext>
            </a:extLst>
          </p:cNvPr>
          <p:cNvSpPr txBox="1"/>
          <p:nvPr/>
        </p:nvSpPr>
        <p:spPr>
          <a:xfrm>
            <a:off x="6984326" y="1777138"/>
            <a:ext cx="44961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training loss &amp; test error : </a:t>
            </a:r>
            <a:r>
              <a:rPr lang="en-US" altLang="ko-KR" sz="1100" b="1" dirty="0" err="1">
                <a:solidFill>
                  <a:schemeClr val="accent1">
                    <a:lumMod val="50000"/>
                  </a:schemeClr>
                </a:solidFill>
              </a:rPr>
              <a:t>PyramidNet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  &lt; Pre-activation</a:t>
            </a:r>
            <a:r>
              <a:rPr lang="ko-KR" altLang="en-US" sz="1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100" b="1" dirty="0" err="1">
                <a:solidFill>
                  <a:schemeClr val="accent1">
                    <a:lumMod val="50000"/>
                  </a:schemeClr>
                </a:solidFill>
              </a:rPr>
              <a:t>ResNet</a:t>
            </a:r>
            <a:endParaRPr lang="ko-KR" altLang="en-U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18434693-D546-7F46-E176-271D362A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69859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36B2B4B-43C6-3C90-1962-E0BB589FF748}"/>
              </a:ext>
            </a:extLst>
          </p:cNvPr>
          <p:cNvSpPr/>
          <p:nvPr/>
        </p:nvSpPr>
        <p:spPr>
          <a:xfrm>
            <a:off x="7473288" y="5959378"/>
            <a:ext cx="4026282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100" dirty="0"/>
              <a:t>-&gt; </a:t>
            </a:r>
            <a:r>
              <a:rPr lang="ko-KR" altLang="en-US" sz="1100" dirty="0"/>
              <a:t>기존 </a:t>
            </a:r>
            <a:r>
              <a:rPr lang="en-US" altLang="ko-KR" sz="1100" dirty="0"/>
              <a:t>Deep </a:t>
            </a:r>
            <a:r>
              <a:rPr lang="ko-KR" altLang="en-US" sz="1100" dirty="0"/>
              <a:t>네트워크에 비해 일반화 능력이 우수함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8019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40144" y="973280"/>
            <a:ext cx="11711709" cy="5656119"/>
          </a:xfrm>
          <a:prstGeom prst="roundRect">
            <a:avLst>
              <a:gd name="adj" fmla="val 271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40144" y="147637"/>
            <a:ext cx="11711709" cy="720436"/>
          </a:xfrm>
          <a:prstGeom prst="roundRect">
            <a:avLst>
              <a:gd name="adj" fmla="val 12821"/>
            </a:avLst>
          </a:prstGeom>
          <a:solidFill>
            <a:srgbClr val="54A0F4"/>
          </a:solidFill>
          <a:ln>
            <a:noFill/>
          </a:ln>
          <a:effectLst>
            <a:outerShdw blurRad="165100" dist="38100" dir="5400000" algn="t" rotWithShape="0">
              <a:srgbClr val="3B85F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en-US" altLang="ko-KR" sz="2400" i="1" kern="0" dirty="0" err="1"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PyramidNet</a:t>
            </a:r>
            <a:endParaRPr lang="ko-KR" alt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83308" y="327746"/>
            <a:ext cx="789711" cy="353436"/>
            <a:chOff x="383308" y="327746"/>
            <a:chExt cx="789711" cy="35343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83308" y="327746"/>
              <a:ext cx="789711" cy="353436"/>
            </a:xfrm>
            <a:prstGeom prst="roundRect">
              <a:avLst>
                <a:gd name="adj" fmla="val 50000"/>
              </a:avLst>
            </a:prstGeom>
            <a:solidFill>
              <a:srgbClr val="3B8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434108" y="36046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202523" y="147637"/>
            <a:ext cx="1751636" cy="721420"/>
            <a:chOff x="10202523" y="223837"/>
            <a:chExt cx="1751636" cy="721420"/>
          </a:xfrm>
        </p:grpSpPr>
        <p:sp>
          <p:nvSpPr>
            <p:cNvPr id="13" name="자유형 12"/>
            <p:cNvSpPr/>
            <p:nvPr/>
          </p:nvSpPr>
          <p:spPr>
            <a:xfrm>
              <a:off x="10758487" y="223837"/>
              <a:ext cx="1193366" cy="720436"/>
            </a:xfrm>
            <a:custGeom>
              <a:avLst/>
              <a:gdLst>
                <a:gd name="connsiteX0" fmla="*/ 0 w 1193366"/>
                <a:gd name="connsiteY0" fmla="*/ 0 h 720436"/>
                <a:gd name="connsiteX1" fmla="*/ 1100999 w 1193366"/>
                <a:gd name="connsiteY1" fmla="*/ 0 h 720436"/>
                <a:gd name="connsiteX2" fmla="*/ 1193366 w 1193366"/>
                <a:gd name="connsiteY2" fmla="*/ 92367 h 720436"/>
                <a:gd name="connsiteX3" fmla="*/ 1193366 w 1193366"/>
                <a:gd name="connsiteY3" fmla="*/ 628069 h 720436"/>
                <a:gd name="connsiteX4" fmla="*/ 1100999 w 1193366"/>
                <a:gd name="connsiteY4" fmla="*/ 720436 h 720436"/>
                <a:gd name="connsiteX5" fmla="*/ 290019 w 1193366"/>
                <a:gd name="connsiteY5" fmla="*/ 720436 h 720436"/>
                <a:gd name="connsiteX6" fmla="*/ 178939 w 1193366"/>
                <a:gd name="connsiteY6" fmla="*/ 585807 h 720436"/>
                <a:gd name="connsiteX7" fmla="*/ 0 w 1193366"/>
                <a:gd name="connsiteY7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66" h="720436">
                  <a:moveTo>
                    <a:pt x="0" y="0"/>
                  </a:moveTo>
                  <a:lnTo>
                    <a:pt x="1100999" y="0"/>
                  </a:lnTo>
                  <a:cubicBezTo>
                    <a:pt x="1152012" y="0"/>
                    <a:pt x="1193366" y="41354"/>
                    <a:pt x="1193366" y="92367"/>
                  </a:cubicBezTo>
                  <a:lnTo>
                    <a:pt x="1193366" y="628069"/>
                  </a:lnTo>
                  <a:cubicBezTo>
                    <a:pt x="1193366" y="679082"/>
                    <a:pt x="1152012" y="720436"/>
                    <a:pt x="1100999" y="720436"/>
                  </a:cubicBezTo>
                  <a:lnTo>
                    <a:pt x="290019" y="720436"/>
                  </a:lnTo>
                  <a:lnTo>
                    <a:pt x="178939" y="585807"/>
                  </a:lnTo>
                  <a:cubicBezTo>
                    <a:pt x="65966" y="418585"/>
                    <a:pt x="0" y="2169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0844654" y="226216"/>
              <a:ext cx="1109505" cy="715363"/>
            </a:xfrm>
            <a:custGeom>
              <a:avLst/>
              <a:gdLst>
                <a:gd name="connsiteX0" fmla="*/ 0 w 1109505"/>
                <a:gd name="connsiteY0" fmla="*/ 0 h 715363"/>
                <a:gd name="connsiteX1" fmla="*/ 1017138 w 1109505"/>
                <a:gd name="connsiteY1" fmla="*/ 0 h 715363"/>
                <a:gd name="connsiteX2" fmla="*/ 1109505 w 1109505"/>
                <a:gd name="connsiteY2" fmla="*/ 92367 h 715363"/>
                <a:gd name="connsiteX3" fmla="*/ 1109505 w 1109505"/>
                <a:gd name="connsiteY3" fmla="*/ 628069 h 715363"/>
                <a:gd name="connsiteX4" fmla="*/ 1053091 w 1109505"/>
                <a:gd name="connsiteY4" fmla="*/ 713177 h 715363"/>
                <a:gd name="connsiteX5" fmla="*/ 1042269 w 1109505"/>
                <a:gd name="connsiteY5" fmla="*/ 715363 h 715363"/>
                <a:gd name="connsiteX6" fmla="*/ 973431 w 1109505"/>
                <a:gd name="connsiteY6" fmla="*/ 711887 h 715363"/>
                <a:gd name="connsiteX7" fmla="*/ 44542 w 1109505"/>
                <a:gd name="connsiteY7" fmla="*/ 92463 h 7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05" h="715363">
                  <a:moveTo>
                    <a:pt x="0" y="0"/>
                  </a:moveTo>
                  <a:lnTo>
                    <a:pt x="1017138" y="0"/>
                  </a:lnTo>
                  <a:cubicBezTo>
                    <a:pt x="1068151" y="0"/>
                    <a:pt x="1109505" y="41354"/>
                    <a:pt x="1109505" y="92367"/>
                  </a:cubicBezTo>
                  <a:lnTo>
                    <a:pt x="1109505" y="628069"/>
                  </a:lnTo>
                  <a:cubicBezTo>
                    <a:pt x="1109505" y="666329"/>
                    <a:pt x="1086243" y="699155"/>
                    <a:pt x="1053091" y="713177"/>
                  </a:cubicBezTo>
                  <a:lnTo>
                    <a:pt x="1042269" y="715363"/>
                  </a:lnTo>
                  <a:lnTo>
                    <a:pt x="973431" y="711887"/>
                  </a:lnTo>
                  <a:cubicBezTo>
                    <a:pt x="571577" y="671076"/>
                    <a:pt x="228565" y="431220"/>
                    <a:pt x="44542" y="92463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1049137" y="224821"/>
              <a:ext cx="900866" cy="398468"/>
            </a:xfrm>
            <a:custGeom>
              <a:avLst/>
              <a:gdLst>
                <a:gd name="connsiteX0" fmla="*/ 0 w 900866"/>
                <a:gd name="connsiteY0" fmla="*/ 0 h 398468"/>
                <a:gd name="connsiteX1" fmla="*/ 808499 w 900866"/>
                <a:gd name="connsiteY1" fmla="*/ 0 h 398468"/>
                <a:gd name="connsiteX2" fmla="*/ 900866 w 900866"/>
                <a:gd name="connsiteY2" fmla="*/ 92367 h 398468"/>
                <a:gd name="connsiteX3" fmla="*/ 900866 w 900866"/>
                <a:gd name="connsiteY3" fmla="*/ 398468 h 398468"/>
                <a:gd name="connsiteX4" fmla="*/ 732258 w 900866"/>
                <a:gd name="connsiteY4" fmla="*/ 370578 h 398468"/>
                <a:gd name="connsiteX5" fmla="*/ 155894 w 900866"/>
                <a:gd name="connsiteY5" fmla="*/ 119507 h 39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866" h="398468">
                  <a:moveTo>
                    <a:pt x="0" y="0"/>
                  </a:moveTo>
                  <a:lnTo>
                    <a:pt x="808499" y="0"/>
                  </a:lnTo>
                  <a:cubicBezTo>
                    <a:pt x="859512" y="0"/>
                    <a:pt x="900866" y="41354"/>
                    <a:pt x="900866" y="92367"/>
                  </a:cubicBezTo>
                  <a:lnTo>
                    <a:pt x="900866" y="398468"/>
                  </a:lnTo>
                  <a:lnTo>
                    <a:pt x="732258" y="370578"/>
                  </a:lnTo>
                  <a:cubicBezTo>
                    <a:pt x="523072" y="322289"/>
                    <a:pt x="328404" y="236052"/>
                    <a:pt x="155894" y="119507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0592044" y="224821"/>
              <a:ext cx="1357078" cy="720436"/>
            </a:xfrm>
            <a:custGeom>
              <a:avLst/>
              <a:gdLst>
                <a:gd name="connsiteX0" fmla="*/ 100648 w 1357078"/>
                <a:gd name="connsiteY0" fmla="*/ 0 h 720436"/>
                <a:gd name="connsiteX1" fmla="*/ 1264711 w 1357078"/>
                <a:gd name="connsiteY1" fmla="*/ 0 h 720436"/>
                <a:gd name="connsiteX2" fmla="*/ 1357078 w 1357078"/>
                <a:gd name="connsiteY2" fmla="*/ 92367 h 720436"/>
                <a:gd name="connsiteX3" fmla="*/ 1357078 w 1357078"/>
                <a:gd name="connsiteY3" fmla="*/ 628069 h 720436"/>
                <a:gd name="connsiteX4" fmla="*/ 1264711 w 1357078"/>
                <a:gd name="connsiteY4" fmla="*/ 720436 h 720436"/>
                <a:gd name="connsiteX5" fmla="*/ 23604 w 1357078"/>
                <a:gd name="connsiteY5" fmla="*/ 720436 h 720436"/>
                <a:gd name="connsiteX6" fmla="*/ 6255 w 1357078"/>
                <a:gd name="connsiteY6" fmla="*/ 606763 h 720436"/>
                <a:gd name="connsiteX7" fmla="*/ 0 w 1357078"/>
                <a:gd name="connsiteY7" fmla="*/ 482886 h 720436"/>
                <a:gd name="connsiteX8" fmla="*/ 95212 w 1357078"/>
                <a:gd name="connsiteY8" fmla="*/ 11285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7078" h="720436">
                  <a:moveTo>
                    <a:pt x="100648" y="0"/>
                  </a:moveTo>
                  <a:lnTo>
                    <a:pt x="1264711" y="0"/>
                  </a:lnTo>
                  <a:cubicBezTo>
                    <a:pt x="1315724" y="0"/>
                    <a:pt x="1357078" y="41354"/>
                    <a:pt x="1357078" y="92367"/>
                  </a:cubicBezTo>
                  <a:lnTo>
                    <a:pt x="1357078" y="628069"/>
                  </a:lnTo>
                  <a:cubicBezTo>
                    <a:pt x="1357078" y="679082"/>
                    <a:pt x="1315724" y="720436"/>
                    <a:pt x="1264711" y="720436"/>
                  </a:cubicBezTo>
                  <a:lnTo>
                    <a:pt x="23604" y="720436"/>
                  </a:lnTo>
                  <a:lnTo>
                    <a:pt x="6255" y="606763"/>
                  </a:lnTo>
                  <a:cubicBezTo>
                    <a:pt x="2119" y="566033"/>
                    <a:pt x="0" y="524707"/>
                    <a:pt x="0" y="482886"/>
                  </a:cubicBezTo>
                  <a:cubicBezTo>
                    <a:pt x="0" y="315602"/>
                    <a:pt x="33903" y="156236"/>
                    <a:pt x="95212" y="11285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202523" y="224821"/>
              <a:ext cx="1747003" cy="720436"/>
            </a:xfrm>
            <a:custGeom>
              <a:avLst/>
              <a:gdLst>
                <a:gd name="connsiteX0" fmla="*/ 387377 w 1747003"/>
                <a:gd name="connsiteY0" fmla="*/ 0 h 720436"/>
                <a:gd name="connsiteX1" fmla="*/ 1654636 w 1747003"/>
                <a:gd name="connsiteY1" fmla="*/ 0 h 720436"/>
                <a:gd name="connsiteX2" fmla="*/ 1747003 w 1747003"/>
                <a:gd name="connsiteY2" fmla="*/ 92367 h 720436"/>
                <a:gd name="connsiteX3" fmla="*/ 1747003 w 1747003"/>
                <a:gd name="connsiteY3" fmla="*/ 628069 h 720436"/>
                <a:gd name="connsiteX4" fmla="*/ 1654636 w 1747003"/>
                <a:gd name="connsiteY4" fmla="*/ 720436 h 720436"/>
                <a:gd name="connsiteX5" fmla="*/ 0 w 1747003"/>
                <a:gd name="connsiteY5" fmla="*/ 720436 h 720436"/>
                <a:gd name="connsiteX6" fmla="*/ 9918 w 1747003"/>
                <a:gd name="connsiteY6" fmla="*/ 655448 h 720436"/>
                <a:gd name="connsiteX7" fmla="*/ 340167 w 1747003"/>
                <a:gd name="connsiteY7" fmla="*/ 42908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003" h="720436">
                  <a:moveTo>
                    <a:pt x="387377" y="0"/>
                  </a:moveTo>
                  <a:lnTo>
                    <a:pt x="1654636" y="0"/>
                  </a:lnTo>
                  <a:cubicBezTo>
                    <a:pt x="1705649" y="0"/>
                    <a:pt x="1747003" y="41354"/>
                    <a:pt x="1747003" y="92367"/>
                  </a:cubicBezTo>
                  <a:lnTo>
                    <a:pt x="1747003" y="628069"/>
                  </a:lnTo>
                  <a:cubicBezTo>
                    <a:pt x="1747003" y="679082"/>
                    <a:pt x="1705649" y="720436"/>
                    <a:pt x="1654636" y="720436"/>
                  </a:cubicBezTo>
                  <a:lnTo>
                    <a:pt x="0" y="720436"/>
                  </a:lnTo>
                  <a:lnTo>
                    <a:pt x="9918" y="655448"/>
                  </a:lnTo>
                  <a:cubicBezTo>
                    <a:pt x="58336" y="418836"/>
                    <a:pt x="175727" y="207347"/>
                    <a:pt x="340167" y="42908"/>
                  </a:cubicBez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6DEFB3-9D73-5314-57C0-D326C9B2A5B4}"/>
              </a:ext>
            </a:extLst>
          </p:cNvPr>
          <p:cNvSpPr txBox="1"/>
          <p:nvPr/>
        </p:nvSpPr>
        <p:spPr>
          <a:xfrm>
            <a:off x="755288" y="1278629"/>
            <a:ext cx="5232876" cy="504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/>
              <a:t>Effect of </a:t>
            </a:r>
            <a:r>
              <a:rPr lang="en-US" altLang="ko-KR" sz="2000" b="1" dirty="0" err="1"/>
              <a:t>PyramidNet</a:t>
            </a:r>
            <a:endParaRPr lang="en-US" altLang="ko-KR" sz="2000" b="1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개별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unit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을 삭제</a:t>
            </a:r>
            <a:r>
              <a:rPr lang="ko-KR" altLang="en-US" sz="1300" dirty="0"/>
              <a:t>한 후</a:t>
            </a:r>
            <a:r>
              <a:rPr lang="en-US" altLang="ko-KR" sz="1300" dirty="0"/>
              <a:t> </a:t>
            </a:r>
            <a:r>
              <a:rPr lang="ko-KR" altLang="en-US" sz="1300" dirty="0"/>
              <a:t>성능을 평가하면</a:t>
            </a:r>
            <a:r>
              <a:rPr lang="en-US" altLang="ko-KR" sz="1300" dirty="0"/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</a:t>
            </a:r>
            <a:r>
              <a:rPr lang="ko-KR" altLang="en-US" sz="1300" dirty="0"/>
              <a:t>일반 네트워크에 비해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약간의 성능 손실</a:t>
            </a:r>
            <a:r>
              <a:rPr lang="ko-KR" altLang="en-US" sz="1300" dirty="0"/>
              <a:t>만 발생함</a:t>
            </a:r>
            <a:endParaRPr lang="en-US" altLang="ko-KR" sz="1300" dirty="0"/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Pre-activation </a:t>
            </a: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ResNet</a:t>
            </a:r>
            <a:r>
              <a:rPr lang="ko-KR" altLang="en-US" sz="1300" dirty="0"/>
              <a:t>은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Down-Sampling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된 블록을 제거</a:t>
            </a:r>
            <a:r>
              <a:rPr lang="ko-KR" altLang="en-US" sz="1300" dirty="0"/>
              <a:t>하면</a:t>
            </a:r>
            <a:r>
              <a:rPr lang="en-US" altLang="ko-KR" sz="1300" dirty="0"/>
              <a:t>,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분류 정확도에 영향</a:t>
            </a:r>
            <a:r>
              <a:rPr lang="ko-KR" altLang="en-US" sz="1300" dirty="0"/>
              <a:t>을 미치는 경향이 있음</a:t>
            </a: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PyramidNet</a:t>
            </a:r>
            <a:r>
              <a:rPr lang="ko-KR" altLang="en-US" sz="1300" dirty="0"/>
              <a:t>에서는 </a:t>
            </a:r>
            <a:r>
              <a:rPr lang="en-US" altLang="ko-KR" sz="1300" b="1" dirty="0">
                <a:solidFill>
                  <a:schemeClr val="accent1">
                    <a:lumMod val="50000"/>
                  </a:schemeClr>
                </a:solidFill>
              </a:rPr>
              <a:t>Down-Sampling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된 블록을 제거</a:t>
            </a:r>
            <a:r>
              <a:rPr lang="ko-KR" altLang="en-US" sz="1300" dirty="0"/>
              <a:t>해도</a:t>
            </a:r>
            <a:r>
              <a:rPr lang="en-US" altLang="ko-KR" sz="1300" dirty="0"/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300" b="1" dirty="0"/>
              <a:t>   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분류 정확도에 영향을 미치지 않음</a:t>
            </a:r>
            <a:endParaRPr lang="en-US" altLang="ko-KR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altLang="ko-KR" sz="13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300" b="1" dirty="0" err="1">
                <a:solidFill>
                  <a:schemeClr val="accent1">
                    <a:lumMod val="50000"/>
                  </a:schemeClr>
                </a:solidFill>
              </a:rPr>
              <a:t>PyramidNet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의 앙상블 </a:t>
            </a:r>
            <a:r>
              <a:rPr lang="ko-KR" altLang="en-US" sz="1300" b="1" dirty="0" err="1">
                <a:solidFill>
                  <a:schemeClr val="accent1">
                    <a:lumMod val="50000"/>
                  </a:schemeClr>
                </a:solidFill>
              </a:rPr>
              <a:t>효과</a:t>
            </a:r>
            <a:r>
              <a:rPr lang="ko-KR" altLang="en-US" sz="1300" dirty="0" err="1"/>
              <a:t>과</a:t>
            </a:r>
            <a:r>
              <a:rPr lang="ko-KR" altLang="en-US" sz="1300" dirty="0"/>
              <a:t> 원본 </a:t>
            </a:r>
            <a:r>
              <a:rPr lang="en-US" altLang="ko-KR" sz="1300" dirty="0" err="1"/>
              <a:t>ResNet</a:t>
            </a:r>
            <a:r>
              <a:rPr lang="ko-KR" altLang="en-US" sz="1300" dirty="0"/>
              <a:t>보다 강해져</a:t>
            </a:r>
            <a:r>
              <a:rPr lang="en-US" altLang="ko-KR" sz="1300" dirty="0"/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300" dirty="0"/>
              <a:t>    </a:t>
            </a:r>
            <a:r>
              <a:rPr lang="ko-KR" altLang="en-US" sz="1300" b="1" dirty="0">
                <a:solidFill>
                  <a:schemeClr val="accent1">
                    <a:lumMod val="50000"/>
                  </a:schemeClr>
                </a:solidFill>
              </a:rPr>
              <a:t>일반화 능력이 향상</a:t>
            </a:r>
            <a:r>
              <a:rPr lang="ko-KR" altLang="en-US" sz="1300" dirty="0"/>
              <a:t>됨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47C2847-F353-F962-AE13-2D00C409B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016" y="2191351"/>
            <a:ext cx="5232876" cy="36933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6E2E64-E7F8-258F-4A90-7B775FA44CDD}"/>
              </a:ext>
            </a:extLst>
          </p:cNvPr>
          <p:cNvSpPr txBox="1"/>
          <p:nvPr/>
        </p:nvSpPr>
        <p:spPr>
          <a:xfrm>
            <a:off x="7270847" y="4038814"/>
            <a:ext cx="1368857" cy="40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b="1" dirty="0" err="1"/>
              <a:t>ResNet</a:t>
            </a:r>
            <a:r>
              <a:rPr lang="en-US" altLang="ko-KR" sz="1200" b="1" dirty="0"/>
              <a:t> : 0.72%</a:t>
            </a:r>
            <a:endParaRPr lang="ko-KR" alt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00DE8-A25C-53DB-EF9A-15B81201C1E2}"/>
              </a:ext>
            </a:extLst>
          </p:cNvPr>
          <p:cNvSpPr txBox="1"/>
          <p:nvPr/>
        </p:nvSpPr>
        <p:spPr>
          <a:xfrm>
            <a:off x="9677335" y="4038814"/>
            <a:ext cx="1731028" cy="40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b="1" dirty="0" err="1"/>
              <a:t>PyramidNet</a:t>
            </a:r>
            <a:r>
              <a:rPr lang="en-US" altLang="ko-KR" sz="1200" b="1" dirty="0"/>
              <a:t> : 0.54%</a:t>
            </a:r>
            <a:endParaRPr lang="ko-KR" alt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4E5BB-35F3-0472-4BE5-A7FF7926304C}"/>
              </a:ext>
            </a:extLst>
          </p:cNvPr>
          <p:cNvSpPr txBox="1"/>
          <p:nvPr/>
        </p:nvSpPr>
        <p:spPr>
          <a:xfrm>
            <a:off x="7911796" y="5981371"/>
            <a:ext cx="2468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test error : </a:t>
            </a:r>
            <a:r>
              <a:rPr lang="en-US" altLang="ko-KR" sz="1100" b="1" dirty="0" err="1">
                <a:solidFill>
                  <a:schemeClr val="accent1">
                    <a:lumMod val="50000"/>
                  </a:schemeClr>
                </a:solidFill>
              </a:rPr>
              <a:t>PyramidNet</a:t>
            </a:r>
            <a:r>
              <a:rPr lang="en-US" altLang="ko-KR" sz="1100" b="1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en-US" altLang="ko-KR" sz="1100" b="1" dirty="0" err="1">
                <a:solidFill>
                  <a:schemeClr val="accent1">
                    <a:lumMod val="50000"/>
                  </a:schemeClr>
                </a:solidFill>
              </a:rPr>
              <a:t>ResNet</a:t>
            </a:r>
            <a:endParaRPr lang="en-US" altLang="ko-KR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F7F5D0A-7146-D82F-6A4F-F91310CB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054" y="6469135"/>
            <a:ext cx="2743200" cy="365125"/>
          </a:xfrm>
        </p:spPr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E8624D3-14F4-7425-E117-0ED92E4370C3}"/>
              </a:ext>
            </a:extLst>
          </p:cNvPr>
          <p:cNvSpPr/>
          <p:nvPr/>
        </p:nvSpPr>
        <p:spPr>
          <a:xfrm>
            <a:off x="6433079" y="1637420"/>
            <a:ext cx="4109770" cy="402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1200" b="1" dirty="0"/>
              <a:t>개별 </a:t>
            </a:r>
            <a:r>
              <a:rPr lang="en-US" altLang="ko-KR" sz="1200" b="1" dirty="0"/>
              <a:t>unit</a:t>
            </a:r>
            <a:r>
              <a:rPr lang="ko-KR" altLang="en-US" sz="1200" b="1" dirty="0"/>
              <a:t>이 삭제되었을 때의 평균 오류 차이</a:t>
            </a: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673826878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3481</Words>
  <Application>Microsoft Office PowerPoint</Application>
  <PresentationFormat>와이드스크린</PresentationFormat>
  <Paragraphs>539</Paragraphs>
  <Slides>36</Slides>
  <Notes>35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2" baseType="lpstr">
      <vt:lpstr>Söhne</vt:lpstr>
      <vt:lpstr>Tmon몬소리 Black</vt:lpstr>
      <vt:lpstr>맑은 고딕</vt:lpstr>
      <vt:lpstr>Arial</vt:lpstr>
      <vt:lpstr>Cambria Math</vt:lpstr>
      <vt:lpstr>7_Office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임유리</cp:lastModifiedBy>
  <cp:revision>104</cp:revision>
  <dcterms:created xsi:type="dcterms:W3CDTF">2022-06-20T08:31:43Z</dcterms:created>
  <dcterms:modified xsi:type="dcterms:W3CDTF">2023-06-22T06:10:45Z</dcterms:modified>
</cp:coreProperties>
</file>