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2" r:id="rId2"/>
    <p:sldId id="346" r:id="rId3"/>
    <p:sldId id="338" r:id="rId4"/>
    <p:sldId id="339" r:id="rId5"/>
    <p:sldId id="347" r:id="rId6"/>
    <p:sldId id="348" r:id="rId7"/>
    <p:sldId id="349" r:id="rId8"/>
    <p:sldId id="355" r:id="rId9"/>
    <p:sldId id="356" r:id="rId10"/>
    <p:sldId id="350" r:id="rId11"/>
    <p:sldId id="343" r:id="rId12"/>
    <p:sldId id="351" r:id="rId13"/>
    <p:sldId id="344" r:id="rId14"/>
    <p:sldId id="352" r:id="rId15"/>
    <p:sldId id="353" r:id="rId16"/>
    <p:sldId id="354" r:id="rId17"/>
    <p:sldId id="274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6" orient="horz" pos="799" userDrawn="1">
          <p15:clr>
            <a:srgbClr val="A4A3A4"/>
          </p15:clr>
        </p15:guide>
        <p15:guide id="7" pos="483" userDrawn="1">
          <p15:clr>
            <a:srgbClr val="A4A3A4"/>
          </p15:clr>
        </p15:guide>
        <p15:guide id="9" pos="3500" userDrawn="1">
          <p15:clr>
            <a:srgbClr val="A4A3A4"/>
          </p15:clr>
        </p15:guide>
        <p15:guide id="10" pos="4158" userDrawn="1">
          <p15:clr>
            <a:srgbClr val="A4A3A4"/>
          </p15:clr>
        </p15:guide>
        <p15:guide id="11" pos="7197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642"/>
    <a:srgbClr val="73CCD0"/>
    <a:srgbClr val="984607"/>
    <a:srgbClr val="000000"/>
    <a:srgbClr val="FDBC55"/>
    <a:srgbClr val="1E3C70"/>
    <a:srgbClr val="E6E6E6"/>
    <a:srgbClr val="0178BF"/>
    <a:srgbClr val="215968"/>
    <a:srgbClr val="6FC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27" autoAdjust="0"/>
    <p:restoredTop sz="88259" autoAdjust="0"/>
  </p:normalViewPr>
  <p:slideViewPr>
    <p:cSldViewPr snapToGrid="0" showGuides="1">
      <p:cViewPr varScale="1">
        <p:scale>
          <a:sx n="132" d="100"/>
          <a:sy n="132" d="100"/>
        </p:scale>
        <p:origin x="162" y="366"/>
      </p:cViewPr>
      <p:guideLst>
        <p:guide pos="3840"/>
        <p:guide orient="horz" pos="799"/>
        <p:guide pos="483"/>
        <p:guide pos="3500"/>
        <p:guide pos="4158"/>
        <p:guide pos="7197"/>
        <p:guide orient="horz" pos="66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3682"/>
    </p:cViewPr>
  </p:sorterViewPr>
  <p:notesViewPr>
    <p:cSldViewPr snapToGrid="0" showGuides="1">
      <p:cViewPr varScale="1">
        <p:scale>
          <a:sx n="123" d="100"/>
          <a:sy n="123" d="100"/>
        </p:scale>
        <p:origin x="76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DD21606-E1F2-4B97-92D1-DAFD45C02F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4DE7504-E995-4FB2-8A43-D5D7468BF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2224D-1184-45AE-8BA6-1991448FAB4A}" type="datetimeFigureOut">
              <a:rPr lang="ko-KR" altLang="en-US" smtClean="0"/>
              <a:t>2022-12-21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C423F3-CAF7-4940-839A-645C7FDAD4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301FC86-7DA0-458D-A79F-F298A2B274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E0067-DAD4-47D5-9E01-EB118C352F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88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B575A-33D8-471D-8367-A965AB842AA0}" type="datetimeFigureOut">
              <a:rPr lang="ko-KR" altLang="en-US" smtClean="0"/>
              <a:t>2022-12-21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702A0-409D-4B63-B3B2-61BA02D306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9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175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850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702A0-409D-4B63-B3B2-61BA02D306D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38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CC84BAE-C94D-442F-BF71-E6F317834C8B}"/>
              </a:ext>
            </a:extLst>
          </p:cNvPr>
          <p:cNvSpPr/>
          <p:nvPr userDrawn="1"/>
        </p:nvSpPr>
        <p:spPr>
          <a:xfrm>
            <a:off x="0" y="0"/>
            <a:ext cx="12192000" cy="5011838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A0DFBB4-BCD3-4DBB-95BF-D36498246674}"/>
              </a:ext>
            </a:extLst>
          </p:cNvPr>
          <p:cNvCxnSpPr>
            <a:cxnSpLocks/>
          </p:cNvCxnSpPr>
          <p:nvPr userDrawn="1"/>
        </p:nvCxnSpPr>
        <p:spPr>
          <a:xfrm>
            <a:off x="1087236" y="1254753"/>
            <a:ext cx="9382644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A0A39DEA-364D-4E46-B230-0DF6EF34351C}"/>
              </a:ext>
            </a:extLst>
          </p:cNvPr>
          <p:cNvSpPr/>
          <p:nvPr userDrawn="1"/>
        </p:nvSpPr>
        <p:spPr>
          <a:xfrm>
            <a:off x="0" y="5011838"/>
            <a:ext cx="12192000" cy="85456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39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2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CC84BAE-C94D-442F-BF71-E6F317834C8B}"/>
              </a:ext>
            </a:extLst>
          </p:cNvPr>
          <p:cNvSpPr/>
          <p:nvPr userDrawn="1"/>
        </p:nvSpPr>
        <p:spPr>
          <a:xfrm>
            <a:off x="0" y="0"/>
            <a:ext cx="12192000" cy="5011838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A0DFBB4-BCD3-4DBB-95BF-D36498246674}"/>
              </a:ext>
            </a:extLst>
          </p:cNvPr>
          <p:cNvCxnSpPr>
            <a:cxnSpLocks/>
          </p:cNvCxnSpPr>
          <p:nvPr userDrawn="1"/>
        </p:nvCxnSpPr>
        <p:spPr>
          <a:xfrm>
            <a:off x="1087236" y="1254753"/>
            <a:ext cx="9382644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A0A39DEA-364D-4E46-B230-0DF6EF34351C}"/>
              </a:ext>
            </a:extLst>
          </p:cNvPr>
          <p:cNvSpPr/>
          <p:nvPr userDrawn="1"/>
        </p:nvSpPr>
        <p:spPr>
          <a:xfrm>
            <a:off x="0" y="5011838"/>
            <a:ext cx="12192000" cy="85456"/>
          </a:xfrm>
          <a:prstGeom prst="rect">
            <a:avLst/>
          </a:prstGeom>
          <a:solidFill>
            <a:srgbClr val="9846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78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3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5CC84BAE-C94D-442F-BF71-E6F317834C8B}"/>
              </a:ext>
            </a:extLst>
          </p:cNvPr>
          <p:cNvSpPr/>
          <p:nvPr userDrawn="1"/>
        </p:nvSpPr>
        <p:spPr>
          <a:xfrm>
            <a:off x="0" y="0"/>
            <a:ext cx="12192000" cy="5011838"/>
          </a:xfrm>
          <a:prstGeom prst="rect">
            <a:avLst/>
          </a:prstGeom>
          <a:solidFill>
            <a:srgbClr val="1E3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A0DFBB4-BCD3-4DBB-95BF-D36498246674}"/>
              </a:ext>
            </a:extLst>
          </p:cNvPr>
          <p:cNvCxnSpPr>
            <a:cxnSpLocks/>
          </p:cNvCxnSpPr>
          <p:nvPr userDrawn="1"/>
        </p:nvCxnSpPr>
        <p:spPr>
          <a:xfrm>
            <a:off x="1087236" y="1254753"/>
            <a:ext cx="9382644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A0A39DEA-364D-4E46-B230-0DF6EF34351C}"/>
              </a:ext>
            </a:extLst>
          </p:cNvPr>
          <p:cNvSpPr/>
          <p:nvPr userDrawn="1"/>
        </p:nvSpPr>
        <p:spPr>
          <a:xfrm>
            <a:off x="0" y="5011838"/>
            <a:ext cx="12192000" cy="85456"/>
          </a:xfrm>
          <a:prstGeom prst="rect">
            <a:avLst/>
          </a:prstGeom>
          <a:solidFill>
            <a:srgbClr val="FDB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56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08135D8D-7852-48DC-8C45-222C9C300B52}"/>
              </a:ext>
            </a:extLst>
          </p:cNvPr>
          <p:cNvSpPr/>
          <p:nvPr userDrawn="1"/>
        </p:nvSpPr>
        <p:spPr>
          <a:xfrm>
            <a:off x="0" y="0"/>
            <a:ext cx="2000250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452A61D-A216-4C26-A44A-1B0B7CF13427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" y="0"/>
            <a:ext cx="0" cy="2582779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D12F3022-9AB6-4E14-B098-E18B869C1F2E}"/>
              </a:ext>
            </a:extLst>
          </p:cNvPr>
          <p:cNvSpPr/>
          <p:nvPr userDrawn="1"/>
        </p:nvSpPr>
        <p:spPr>
          <a:xfrm rot="5400000">
            <a:off x="-1386022" y="3386272"/>
            <a:ext cx="6858000" cy="85456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99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소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5F0AEF1-3B36-4880-823C-1B01A84ECD3A}"/>
              </a:ext>
            </a:extLst>
          </p:cNvPr>
          <p:cNvSpPr/>
          <p:nvPr userDrawn="1"/>
        </p:nvSpPr>
        <p:spPr>
          <a:xfrm>
            <a:off x="8252293" y="0"/>
            <a:ext cx="3939706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7E65091-9DE8-4C75-AF9A-86E92EA6DA33}"/>
              </a:ext>
            </a:extLst>
          </p:cNvPr>
          <p:cNvSpPr/>
          <p:nvPr userDrawn="1"/>
        </p:nvSpPr>
        <p:spPr>
          <a:xfrm rot="5400000">
            <a:off x="4780092" y="3385800"/>
            <a:ext cx="6858000" cy="864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60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id="{E5DA54D0-3236-4A48-ACEF-1DE0A033608D}"/>
              </a:ext>
            </a:extLst>
          </p:cNvPr>
          <p:cNvSpPr/>
          <p:nvPr userDrawn="1"/>
        </p:nvSpPr>
        <p:spPr>
          <a:xfrm>
            <a:off x="48383" y="0"/>
            <a:ext cx="117054" cy="6858000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435254-E8CC-4107-BAB3-2D503DF0BBA9}"/>
              </a:ext>
            </a:extLst>
          </p:cNvPr>
          <p:cNvSpPr txBox="1"/>
          <p:nvPr userDrawn="1"/>
        </p:nvSpPr>
        <p:spPr>
          <a:xfrm>
            <a:off x="11363067" y="6211884"/>
            <a:ext cx="62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10F0811-F307-44F9-A192-63EBA736051C}" type="slidenum">
              <a:rPr lang="ko-KR" altLang="en-US" sz="1100" smtClean="0">
                <a:solidFill>
                  <a:srgbClr val="000000"/>
                </a:solidFill>
                <a:latin typeface="KoPubWorld돋움체 Light" panose="00000300000000000000" pitchFamily="2" charset="-127"/>
                <a:ea typeface="KoPubWorld돋움체 Light" panose="00000300000000000000" pitchFamily="2" charset="-127"/>
                <a:cs typeface="KoPubWorld돋움체 Light" panose="00000300000000000000" pitchFamily="2" charset="-127"/>
              </a:rPr>
              <a:pPr algn="ctr"/>
              <a:t>‹#›</a:t>
            </a:fld>
            <a:endParaRPr lang="ko-KR" altLang="en-US" dirty="0">
              <a:solidFill>
                <a:srgbClr val="000000"/>
              </a:solidFill>
              <a:latin typeface="KoPubWorld돋움체 Light" panose="00000300000000000000" pitchFamily="2" charset="-127"/>
              <a:ea typeface="KoPubWorld돋움체 Light" panose="00000300000000000000" pitchFamily="2" charset="-127"/>
              <a:cs typeface="KoPubWorld돋움체 Light" panose="00000300000000000000" pitchFamily="2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05577CD6-5A45-4988-9298-FAC45821B30C}"/>
              </a:ext>
            </a:extLst>
          </p:cNvPr>
          <p:cNvCxnSpPr/>
          <p:nvPr userDrawn="1"/>
        </p:nvCxnSpPr>
        <p:spPr>
          <a:xfrm>
            <a:off x="11547567" y="6444919"/>
            <a:ext cx="252000" cy="0"/>
          </a:xfrm>
          <a:prstGeom prst="line">
            <a:avLst/>
          </a:prstGeom>
          <a:ln w="6350">
            <a:solidFill>
              <a:srgbClr val="024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텍스트 개체 틀 3">
            <a:extLst>
              <a:ext uri="{FF2B5EF4-FFF2-40B4-BE49-F238E27FC236}">
                <a16:creationId xmlns:a16="http://schemas.microsoft.com/office/drawing/2014/main" id="{2E72D198-9532-4DC7-A14A-C275A9377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554" y="254803"/>
            <a:ext cx="4087565" cy="544765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2000" spc="-150">
                <a:solidFill>
                  <a:srgbClr val="0F1642"/>
                </a:solidFill>
                <a:effectLst/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defRPr>
            </a:lvl1pPr>
          </a:lstStyle>
          <a:p>
            <a:pPr lvl="0"/>
            <a:r>
              <a:rPr lang="ko-KR" altLang="en-US" dirty="0"/>
              <a:t>슬라이드제목을 입력하세요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432A4C-126B-4E5F-A20A-750CD873C43A}"/>
              </a:ext>
            </a:extLst>
          </p:cNvPr>
          <p:cNvSpPr txBox="1"/>
          <p:nvPr userDrawn="1"/>
        </p:nvSpPr>
        <p:spPr>
          <a:xfrm>
            <a:off x="6608519" y="442907"/>
            <a:ext cx="5256527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ko-KR" sz="1400" b="0" i="0" u="none" spc="-150" dirty="0">
                <a:solidFill>
                  <a:srgbClr val="0F1642"/>
                </a:solidFill>
                <a:effectLst/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Quantum Neural Networks: Concepts, Applications and Challenges</a:t>
            </a:r>
          </a:p>
          <a:p>
            <a:pPr algn="r">
              <a:lnSpc>
                <a:spcPct val="100000"/>
              </a:lnSpc>
            </a:pPr>
            <a:endParaRPr lang="ko-KR" altLang="en-US" sz="1400" b="0" i="0" u="none" spc="-150" dirty="0">
              <a:solidFill>
                <a:srgbClr val="0F1642"/>
              </a:solidFill>
              <a:effectLst/>
              <a:latin typeface="KoPubWorld바탕체 Medium" panose="00000600000000000000" pitchFamily="2" charset="-127"/>
              <a:ea typeface="KoPubWorld바탕체 Medium" panose="00000600000000000000" pitchFamily="2" charset="-127"/>
              <a:cs typeface="KoPubWorld바탕체 Medium" panose="00000600000000000000" pitchFamily="2" charset="-127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8CDEFEA-7239-4D3E-90AF-0114F3D57206}"/>
              </a:ext>
            </a:extLst>
          </p:cNvPr>
          <p:cNvCxnSpPr/>
          <p:nvPr userDrawn="1"/>
        </p:nvCxnSpPr>
        <p:spPr>
          <a:xfrm>
            <a:off x="390000" y="769620"/>
            <a:ext cx="11412000" cy="0"/>
          </a:xfrm>
          <a:prstGeom prst="line">
            <a:avLst/>
          </a:prstGeom>
          <a:ln w="12700">
            <a:solidFill>
              <a:srgbClr val="0F1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>
            <a:extLst>
              <a:ext uri="{FF2B5EF4-FFF2-40B4-BE49-F238E27FC236}">
                <a16:creationId xmlns:a16="http://schemas.microsoft.com/office/drawing/2014/main" id="{0EAFA53C-E131-41DF-8E5F-C3E17B0B033B}"/>
              </a:ext>
            </a:extLst>
          </p:cNvPr>
          <p:cNvSpPr/>
          <p:nvPr userDrawn="1"/>
        </p:nvSpPr>
        <p:spPr>
          <a:xfrm>
            <a:off x="0" y="0"/>
            <a:ext cx="117054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089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엔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F84928B-3C0D-4E65-A045-747D965CE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F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58408F2-C3C0-D34D-53D1-F33F77A2BD14}"/>
              </a:ext>
            </a:extLst>
          </p:cNvPr>
          <p:cNvCxnSpPr>
            <a:cxnSpLocks/>
          </p:cNvCxnSpPr>
          <p:nvPr userDrawn="1"/>
        </p:nvCxnSpPr>
        <p:spPr>
          <a:xfrm>
            <a:off x="1087236" y="1254753"/>
            <a:ext cx="6340259" cy="0"/>
          </a:xfrm>
          <a:prstGeom prst="line">
            <a:avLst/>
          </a:prstGeom>
          <a:ln w="127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DC988FF3-C4D2-4876-BF44-5233AF07C3E6}"/>
              </a:ext>
            </a:extLst>
          </p:cNvPr>
          <p:cNvSpPr/>
          <p:nvPr userDrawn="1"/>
        </p:nvSpPr>
        <p:spPr>
          <a:xfrm rot="5400000">
            <a:off x="-3386272" y="3386272"/>
            <a:ext cx="6858000" cy="85456"/>
          </a:xfrm>
          <a:prstGeom prst="rect">
            <a:avLst/>
          </a:prstGeom>
          <a:solidFill>
            <a:srgbClr val="73C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09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31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69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4B68E53-37F7-4DEC-A2E4-8962022C78D9}"/>
              </a:ext>
            </a:extLst>
          </p:cNvPr>
          <p:cNvSpPr txBox="1"/>
          <p:nvPr/>
        </p:nvSpPr>
        <p:spPr>
          <a:xfrm>
            <a:off x="1026276" y="1545247"/>
            <a:ext cx="9707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spc="-150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Quantum Neural Networks: Concepts, Applications, and  Challenges</a:t>
            </a:r>
            <a:endParaRPr lang="ko-KR" altLang="en-US" sz="4400" spc="-150" dirty="0">
              <a:solidFill>
                <a:schemeClr val="bg1"/>
              </a:solidFill>
              <a:latin typeface="KoPubWorld바탕체 Bold" panose="00000800000000000000" pitchFamily="2" charset="-127"/>
              <a:ea typeface="KoPubWorld바탕체 Bold" panose="00000800000000000000" pitchFamily="2" charset="-127"/>
              <a:cs typeface="KoPubWorld바탕체 Bold" panose="00000800000000000000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674A66-4415-428D-ACDB-AA6254499ACF}"/>
              </a:ext>
            </a:extLst>
          </p:cNvPr>
          <p:cNvSpPr txBox="1"/>
          <p:nvPr/>
        </p:nvSpPr>
        <p:spPr>
          <a:xfrm>
            <a:off x="1026276" y="2959641"/>
            <a:ext cx="771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>
                <a:solidFill>
                  <a:schemeClr val="bg1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Paper Review</a:t>
            </a:r>
            <a:endParaRPr lang="ko-KR" altLang="en-US" sz="2000" spc="-150" dirty="0">
              <a:solidFill>
                <a:schemeClr val="bg1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91D2D-5FF1-4871-BF31-7C389CA694F5}"/>
              </a:ext>
            </a:extLst>
          </p:cNvPr>
          <p:cNvSpPr txBox="1"/>
          <p:nvPr/>
        </p:nvSpPr>
        <p:spPr>
          <a:xfrm>
            <a:off x="1013843" y="3925780"/>
            <a:ext cx="494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주윤상</a:t>
            </a:r>
            <a:r>
              <a:rPr lang="en-US" altLang="ko-KR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가천대학교 컴퓨터공학과 </a:t>
            </a:r>
            <a:r>
              <a:rPr lang="en-US" altLang="ko-KR" sz="1400" dirty="0">
                <a:solidFill>
                  <a:schemeClr val="bg1"/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202240130</a:t>
            </a:r>
            <a:r>
              <a:rPr lang="ko-KR" altLang="en-US" sz="1400" dirty="0">
                <a:solidFill>
                  <a:schemeClr val="bg1"/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 </a:t>
            </a:r>
            <a:endParaRPr lang="ko-KR" altLang="en-US" dirty="0">
              <a:solidFill>
                <a:schemeClr val="bg1"/>
              </a:solidFill>
              <a:latin typeface="KoPubWorld바탕체 Medium" panose="00000600000000000000" pitchFamily="2" charset="-127"/>
              <a:ea typeface="KoPubWorld바탕체 Medium" panose="00000600000000000000" pitchFamily="2" charset="-127"/>
              <a:cs typeface="KoPubWorld바탕체 Medium" panose="000006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85A0D5-5CDF-91F3-5269-EF548C7E4273}"/>
              </a:ext>
            </a:extLst>
          </p:cNvPr>
          <p:cNvSpPr txBox="1"/>
          <p:nvPr/>
        </p:nvSpPr>
        <p:spPr>
          <a:xfrm>
            <a:off x="3313571" y="5991741"/>
            <a:ext cx="556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/>
              <a:t>I</a:t>
            </a:r>
            <a:r>
              <a:rPr lang="en-US" altLang="ko-KR" sz="2400" dirty="0"/>
              <a:t>ntelligent </a:t>
            </a:r>
            <a:r>
              <a:rPr lang="en-US" altLang="ko-KR" sz="2400" b="1" dirty="0"/>
              <a:t>I</a:t>
            </a:r>
            <a:r>
              <a:rPr lang="en-US" altLang="ko-KR" sz="2400" dirty="0"/>
              <a:t>nformation </a:t>
            </a:r>
            <a:r>
              <a:rPr lang="en-US" altLang="ko-KR" sz="2400" b="1" dirty="0"/>
              <a:t>P</a:t>
            </a:r>
            <a:r>
              <a:rPr lang="en-US" altLang="ko-KR" sz="2400" dirty="0"/>
              <a:t>rocessing </a:t>
            </a:r>
            <a:r>
              <a:rPr lang="en-US" altLang="ko-KR" sz="2400" b="1" dirty="0"/>
              <a:t>Lab</a:t>
            </a:r>
          </a:p>
        </p:txBody>
      </p:sp>
    </p:spTree>
    <p:extLst>
      <p:ext uri="{BB962C8B-B14F-4D97-AF65-F5344CB8AC3E}">
        <p14:creationId xmlns:p14="http://schemas.microsoft.com/office/powerpoint/2010/main" val="33682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41220A04-F4F5-4C44-900C-3C11AD0EE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Quantum Deep Learning</a:t>
            </a:r>
            <a:endParaRPr lang="ko-KR" altLang="en-US" dirty="0"/>
          </a:p>
        </p:txBody>
      </p:sp>
      <p:sp>
        <p:nvSpPr>
          <p:cNvPr id="3" name="텍스트 개체 틀 6">
            <a:extLst>
              <a:ext uri="{FF2B5EF4-FFF2-40B4-BE49-F238E27FC236}">
                <a16:creationId xmlns:a16="http://schemas.microsoft.com/office/drawing/2014/main" id="{45F22E04-B44B-C8EA-B67C-EE0DE0D934FA}"/>
              </a:ext>
            </a:extLst>
          </p:cNvPr>
          <p:cNvSpPr txBox="1">
            <a:spLocks/>
          </p:cNvSpPr>
          <p:nvPr/>
        </p:nvSpPr>
        <p:spPr>
          <a:xfrm>
            <a:off x="767601" y="1335688"/>
            <a:ext cx="10793027" cy="2093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b="1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변이 양자 회로</a:t>
            </a:r>
            <a:r>
              <a:rPr lang="en-US" altLang="ko-KR" b="1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(VQC)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변이 양자 회로는 근사</a:t>
            </a:r>
            <a:r>
              <a:rPr lang="en-US" altLang="ko-KR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최적화</a:t>
            </a:r>
            <a:r>
              <a:rPr lang="en-US" altLang="ko-KR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분류와 같은 다양한 수치 작업을 수행하기 위해 자유 매개변수가 있는 회전 연산자 게이트를 사용하는 양자 회로다</a:t>
            </a:r>
            <a:r>
              <a:rPr lang="en-US" altLang="ko-KR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VQC</a:t>
            </a:r>
            <a:r>
              <a:rPr lang="ko-KR" altLang="en-US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는 파라미터 학습을 통해 함수를 근사화 한다는 점에서 인공 신경망과 유사하지만 양자 컴퓨팅의 특성으로 인해 차이가 있다</a:t>
            </a:r>
            <a:r>
              <a:rPr lang="en-US" altLang="ko-KR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모든 양자 게이트 연산은 가역 선형 연산자이므로 양자 회로는 활성화 함수 대신 얽힘 계층을 사용하여 다층 구조를 갖는다</a:t>
            </a:r>
            <a:r>
              <a:rPr lang="en-US" altLang="ko-KR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이러한 </a:t>
            </a:r>
            <a:r>
              <a:rPr lang="en-US" altLang="ko-KR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VQC</a:t>
            </a:r>
            <a:r>
              <a:rPr lang="ko-KR" altLang="en-US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를 양자 신경망이라고  한다</a:t>
            </a:r>
            <a:r>
              <a:rPr lang="en-US" altLang="ko-KR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89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41220A04-F4F5-4C44-900C-3C11AD0EE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Quantum Deep Learning</a:t>
            </a:r>
            <a:endParaRPr lang="ko-KR" altLang="en-US" dirty="0"/>
          </a:p>
        </p:txBody>
      </p:sp>
      <p:sp>
        <p:nvSpPr>
          <p:cNvPr id="2" name="텍스트 개체 틀 6">
            <a:extLst>
              <a:ext uri="{FF2B5EF4-FFF2-40B4-BE49-F238E27FC236}">
                <a16:creationId xmlns:a16="http://schemas.microsoft.com/office/drawing/2014/main" id="{D1CE3CBB-9ED9-1BBD-5C56-C68D9B8F0A81}"/>
              </a:ext>
            </a:extLst>
          </p:cNvPr>
          <p:cNvSpPr txBox="1">
            <a:spLocks/>
          </p:cNvSpPr>
          <p:nvPr/>
        </p:nvSpPr>
        <p:spPr>
          <a:xfrm>
            <a:off x="767602" y="1335688"/>
            <a:ext cx="10656796" cy="2093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양자 신경망</a:t>
            </a:r>
            <a:endParaRPr lang="en-US" altLang="ko-KR" sz="1600" b="1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b="1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b="1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b="1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b="1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QNN</a:t>
            </a:r>
            <a:r>
              <a:rPr lang="ko-KR" altLang="en-US" b="1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이 데이터를 처리하는 방식</a:t>
            </a:r>
            <a:endParaRPr lang="en-US" altLang="ko-KR" b="1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입력 데이터는 적절한 큐비트 수로 </a:t>
            </a:r>
            <a:r>
              <a:rPr lang="ko-KR" altLang="en-US" sz="1600" spc="0" dirty="0" err="1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인코딩된다</a:t>
            </a:r>
            <a:r>
              <a:rPr lang="en-US" altLang="ko-KR" sz="16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주어진 수의 레이어에 대해 </a:t>
            </a:r>
            <a:r>
              <a:rPr lang="ko-KR" altLang="en-US" spc="0" dirty="0" err="1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매개변수화된</a:t>
            </a:r>
            <a:r>
              <a:rPr lang="ko-KR" altLang="en-US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회전 게이트와 얽힘 게이트를 통해 큐비트 상태가 된다</a:t>
            </a:r>
            <a:r>
              <a:rPr lang="en-US" altLang="ko-KR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변환된 큐비트 상태는 </a:t>
            </a:r>
            <a:r>
              <a:rPr lang="ko-KR" altLang="en-US" sz="1600" spc="0" dirty="0" err="1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파울리</a:t>
            </a:r>
            <a:r>
              <a:rPr lang="ko-KR" altLang="en-US" sz="16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게이트와 같은 해밀턴 연산자의 </a:t>
            </a:r>
            <a:r>
              <a:rPr lang="ko-KR" altLang="en-US" sz="1600" spc="0" dirty="0" err="1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기대값을</a:t>
            </a:r>
            <a:r>
              <a:rPr lang="ko-KR" altLang="en-US" sz="16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얻어 측정된다</a:t>
            </a:r>
            <a:r>
              <a:rPr lang="en-US" altLang="ko-KR" sz="16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이러한 측정은 적절한 출력 데이터의 형태로 다시 </a:t>
            </a:r>
            <a:r>
              <a:rPr lang="ko-KR" altLang="en-US" spc="0" dirty="0" err="1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디코딩된다</a:t>
            </a:r>
            <a:r>
              <a:rPr lang="en-US" altLang="ko-KR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그 다음 매개변수는 </a:t>
            </a:r>
            <a:r>
              <a:rPr lang="en-US" altLang="ko-KR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Adam</a:t>
            </a:r>
            <a:r>
              <a:rPr lang="ko-KR" altLang="en-US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과 같은 최적화 프로그램에 의해 업데이트 된다</a:t>
            </a:r>
            <a:r>
              <a:rPr lang="en-US" altLang="ko-KR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  <a:endParaRPr lang="en-US" altLang="ko-KR" sz="160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6811809-3448-3DBA-A7A8-9265BEA1E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245" y="1529856"/>
            <a:ext cx="5731510" cy="1704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EFC8B9-5690-F332-12A8-A065B9BFED24}"/>
                  </a:ext>
                </a:extLst>
              </p:cNvPr>
              <p:cNvSpPr txBox="1"/>
              <p:nvPr/>
            </p:nvSpPr>
            <p:spPr>
              <a:xfrm>
                <a:off x="3048000" y="3405373"/>
                <a:ext cx="6096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&lt;</a:t>
                </a:r>
                <a:r>
                  <a:rPr lang="ko-KR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입력</a:t>
                </a:r>
                <a:r>
                  <a:rPr lang="en-US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 |ψ</a:t>
                </a:r>
                <a14:m>
                  <m:oMath xmlns:m="http://schemas.openxmlformats.org/officeDocument/2006/math"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ko-KR" sz="1400" dirty="0">
                    <a:effectLst/>
                    <a:latin typeface="맑은 고딕" panose="020B0503020000020004" pitchFamily="50" charset="-127"/>
                    <a:ea typeface="KoPubWorld바탕체 Light" panose="00000300000000000000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매개변수</a:t>
                </a:r>
                <a:r>
                  <a:rPr lang="en-US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 θ </a:t>
                </a:r>
                <a:r>
                  <a:rPr lang="ko-KR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및 선형 얽힘 구조가 있는</a:t>
                </a:r>
                <a:r>
                  <a:rPr lang="en-US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 QNN</a:t>
                </a:r>
                <a:r>
                  <a:rPr lang="ko-KR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의 그림</a:t>
                </a:r>
                <a:r>
                  <a:rPr lang="en-US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&gt;</a:t>
                </a:r>
                <a:endParaRPr lang="ko-KR" altLang="en-US" sz="1400" dirty="0">
                  <a:ea typeface="KoPubWorld바탕체 Light" panose="0000030000000000000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EFC8B9-5690-F332-12A8-A065B9BFE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405373"/>
                <a:ext cx="6096000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86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41220A04-F4F5-4C44-900C-3C11AD0EE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Quantum Deep Learning</a:t>
            </a:r>
            <a:endParaRPr lang="ko-KR" altLang="en-US" dirty="0"/>
          </a:p>
        </p:txBody>
      </p:sp>
      <p:sp>
        <p:nvSpPr>
          <p:cNvPr id="2" name="텍스트 개체 틀 6">
            <a:extLst>
              <a:ext uri="{FF2B5EF4-FFF2-40B4-BE49-F238E27FC236}">
                <a16:creationId xmlns:a16="http://schemas.microsoft.com/office/drawing/2014/main" id="{D1CE3CBB-9ED9-1BBD-5C56-C68D9B8F0A81}"/>
              </a:ext>
            </a:extLst>
          </p:cNvPr>
          <p:cNvSpPr txBox="1">
            <a:spLocks/>
          </p:cNvSpPr>
          <p:nvPr/>
        </p:nvSpPr>
        <p:spPr>
          <a:xfrm>
            <a:off x="767602" y="1335688"/>
            <a:ext cx="10656796" cy="2093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QCNN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b="1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b="1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b="1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b="1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양자 회로에서 합성곱 레이어와 풀링 레이어를 구현하는 것으로 제안되었다</a:t>
            </a:r>
            <a:r>
              <a:rPr lang="en-US" altLang="ko-KR" sz="16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  <a:endParaRPr lang="en-US" altLang="ko-KR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입력 데이터를 큐비트 상태로 인코딩한다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Quasi-local</a:t>
            </a:r>
            <a:r>
              <a:rPr lang="ko-KR" altLang="en-US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unitary</a:t>
            </a:r>
            <a:r>
              <a:rPr lang="ko-KR" altLang="en-US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게이트가 있는 컨볼루션 레이어는 입력 데이터를 </a:t>
            </a:r>
            <a:r>
              <a:rPr lang="ko-KR" altLang="en-US" dirty="0" err="1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피쳐</a:t>
            </a:r>
            <a:r>
              <a:rPr lang="ko-KR" altLang="en-US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맵으로</a:t>
            </a:r>
            <a:r>
              <a:rPr lang="ko-KR" altLang="en-US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필터링한다</a:t>
            </a:r>
            <a:r>
              <a:rPr lang="en-US" altLang="ko-KR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Measurement </a:t>
            </a:r>
            <a:r>
              <a:rPr lang="ko-KR" altLang="en-US" dirty="0"/>
              <a:t>또는 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제어된 회전 연산자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(</a:t>
            </a:r>
            <a:r>
              <a:rPr lang="en-US" altLang="ko-KR" sz="1600" dirty="0">
                <a:solidFill>
                  <a:srgbClr val="000000"/>
                </a:solidFill>
                <a:latin typeface="Cambria Math" panose="02040503050406030204" pitchFamily="18" charset="0"/>
                <a:ea typeface="KoPubWorld바탕체 Light" panose="00000300000000000000"/>
                <a:cs typeface="KoPubWorld바탕체 Light" panose="00000300000000000000" pitchFamily="2" charset="-127"/>
              </a:rPr>
              <a:t>CX  </a:t>
            </a:r>
            <a:r>
              <a:rPr lang="ko-KR" altLang="en-US" dirty="0">
                <a:solidFill>
                  <a:srgbClr val="000000"/>
                </a:solidFill>
                <a:latin typeface="Cambria Math" panose="02040503050406030204" pitchFamily="18" charset="0"/>
                <a:ea typeface="KoPubWorld바탕체 Light" panose="00000300000000000000"/>
                <a:cs typeface="KoPubWorld바탕체 Light" panose="00000300000000000000" pitchFamily="2" charset="-127"/>
              </a:rPr>
              <a:t>게이트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)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가 있는 풀링 계층은 </a:t>
            </a:r>
            <a:r>
              <a:rPr lang="ko-KR" altLang="en-US" sz="1600" dirty="0" err="1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피쳐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</a:t>
            </a:r>
            <a:r>
              <a:rPr lang="ko-KR" altLang="en-US" sz="1600" dirty="0" err="1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맵의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크기를 줄인다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이 과정을 충분히 반복한 후</a:t>
            </a:r>
            <a:r>
              <a:rPr lang="en-US" altLang="ko-KR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큐비트 상태의 측정 값은 원하는 크기의 출력 데이터로 디코딩 된다</a:t>
            </a:r>
            <a:r>
              <a:rPr lang="en-US" altLang="ko-KR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회로 매개변수는 각 측정 후에 경사 </a:t>
            </a:r>
            <a:r>
              <a:rPr lang="ko-KR" altLang="en-US" sz="1600" dirty="0" err="1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하강법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기반 </a:t>
            </a:r>
            <a:r>
              <a:rPr lang="ko-KR" altLang="en-US" sz="1600" dirty="0" err="1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옵티마이저로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업데이트 된다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F4E648E-CFB3-3913-4CC2-F041F61A4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45" y="1335689"/>
            <a:ext cx="4706938" cy="1900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8E6949-855C-1432-ED97-3B4EEABC81D0}"/>
                  </a:ext>
                </a:extLst>
              </p:cNvPr>
              <p:cNvSpPr txBox="1"/>
              <p:nvPr/>
            </p:nvSpPr>
            <p:spPr>
              <a:xfrm>
                <a:off x="1690914" y="3353002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&lt;</a:t>
                </a:r>
                <a:r>
                  <a:rPr lang="ko-KR" altLang="en-US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단일 컨볼루션 및 풀링 레이어가 있는 입력</a:t>
                </a:r>
                <a:r>
                  <a:rPr lang="en-US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 |ψ</a:t>
                </a:r>
                <a14:m>
                  <m:oMath xmlns:m="http://schemas.openxmlformats.org/officeDocument/2006/math">
                    <m:r>
                      <a:rPr lang="en-US" altLang="ko-KR" sz="1400">
                        <a:effectLst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ko-KR" sz="1400" dirty="0">
                    <a:effectLst/>
                    <a:latin typeface="맑은 고딕" panose="020B0503020000020004" pitchFamily="50" charset="-127"/>
                    <a:ea typeface="KoPubWorld바탕체 Light" panose="00000300000000000000"/>
                    <a:cs typeface="Times New Roman" panose="02020603050405020304" pitchFamily="18" charset="0"/>
                  </a:rPr>
                  <a:t>, </a:t>
                </a:r>
                <a:r>
                  <a:rPr lang="ko-KR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매개변수</a:t>
                </a:r>
                <a:r>
                  <a:rPr lang="en-US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 θ</a:t>
                </a:r>
                <a:r>
                  <a:rPr lang="ko-KR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가 있는</a:t>
                </a:r>
                <a:r>
                  <a:rPr lang="en-US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 QCNN</a:t>
                </a:r>
                <a:r>
                  <a:rPr lang="ko-KR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의 그림</a:t>
                </a:r>
                <a:r>
                  <a:rPr lang="ko-KR" altLang="en-US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 dirty="0">
                    <a:effectLst/>
                    <a:ea typeface="KoPubWorld바탕체 Light" panose="00000300000000000000"/>
                    <a:cs typeface="Times New Roman" panose="02020603050405020304" pitchFamily="18" charset="0"/>
                  </a:rPr>
                  <a:t>&gt;</a:t>
                </a:r>
                <a:endParaRPr lang="ko-KR" altLang="en-US" sz="1400" dirty="0">
                  <a:ea typeface="KoPubWorld바탕체 Light" panose="0000030000000000000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8E6949-855C-1432-ED97-3B4EEABC8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914" y="3353002"/>
                <a:ext cx="6096000" cy="523220"/>
              </a:xfrm>
              <a:prstGeom prst="rect">
                <a:avLst/>
              </a:prstGeom>
              <a:blipFill>
                <a:blip r:embed="rId3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>
            <a:extLst>
              <a:ext uri="{FF2B5EF4-FFF2-40B4-BE49-F238E27FC236}">
                <a16:creationId xmlns:a16="http://schemas.microsoft.com/office/drawing/2014/main" id="{458EC4ED-E314-9B5C-8519-78929E548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182" y="1335687"/>
            <a:ext cx="3071216" cy="247940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4D68F98-055A-5177-0695-7F2450E7F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7938" y="4217612"/>
            <a:ext cx="2496460" cy="26720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E2AAB61-9BB0-A9E6-E231-53E40D6157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7937" y="4517853"/>
            <a:ext cx="2901205" cy="36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3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41220A04-F4F5-4C44-900C-3C11AD0EE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Future Work Directions and Challenges</a:t>
            </a:r>
            <a:endParaRPr lang="ko-KR" altLang="en-US" dirty="0"/>
          </a:p>
        </p:txBody>
      </p:sp>
      <p:sp>
        <p:nvSpPr>
          <p:cNvPr id="2" name="텍스트 개체 틀 6">
            <a:extLst>
              <a:ext uri="{FF2B5EF4-FFF2-40B4-BE49-F238E27FC236}">
                <a16:creationId xmlns:a16="http://schemas.microsoft.com/office/drawing/2014/main" id="{D1CE3CBB-9ED9-1BBD-5C56-C68D9B8F0A81}"/>
              </a:ext>
            </a:extLst>
          </p:cNvPr>
          <p:cNvSpPr txBox="1">
            <a:spLocks/>
          </p:cNvSpPr>
          <p:nvPr/>
        </p:nvSpPr>
        <p:spPr>
          <a:xfrm>
            <a:off x="767602" y="1335688"/>
            <a:ext cx="10656796" cy="2093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Applications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Reinforce Learning</a:t>
            </a:r>
            <a:r>
              <a:rPr lang="ko-KR" altLang="en-US" b="1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에 대한 응용</a:t>
            </a:r>
            <a:endParaRPr lang="en-US" altLang="ko-KR" b="1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양자 딥러닝을 이용한 강화학습 연구는 아직 초기 단계다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현재 접근 단계는 정책 훈련 네트워크를 기존의 심층 신경망에서 양자 신경망으로 대체하는 것이지만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고전적인 심층 강화 학습 연구의 다양한 아이디어를 적용한 많은 알고리즘의 가능성이 남아 있다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특히 복잡한 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Markov 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의사결정 과정 환경으로 인해 계산 복잡도가 높은 상황에서 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QNN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을 통해 양자 계산 이득을 얻을 수 있음이 입증된다면 양자 강화 학습은 강화 학습 연구의 새로운 지평을 열 것이다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Communication Networks</a:t>
            </a:r>
            <a:r>
              <a:rPr lang="ko-KR" altLang="en-US" b="1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에 대한 응용</a:t>
            </a:r>
            <a:endParaRPr lang="en-US" altLang="ko-KR" b="1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블록체인과 같은 완전히 분산된 플랫폼에서의 계산 가속화 측면에서 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QNN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을 사용할 수 있다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또한 사물 인터넷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(IoT), 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밀리미터파 네트워크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, </a:t>
            </a:r>
            <a:r>
              <a:rPr lang="ko-KR" altLang="en-US" sz="1600" dirty="0" err="1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캐싱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네트워크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비디오 스트리밍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/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스케줄링과 같은 다양한 고급 통신 기술은 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QNN 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및 양자 강화 학습 알고리즘의 좋은 응용 프로그램이다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84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41220A04-F4F5-4C44-900C-3C11AD0EE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Future Work Directions and Challenges</a:t>
            </a:r>
            <a:endParaRPr lang="ko-KR" altLang="en-US" dirty="0"/>
          </a:p>
        </p:txBody>
      </p:sp>
      <p:sp>
        <p:nvSpPr>
          <p:cNvPr id="2" name="텍스트 개체 틀 6">
            <a:extLst>
              <a:ext uri="{FF2B5EF4-FFF2-40B4-BE49-F238E27FC236}">
                <a16:creationId xmlns:a16="http://schemas.microsoft.com/office/drawing/2014/main" id="{D1CE3CBB-9ED9-1BBD-5C56-C68D9B8F0A81}"/>
              </a:ext>
            </a:extLst>
          </p:cNvPr>
          <p:cNvSpPr txBox="1">
            <a:spLocks/>
          </p:cNvSpPr>
          <p:nvPr/>
        </p:nvSpPr>
        <p:spPr>
          <a:xfrm>
            <a:off x="767602" y="1335688"/>
            <a:ext cx="10656796" cy="2093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Challenges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1) Gradient Vanishing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양자 신경망도 매개변수를 고전적인 매개변수로 교육하는 </a:t>
            </a:r>
            <a:r>
              <a:rPr lang="ko-KR" altLang="en-US" sz="1600" dirty="0" err="1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경사하강법을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사용하기 때문에 동일한 문제를 해결해야 한다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고전적인 딥러닝 모델은 적절한 활성화 함수를 활용하여 이 문제를 해결하지만 양자 </a:t>
            </a:r>
            <a:r>
              <a:rPr lang="ko-KR" altLang="en-US" sz="1600" dirty="0" err="1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딥러닝은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활성화 함수를 사용하지 않기 때문에 결국 다른 솔루션이 필요하다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이전 연구는 이 양자 </a:t>
            </a:r>
            <a:r>
              <a:rPr lang="ko-KR" altLang="en-US" sz="1600" dirty="0" err="1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구배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소실 현상을 불모의 고원이라고 부르면서 큐비트 수가 증가하면 불모의 고원이 발생할 확률이 기하급수적으로 증가한다는 것을 증명했다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이는 소규모 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QNN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에서 좋은 초기 매개변수를 설정함으로써 피할 수 있지만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대규모 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QNN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을 설계할 때 이 문제를 처리하는 것은 불가피하다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즉 솔루션이 아직 명확하지 않은 열린 문제다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5662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41220A04-F4F5-4C44-900C-3C11AD0EE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Future Work Directions and Challenges</a:t>
            </a:r>
            <a:endParaRPr lang="ko-KR" altLang="en-US" dirty="0"/>
          </a:p>
        </p:txBody>
      </p:sp>
      <p:sp>
        <p:nvSpPr>
          <p:cNvPr id="2" name="텍스트 개체 틀 6">
            <a:extLst>
              <a:ext uri="{FF2B5EF4-FFF2-40B4-BE49-F238E27FC236}">
                <a16:creationId xmlns:a16="http://schemas.microsoft.com/office/drawing/2014/main" id="{D1CE3CBB-9ED9-1BBD-5C56-C68D9B8F0A81}"/>
              </a:ext>
            </a:extLst>
          </p:cNvPr>
          <p:cNvSpPr txBox="1">
            <a:spLocks/>
          </p:cNvSpPr>
          <p:nvPr/>
        </p:nvSpPr>
        <p:spPr>
          <a:xfrm>
            <a:off x="767602" y="1335688"/>
            <a:ext cx="10656796" cy="2093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Challenges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2) Near-Term Device Compatibility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NISQ(Noisy Intermediate Scale Quantum)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는 단기 양자 장치의 큐비트 수가 적고 계산 오류가 많다는 의미로 이미 양자 연구자들에게 친숙한 용어가 되었다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양자 계산 이득을 구현하도록 설계된 많은 알고리즘은 이 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NISQ 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환경에서 전혀 작동하지 않으며 적어도 수십 년 후에 구현될 것으로 예상된다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양자 얽힘을 위해 많은 다중 큐비트 제어 게이트를 사용하는 것은 이론적으로 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QNN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의 성능을 높일 것으로 생각되지만 큰 오류율과 복잡한 오류 수정 프로세스를 수반한다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따라서 양자 딥러닝 연구에서 이러한 트레이드 오프에 대한 알고리즘 설계가 필수적이다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209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41220A04-F4F5-4C44-900C-3C11AD0EE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Future Work Directions and Challenges</a:t>
            </a:r>
            <a:endParaRPr lang="ko-KR" altLang="en-US" dirty="0"/>
          </a:p>
        </p:txBody>
      </p:sp>
      <p:sp>
        <p:nvSpPr>
          <p:cNvPr id="2" name="텍스트 개체 틀 6">
            <a:extLst>
              <a:ext uri="{FF2B5EF4-FFF2-40B4-BE49-F238E27FC236}">
                <a16:creationId xmlns:a16="http://schemas.microsoft.com/office/drawing/2014/main" id="{D1CE3CBB-9ED9-1BBD-5C56-C68D9B8F0A81}"/>
              </a:ext>
            </a:extLst>
          </p:cNvPr>
          <p:cNvSpPr txBox="1">
            <a:spLocks/>
          </p:cNvSpPr>
          <p:nvPr/>
        </p:nvSpPr>
        <p:spPr>
          <a:xfrm>
            <a:off x="767602" y="1335688"/>
            <a:ext cx="10656796" cy="2093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Challenges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b="1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3) The Quantum Advantage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양자 우월성이라는 용어는 양자 알고리즘이 동일한 기능을 수행하는 기존 알고리즘보다 항상 더 낫다는 착각을 불러일으킬 수 있다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그러나 양자 컴퓨팅의 고유한 한계를 감안할 때 양자 컴퓨팅 이점은 특정 상황에서 잘 고려된 알고리즘을 통해서만 실현될 수 있다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사실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특히 변이 양자 기반 알고리즘 중에서 제한된 상황에서 양자 이점을 입증한 것은 소수에 불과</a:t>
            </a:r>
            <a:r>
              <a:rPr lang="ko-KR" altLang="en-US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하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양자이득을 고려하지 않고 단순히 이 사실만을 근거로 접근한다면 기존의 고전적 알고리즘에 비해 그 결과가 많이 비효율적일 수 있다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따라서 새로운 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QNN </a:t>
            </a:r>
            <a:r>
              <a:rPr lang="ko-KR" altLang="en-US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기반 딥 러닝 알고리즘을 설계할 때 해당 고전 모델에 비해 장점을 명확히 하여 정당화할 필요가 있다</a:t>
            </a:r>
            <a:r>
              <a:rPr lang="en-US" altLang="ko-KR" sz="160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3368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1CD516AA-7E35-4FC4-963B-440A862CBCA7}"/>
              </a:ext>
            </a:extLst>
          </p:cNvPr>
          <p:cNvGrpSpPr/>
          <p:nvPr/>
        </p:nvGrpSpPr>
        <p:grpSpPr>
          <a:xfrm>
            <a:off x="1066163" y="1506286"/>
            <a:ext cx="6498328" cy="1427310"/>
            <a:chOff x="4798254" y="1172610"/>
            <a:chExt cx="6498328" cy="14273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26CF94-B0ED-4D04-AAAE-0C67E9743A61}"/>
                </a:ext>
              </a:extLst>
            </p:cNvPr>
            <p:cNvSpPr txBox="1"/>
            <p:nvPr/>
          </p:nvSpPr>
          <p:spPr>
            <a:xfrm>
              <a:off x="4798254" y="1172610"/>
              <a:ext cx="561755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spc="-150" dirty="0">
                  <a:solidFill>
                    <a:schemeClr val="bg1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감사합니다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B67009-C371-4E0C-852D-389CC43735E2}"/>
                </a:ext>
              </a:extLst>
            </p:cNvPr>
            <p:cNvSpPr txBox="1"/>
            <p:nvPr/>
          </p:nvSpPr>
          <p:spPr>
            <a:xfrm>
              <a:off x="4830338" y="2199810"/>
              <a:ext cx="64662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dirty="0">
                  <a:solidFill>
                    <a:schemeClr val="bg1"/>
                  </a:solidFill>
                  <a:latin typeface="KoPubWorld바탕체 Light" panose="00000300000000000000" pitchFamily="2" charset="-127"/>
                  <a:ea typeface="KoPubWorld바탕체 Light" panose="00000300000000000000" pitchFamily="2" charset="-127"/>
                  <a:cs typeface="KoPubWorld바탕체 Light" panose="00000300000000000000" pitchFamily="2" charset="-127"/>
                </a:rPr>
                <a:t>발표 경청해 주셔서 감사합니다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D097BC-DD03-E564-36B5-A3AC77645586}"/>
              </a:ext>
            </a:extLst>
          </p:cNvPr>
          <p:cNvSpPr txBox="1"/>
          <p:nvPr/>
        </p:nvSpPr>
        <p:spPr>
          <a:xfrm>
            <a:off x="1013843" y="3925780"/>
            <a:ext cx="494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주윤상</a:t>
            </a:r>
            <a:r>
              <a:rPr lang="en-US" altLang="ko-KR" dirty="0">
                <a:solidFill>
                  <a:schemeClr val="bg1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rPr>
              <a:t> </a:t>
            </a:r>
            <a:r>
              <a:rPr lang="ko-KR" altLang="en-US" sz="1400" dirty="0">
                <a:solidFill>
                  <a:schemeClr val="bg1"/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가천대학교 컴퓨터공학과 </a:t>
            </a:r>
            <a:r>
              <a:rPr lang="en-US" altLang="ko-KR" sz="1400" dirty="0">
                <a:solidFill>
                  <a:schemeClr val="bg1"/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202240130</a:t>
            </a:r>
            <a:r>
              <a:rPr lang="ko-KR" altLang="en-US" sz="1400" dirty="0">
                <a:solidFill>
                  <a:schemeClr val="bg1"/>
                </a:solidFill>
                <a:latin typeface="KoPubWorld바탕체 Medium" panose="00000600000000000000" pitchFamily="2" charset="-127"/>
                <a:ea typeface="KoPubWorld바탕체 Medium" panose="00000600000000000000" pitchFamily="2" charset="-127"/>
                <a:cs typeface="KoPubWorld바탕체 Medium" panose="00000600000000000000" pitchFamily="2" charset="-127"/>
              </a:rPr>
              <a:t> </a:t>
            </a:r>
            <a:endParaRPr lang="ko-KR" altLang="en-US" dirty="0">
              <a:solidFill>
                <a:schemeClr val="bg1"/>
              </a:solidFill>
              <a:latin typeface="KoPubWorld바탕체 Medium" panose="00000600000000000000" pitchFamily="2" charset="-127"/>
              <a:ea typeface="KoPubWorld바탕체 Medium" panose="00000600000000000000" pitchFamily="2" charset="-127"/>
              <a:cs typeface="KoPubWorld바탕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49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41220A04-F4F5-4C44-900C-3C11AD0EE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Abstract</a:t>
            </a:r>
            <a:endParaRPr lang="ko-KR" altLang="en-US" dirty="0"/>
          </a:p>
        </p:txBody>
      </p:sp>
      <p:sp>
        <p:nvSpPr>
          <p:cNvPr id="2" name="텍스트 개체 틀 6">
            <a:extLst>
              <a:ext uri="{FF2B5EF4-FFF2-40B4-BE49-F238E27FC236}">
                <a16:creationId xmlns:a16="http://schemas.microsoft.com/office/drawing/2014/main" id="{D1CE3CBB-9ED9-1BBD-5C56-C68D9B8F0A81}"/>
              </a:ext>
            </a:extLst>
          </p:cNvPr>
          <p:cNvSpPr txBox="1">
            <a:spLocks/>
          </p:cNvSpPr>
          <p:nvPr/>
        </p:nvSpPr>
        <p:spPr>
          <a:xfrm>
            <a:off x="767602" y="1335688"/>
            <a:ext cx="5386455" cy="2093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Title : Quantum Neural Networks: Concepts, Applications, and  Challenges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Conference: 2021 Twelfth International Conference on Ubiquitous and Future Networks (ICUFN), </a:t>
            </a:r>
            <a:r>
              <a:rPr lang="en-US" altLang="ko-KR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IEEE</a:t>
            </a:r>
            <a:endParaRPr lang="en-US" altLang="ko-KR" sz="1600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Citations: 16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Year : 2021</a:t>
            </a:r>
          </a:p>
          <a:p>
            <a:pPr algn="just">
              <a:lnSpc>
                <a:spcPct val="150000"/>
              </a:lnSpc>
            </a:pPr>
            <a:endParaRPr lang="en-US" altLang="ko-KR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양자 </a:t>
            </a:r>
            <a:r>
              <a:rPr lang="ko-KR" altLang="en-US" spc="0" dirty="0" err="1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딥러닝의</a:t>
            </a:r>
            <a:r>
              <a:rPr lang="ko-KR" altLang="en-US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배경</a:t>
            </a:r>
            <a:r>
              <a:rPr lang="en-US" altLang="ko-KR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,</a:t>
            </a:r>
            <a:r>
              <a:rPr lang="ko-KR" altLang="en-US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 기본 원리 설명</a:t>
            </a:r>
            <a:r>
              <a:rPr lang="en-US" altLang="ko-KR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, </a:t>
            </a:r>
            <a:r>
              <a:rPr lang="ko-KR" altLang="en-US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주요 성과 소개</a:t>
            </a:r>
            <a:r>
              <a:rPr lang="en-US" altLang="ko-KR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, </a:t>
            </a:r>
            <a:r>
              <a:rPr lang="ko-KR" altLang="en-US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양자 딥러닝 연구의 과제를 여러 관점에서 논의</a:t>
            </a:r>
            <a:endParaRPr lang="en-US" altLang="ko-KR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pc="0" dirty="0">
                <a:solidFill>
                  <a:srgbClr val="000000"/>
                </a:solidFill>
                <a:latin typeface="KoPubWorld바탕체 Light" panose="00000300000000000000" pitchFamily="2" charset="-127"/>
                <a:ea typeface="KoPubWorld바탕체 Light" panose="00000300000000000000" pitchFamily="2" charset="-127"/>
                <a:cs typeface="KoPubWorld바탕체 Light" panose="00000300000000000000" pitchFamily="2" charset="-127"/>
              </a:rPr>
              <a:t>다양한 향후 연구 방향과 응용분야를 제시</a:t>
            </a:r>
            <a:endParaRPr lang="en-US" altLang="ko-KR" spc="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1600" dirty="0">
              <a:solidFill>
                <a:srgbClr val="000000"/>
              </a:solidFill>
              <a:latin typeface="KoPubWorld바탕체 Light" panose="00000300000000000000" pitchFamily="2" charset="-127"/>
              <a:ea typeface="KoPubWorld바탕체 Light" panose="00000300000000000000" pitchFamily="2" charset="-127"/>
              <a:cs typeface="KoPubWorld바탕체 Light" panose="00000300000000000000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BB75FCC-A6DC-E672-18DF-907032AD7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493" y="1611084"/>
            <a:ext cx="3186277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8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96B9EF67-70E2-43B3-9549-AF0559255E33}"/>
              </a:ext>
            </a:extLst>
          </p:cNvPr>
          <p:cNvGrpSpPr/>
          <p:nvPr/>
        </p:nvGrpSpPr>
        <p:grpSpPr>
          <a:xfrm>
            <a:off x="4530441" y="3556898"/>
            <a:ext cx="5787137" cy="400713"/>
            <a:chOff x="2895600" y="1730386"/>
            <a:chExt cx="5787137" cy="40071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42C040-143F-454E-BD4B-38F8EF2C5F4E}"/>
                </a:ext>
              </a:extLst>
            </p:cNvPr>
            <p:cNvSpPr txBox="1"/>
            <p:nvPr/>
          </p:nvSpPr>
          <p:spPr>
            <a:xfrm>
              <a:off x="2895600" y="1730989"/>
              <a:ext cx="7493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04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63E6CB-D96E-4718-B9C6-A763A826BB86}"/>
                </a:ext>
              </a:extLst>
            </p:cNvPr>
            <p:cNvSpPr txBox="1"/>
            <p:nvPr/>
          </p:nvSpPr>
          <p:spPr>
            <a:xfrm>
              <a:off x="3467100" y="1730386"/>
              <a:ext cx="5215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Conclusion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4B888610-3120-4D68-91B7-D04560A9004E}"/>
              </a:ext>
            </a:extLst>
          </p:cNvPr>
          <p:cNvGrpSpPr/>
          <p:nvPr/>
        </p:nvGrpSpPr>
        <p:grpSpPr>
          <a:xfrm>
            <a:off x="4530441" y="2541249"/>
            <a:ext cx="4881944" cy="401904"/>
            <a:chOff x="2895600" y="1729195"/>
            <a:chExt cx="4881944" cy="4019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778ACD-7F46-43EC-84D3-21A8A5C48C36}"/>
                </a:ext>
              </a:extLst>
            </p:cNvPr>
            <p:cNvSpPr txBox="1"/>
            <p:nvPr/>
          </p:nvSpPr>
          <p:spPr>
            <a:xfrm>
              <a:off x="2895600" y="1730989"/>
              <a:ext cx="7493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02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1D26554-D374-4E81-A7FA-9898B5857CE3}"/>
                </a:ext>
              </a:extLst>
            </p:cNvPr>
            <p:cNvSpPr txBox="1"/>
            <p:nvPr/>
          </p:nvSpPr>
          <p:spPr>
            <a:xfrm>
              <a:off x="3467100" y="1729195"/>
              <a:ext cx="4310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Quantum Deep Learning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FBB256A0-CC6F-4DC4-A677-8C62D520DC0A}"/>
              </a:ext>
            </a:extLst>
          </p:cNvPr>
          <p:cNvGrpSpPr/>
          <p:nvPr/>
        </p:nvGrpSpPr>
        <p:grpSpPr>
          <a:xfrm>
            <a:off x="4530441" y="3049375"/>
            <a:ext cx="5312988" cy="707886"/>
            <a:chOff x="2895600" y="1730092"/>
            <a:chExt cx="5312988" cy="7078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1F3D26-B654-429C-B276-99B5B35D75B8}"/>
                </a:ext>
              </a:extLst>
            </p:cNvPr>
            <p:cNvSpPr txBox="1"/>
            <p:nvPr/>
          </p:nvSpPr>
          <p:spPr>
            <a:xfrm>
              <a:off x="2895600" y="1730989"/>
              <a:ext cx="7493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03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9518AD-87BE-4C9A-8FAD-CCCBCAF8BC68}"/>
                </a:ext>
              </a:extLst>
            </p:cNvPr>
            <p:cNvSpPr txBox="1"/>
            <p:nvPr/>
          </p:nvSpPr>
          <p:spPr>
            <a:xfrm>
              <a:off x="3467100" y="1730092"/>
              <a:ext cx="4741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Future Work Directions and Challenges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71DCE0D2-D42D-4AF3-A619-1AD976D7C4CF}"/>
              </a:ext>
            </a:extLst>
          </p:cNvPr>
          <p:cNvGrpSpPr/>
          <p:nvPr/>
        </p:nvGrpSpPr>
        <p:grpSpPr>
          <a:xfrm>
            <a:off x="4530441" y="2035814"/>
            <a:ext cx="2514598" cy="400110"/>
            <a:chOff x="2895600" y="1730989"/>
            <a:chExt cx="2514598" cy="40011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60FF59-E3DA-43E8-8A3A-4F4E2D5EEE33}"/>
                </a:ext>
              </a:extLst>
            </p:cNvPr>
            <p:cNvSpPr txBox="1"/>
            <p:nvPr/>
          </p:nvSpPr>
          <p:spPr>
            <a:xfrm>
              <a:off x="2895600" y="1730989"/>
              <a:ext cx="74930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01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95E51B3-52B4-46CE-AF24-CD92947403A1}"/>
                </a:ext>
              </a:extLst>
            </p:cNvPr>
            <p:cNvSpPr txBox="1"/>
            <p:nvPr/>
          </p:nvSpPr>
          <p:spPr>
            <a:xfrm>
              <a:off x="3467100" y="1730989"/>
              <a:ext cx="1943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2000" dirty="0">
                  <a:solidFill>
                    <a:srgbClr val="000000"/>
                  </a:solidFill>
                  <a:latin typeface="KoPubWorld바탕체 Bold" panose="00000800000000000000" pitchFamily="2" charset="-127"/>
                  <a:ea typeface="KoPubWorld바탕체 Bold" panose="00000800000000000000" pitchFamily="2" charset="-127"/>
                  <a:cs typeface="KoPubWorld바탕체 Bold" panose="00000800000000000000" pitchFamily="2" charset="-127"/>
                </a:rPr>
                <a:t>Introduction</a:t>
              </a:r>
              <a:endParaRPr lang="ko-KR" altLang="en-US" sz="2000" dirty="0">
                <a:solidFill>
                  <a:srgbClr val="000000"/>
                </a:solidFill>
                <a:latin typeface="KoPubWorld바탕체 Bold" panose="00000800000000000000" pitchFamily="2" charset="-127"/>
                <a:ea typeface="KoPubWorld바탕체 Bold" panose="00000800000000000000" pitchFamily="2" charset="-127"/>
                <a:cs typeface="KoPubWorld바탕체 Bold" panose="00000800000000000000" pitchFamily="2" charset="-127"/>
              </a:endParaRPr>
            </a:p>
          </p:txBody>
        </p:sp>
      </p:grp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CE3F655B-52FD-463B-A2D6-118DE6513EF4}"/>
              </a:ext>
            </a:extLst>
          </p:cNvPr>
          <p:cNvCxnSpPr>
            <a:cxnSpLocks/>
          </p:cNvCxnSpPr>
          <p:nvPr/>
        </p:nvCxnSpPr>
        <p:spPr>
          <a:xfrm>
            <a:off x="4530441" y="2035814"/>
            <a:ext cx="0" cy="234890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820581D-532A-4CFA-BFFC-AA41A0ECCA59}"/>
              </a:ext>
            </a:extLst>
          </p:cNvPr>
          <p:cNvSpPr txBox="1"/>
          <p:nvPr/>
        </p:nvSpPr>
        <p:spPr>
          <a:xfrm rot="16200000">
            <a:off x="-384916" y="1558022"/>
            <a:ext cx="281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  <a:cs typeface="KoPubWorld돋움체 Medium" panose="00000600000000000000" pitchFamily="2" charset="-127"/>
              </a:rPr>
              <a:t>Contents</a:t>
            </a:r>
            <a:endParaRPr lang="ko-KR" altLang="en-US" sz="2400"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35BBD7DB-D8D9-ED15-DEF0-57CA14C1F9FA}"/>
              </a:ext>
            </a:extLst>
          </p:cNvPr>
          <p:cNvCxnSpPr>
            <a:cxnSpLocks/>
          </p:cNvCxnSpPr>
          <p:nvPr/>
        </p:nvCxnSpPr>
        <p:spPr>
          <a:xfrm>
            <a:off x="4530441" y="2113548"/>
            <a:ext cx="0" cy="1843460"/>
          </a:xfrm>
          <a:prstGeom prst="line">
            <a:avLst/>
          </a:prstGeom>
          <a:ln w="6350">
            <a:solidFill>
              <a:srgbClr val="0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79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41220A04-F4F5-4C44-900C-3C11AD0EE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텍스트 개체 틀 6">
            <a:extLst>
              <a:ext uri="{FF2B5EF4-FFF2-40B4-BE49-F238E27FC236}">
                <a16:creationId xmlns:a16="http://schemas.microsoft.com/office/drawing/2014/main" id="{45F22E04-B44B-C8EA-B67C-EE0DE0D934FA}"/>
              </a:ext>
            </a:extLst>
          </p:cNvPr>
          <p:cNvSpPr txBox="1">
            <a:spLocks/>
          </p:cNvSpPr>
          <p:nvPr/>
        </p:nvSpPr>
        <p:spPr>
          <a:xfrm>
            <a:off x="767601" y="1335688"/>
            <a:ext cx="10793027" cy="2093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spc="0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오랫동안 잠재력만 인정받던 양자 컴퓨팅이 최근 변이양자회로</a:t>
            </a:r>
            <a:r>
              <a:rPr lang="en-US" altLang="ko-KR" sz="1600" spc="0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(VQC)</a:t>
            </a:r>
            <a:r>
              <a:rPr lang="ko-KR" altLang="en-US" sz="1600" spc="0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의 발전으로 새 시대를 열었다</a:t>
            </a:r>
            <a:r>
              <a:rPr lang="en-US" altLang="ko-KR" sz="1600" spc="0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pc="0" dirty="0">
              <a:solidFill>
                <a:srgbClr val="000000"/>
              </a:solidFill>
              <a:latin typeface="+mn-ea"/>
              <a:ea typeface="+mn-ea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spc="0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기존의 방법으로 해결하기 어려웠던 변이 양자 알고리즘의 가능성을 확인했으며</a:t>
            </a:r>
            <a:r>
              <a:rPr lang="en-US" altLang="ko-KR" sz="1600" spc="0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, </a:t>
            </a:r>
            <a:r>
              <a:rPr lang="ko-KR" altLang="en-US" sz="1600" spc="0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양자 컴퓨팅을 이용한 머신러닝 알고리즘 설계를 위한 추가적인 확장이 고려되고 있다</a:t>
            </a:r>
            <a:r>
              <a:rPr lang="en-US" altLang="ko-KR" sz="1600" spc="0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pc="0" dirty="0">
              <a:solidFill>
                <a:srgbClr val="000000"/>
              </a:solidFill>
              <a:latin typeface="+mn-ea"/>
              <a:ea typeface="+mn-ea"/>
              <a:cs typeface="KoPubWorld바탕체 Light" panose="00000300000000000000" pitchFamily="2" charset="-127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spc="0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그 중 양자 딥러닝 분야는 기존의 딥러닝 </a:t>
            </a:r>
            <a:r>
              <a:rPr lang="ko-KR" altLang="en-US" spc="0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연구 성과를 계승하며 빠르게 성장하고 있다</a:t>
            </a:r>
            <a:r>
              <a:rPr lang="en-US" altLang="ko-KR" spc="0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.</a:t>
            </a:r>
            <a:endParaRPr lang="en-US" altLang="ko-KR" sz="1600" dirty="0">
              <a:solidFill>
                <a:srgbClr val="000000"/>
              </a:solidFill>
              <a:latin typeface="+mn-ea"/>
              <a:ea typeface="+mn-ea"/>
              <a:cs typeface="KoPubWorld바탕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545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41220A04-F4F5-4C44-900C-3C11AD0EE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6">
                <a:extLst>
                  <a:ext uri="{FF2B5EF4-FFF2-40B4-BE49-F238E27FC236}">
                    <a16:creationId xmlns:a16="http://schemas.microsoft.com/office/drawing/2014/main" id="{45F22E04-B44B-C8EA-B67C-EE0DE0D934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601" y="1582776"/>
                <a:ext cx="10793027" cy="2093312"/>
              </a:xfrm>
              <a:prstGeom prst="rect">
                <a:avLst/>
              </a:prstGeom>
            </p:spPr>
            <p:txBody>
              <a:bodyPr anchor="t"/>
              <a:lstStyle>
                <a:lvl1pPr marL="0" indent="0" algn="l" defTabSz="914400" rtl="0" eaLnBrk="1" latinLnBrk="1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kern="1200" spc="-15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600" b="1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Quantum Computing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양자 컴퓨터는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|0</m:t>
                    </m:r>
                    <m:r>
                      <m:rPr>
                        <m:nor/>
                      </m:rPr>
                      <a:rPr lang="en-US" altLang="ko-KR">
                        <a:latin typeface="+mn-ea"/>
                        <a:ea typeface="+mn-ea"/>
                      </a:rPr>
                      <m:t>⟩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+mn-ea"/>
                      </a:rPr>
                      <m:t> </m:t>
                    </m:r>
                  </m:oMath>
                </a14:m>
                <a:r>
                  <a:rPr lang="ko-KR" altLang="en-US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과</a:t>
                </a:r>
                <a14:m>
                  <m:oMath xmlns:m="http://schemas.openxmlformats.org/officeDocument/2006/math">
                    <m:r>
                      <a:rPr lang="en-US" altLang="ko-KR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 </m:t>
                    </m:r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|1</m:t>
                    </m:r>
                    <m:r>
                      <m:rPr>
                        <m:nor/>
                      </m:rPr>
                      <a:rPr lang="en-US" altLang="ko-KR">
                        <a:latin typeface="+mn-ea"/>
                        <a:ea typeface="+mn-ea"/>
                      </a:rPr>
                      <m:t>⟩</m:t>
                    </m:r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 사이의 중첩 상태를 나타내는 계산의 기본 단위로 큐비트를 사용한다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단일  큐비트 상태는 </a:t>
                </a:r>
                <a:r>
                  <a:rPr lang="ko-KR" altLang="en-US" sz="1600" dirty="0" err="1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정규화된</a:t>
                </a: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 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2</a:t>
                </a: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차원 복소수 벡터로 나타낼  수  있다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8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| ψ </a:t>
                </a:r>
                <a:r>
                  <a:rPr lang="en-US" altLang="ko-KR" sz="1800" dirty="0">
                    <a:effectLst/>
                    <a:latin typeface="+mn-ea"/>
                    <a:ea typeface="+mn-ea"/>
                    <a:cs typeface="Cambria Math" panose="02040503050406030204" pitchFamily="18" charset="0"/>
                  </a:rPr>
                  <a:t>⟩</a:t>
                </a:r>
                <a:r>
                  <a:rPr lang="en-US" altLang="ko-KR" sz="18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= α | 0 </a:t>
                </a:r>
                <a:r>
                  <a:rPr lang="en-US" altLang="ko-KR" sz="1800" dirty="0">
                    <a:effectLst/>
                    <a:latin typeface="+mn-ea"/>
                    <a:ea typeface="+mn-ea"/>
                    <a:cs typeface="Cambria Math" panose="02040503050406030204" pitchFamily="18" charset="0"/>
                  </a:rPr>
                  <a:t>⟩</a:t>
                </a:r>
                <a:r>
                  <a:rPr lang="en-US" altLang="ko-KR" sz="18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+ β | 1 </a:t>
                </a:r>
                <a:r>
                  <a:rPr lang="en-US" altLang="ko-KR" sz="1800" dirty="0">
                    <a:effectLst/>
                    <a:latin typeface="+mn-ea"/>
                    <a:ea typeface="+mn-ea"/>
                    <a:cs typeface="Cambria Math" panose="02040503050406030204" pitchFamily="18" charset="0"/>
                  </a:rPr>
                  <a:t>⟩</a:t>
                </a:r>
                <a:r>
                  <a:rPr lang="en-US" altLang="ko-KR" sz="18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ko-KR" sz="18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en-US" altLang="ko-KR" sz="18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n-US" altLang="ko-KR" sz="1800" b="0" i="0" smtClean="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ko-KR" sz="18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||</m:t>
                        </m:r>
                      </m:e>
                      <m:sup>
                        <m:r>
                          <a:rPr lang="en-US" altLang="ko-KR" sz="180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800" i="1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ko-KR" sz="18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en-US" altLang="ko-KR" sz="18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β</m:t>
                        </m:r>
                        <m:r>
                          <a:rPr lang="en-US" altLang="ko-KR" sz="18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||</m:t>
                        </m:r>
                      </m:e>
                      <m:sup>
                        <m:r>
                          <a:rPr lang="en-US" altLang="ko-KR" sz="180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800" i="1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altLang="ko-KR" sz="1800" dirty="0"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 smtClean="0"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a:rPr lang="en-US" altLang="ko-KR" sz="16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||</m:t>
                        </m:r>
                      </m:e>
                      <m:sup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와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ko-KR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β</m:t>
                        </m:r>
                        <m:r>
                          <a:rPr lang="en-US" altLang="ko-KR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||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는 각각 큐비트에서 </a:t>
                </a:r>
                <a:r>
                  <a:rPr lang="en-US" altLang="ko-KR" dirty="0">
                    <a:latin typeface="+mn-ea"/>
                    <a:ea typeface="+mn-ea"/>
                    <a:cs typeface="Times New Roman" panose="02020603050405020304" pitchFamily="18" charset="0"/>
                  </a:rPr>
                  <a:t>|0</a:t>
                </a:r>
                <a:r>
                  <a:rPr lang="en-US" altLang="ko-KR" dirty="0">
                    <a:latin typeface="+mn-ea"/>
                    <a:ea typeface="+mn-ea"/>
                    <a:cs typeface="Cambria Math" panose="02040503050406030204" pitchFamily="18" charset="0"/>
                  </a:rPr>
                  <a:t>⟩</a:t>
                </a:r>
                <a:r>
                  <a:rPr lang="ko-KR" altLang="en-US" dirty="0">
                    <a:latin typeface="+mn-ea"/>
                    <a:ea typeface="+mn-ea"/>
                    <a:cs typeface="Times New Roman" panose="02020603050405020304" pitchFamily="18" charset="0"/>
                  </a:rPr>
                  <a:t>과 </a:t>
                </a:r>
                <a:r>
                  <a:rPr lang="en-US" altLang="ko-KR" dirty="0">
                    <a:latin typeface="+mn-ea"/>
                    <a:ea typeface="+mn-ea"/>
                    <a:cs typeface="Times New Roman" panose="02020603050405020304" pitchFamily="18" charset="0"/>
                  </a:rPr>
                  <a:t>|1</a:t>
                </a:r>
                <a:r>
                  <a:rPr lang="en-US" altLang="ko-KR" dirty="0">
                    <a:latin typeface="+mn-ea"/>
                    <a:ea typeface="+mn-ea"/>
                    <a:cs typeface="Cambria Math" panose="02040503050406030204" pitchFamily="18" charset="0"/>
                  </a:rPr>
                  <a:t>⟩</a:t>
                </a:r>
                <a:r>
                  <a:rPr lang="ko-KR" altLang="en-US" dirty="0">
                    <a:latin typeface="+mn-ea"/>
                    <a:ea typeface="+mn-ea"/>
                    <a:cs typeface="Times New Roman" panose="02020603050405020304" pitchFamily="18" charset="0"/>
                  </a:rPr>
                  <a:t>을 관측할 확률이다</a:t>
                </a:r>
                <a:r>
                  <a:rPr lang="en-US" altLang="ko-KR" dirty="0">
                    <a:latin typeface="+mn-ea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이것은 </a:t>
                </a:r>
                <a:r>
                  <a:rPr lang="ko-KR" altLang="en-US" sz="1600" dirty="0" err="1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극좌표</a:t>
                </a:r>
                <a:r>
                  <a:rPr lang="ko-KR" altLang="en-US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ko-KR" altLang="en-US" sz="16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𝜃</m:t>
                    </m:r>
                    <m:r>
                      <a:rPr lang="ko-KR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와</m:t>
                    </m:r>
                    <m:r>
                      <a:rPr lang="en-US" altLang="ko-K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 </m:t>
                    </m:r>
                    <m:r>
                      <a:rPr lang="ko-KR" altLang="en-US" i="1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𝜑</m:t>
                    </m:r>
                    <m:r>
                      <a:rPr lang="ko-KR" alt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을</m:t>
                    </m:r>
                  </m:oMath>
                </a14:m>
                <a:r>
                  <a:rPr lang="en-US" altLang="ko-KR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 </a:t>
                </a:r>
                <a:r>
                  <a:rPr lang="ko-KR" altLang="en-US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사용하여 기하학적으로</a:t>
                </a:r>
                <a:r>
                  <a:rPr lang="en-US" altLang="ko-KR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 </a:t>
                </a:r>
                <a:r>
                  <a:rPr lang="ko-KR" altLang="en-US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나타낼 수 있다</a:t>
                </a:r>
                <a:r>
                  <a:rPr lang="en-US" altLang="ko-KR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8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|ψ</a:t>
                </a:r>
                <a:r>
                  <a:rPr lang="en-US" altLang="ko-KR" sz="1800" dirty="0">
                    <a:effectLst/>
                    <a:latin typeface="+mn-ea"/>
                    <a:ea typeface="+mn-ea"/>
                    <a:cs typeface="Cambria Math" panose="02040503050406030204" pitchFamily="18" charset="0"/>
                  </a:rPr>
                  <a:t>⟩</a:t>
                </a:r>
                <a:r>
                  <a:rPr lang="en-US" altLang="ko-KR" sz="18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80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8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ko-KR" sz="1800" i="1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800" b="0" i="1" smtClean="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ko-KR" altLang="ko-KR" i="1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800" i="1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altLang="ko-KR" sz="1800" i="1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ko-KR" sz="1800" b="0" i="1" smtClean="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ko-KR" sz="18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altLang="ko-KR" sz="1800" b="0" i="0" smtClean="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sz="18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sz="1800" b="0" i="0" smtClean="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ko-KR" sz="1800">
                        <a:effectLst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altLang="ko-KR" sz="18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ko-KR" sz="180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sz="180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ko-KR" altLang="en-US" sz="1800" i="1" smtClean="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𝜑</m:t>
                        </m:r>
                      </m:sup>
                    </m:sSup>
                    <m:func>
                      <m:funcPr>
                        <m:ctrlPr>
                          <a:rPr lang="en-US" altLang="ko-KR" sz="180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8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ko-KR" sz="1800" i="1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800" b="0" i="1" smtClean="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ko-KR" altLang="ko-KR" i="1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800" i="1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altLang="ko-KR" sz="1800" i="1"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ko-KR" sz="1800" b="0" i="1" smtClean="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ko-KR" sz="18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|1</m:t>
                    </m:r>
                    <m:r>
                      <a:rPr lang="en-US" altLang="ko-KR" sz="1800">
                        <a:effectLst/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⟩</m:t>
                    </m:r>
                  </m:oMath>
                </a14:m>
                <a:endParaRPr lang="en-US" altLang="ko-KR" sz="1600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0≤</m:t>
                    </m:r>
                    <m:r>
                      <a:rPr lang="ko-KR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𝜃</m:t>
                    </m:r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&lt;</m:t>
                    </m:r>
                    <m:r>
                      <a:rPr lang="ko-KR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𝜋</m:t>
                    </m:r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,  0≤</m:t>
                    </m:r>
                    <m:r>
                      <a:rPr lang="ko-KR" altLang="en-US" i="1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≤</m:t>
                    </m:r>
                    <m:r>
                      <a:rPr lang="ko-KR" alt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𝜋</m:t>
                    </m:r>
                  </m:oMath>
                </a14:m>
                <a:endParaRPr lang="en-US" altLang="ko-KR" sz="1600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</p:txBody>
          </p:sp>
        </mc:Choice>
        <mc:Fallback xmlns="">
          <p:sp>
            <p:nvSpPr>
              <p:cNvPr id="3" name="텍스트 개체 틀 6">
                <a:extLst>
                  <a:ext uri="{FF2B5EF4-FFF2-40B4-BE49-F238E27FC236}">
                    <a16:creationId xmlns:a16="http://schemas.microsoft.com/office/drawing/2014/main" id="{45F22E04-B44B-C8EA-B67C-EE0DE0D93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01" y="1582776"/>
                <a:ext cx="10793027" cy="2093312"/>
              </a:xfrm>
              <a:prstGeom prst="rect">
                <a:avLst/>
              </a:prstGeom>
              <a:blipFill>
                <a:blip r:embed="rId2"/>
                <a:stretch>
                  <a:fillRect l="-395" b="-1023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CBCF2E7-0007-7CE0-52D5-AEF86103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86" y="2629432"/>
            <a:ext cx="2720781" cy="28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BE79AD-1024-0C67-4512-D853696016DA}"/>
              </a:ext>
            </a:extLst>
          </p:cNvPr>
          <p:cNvSpPr txBox="1"/>
          <p:nvPr/>
        </p:nvSpPr>
        <p:spPr>
          <a:xfrm>
            <a:off x="8766629" y="5835134"/>
            <a:ext cx="1233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Bloch </a:t>
            </a:r>
            <a:r>
              <a:rPr lang="ko-KR" altLang="en-US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061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41220A04-F4F5-4C44-900C-3C11AD0EE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6">
                <a:extLst>
                  <a:ext uri="{FF2B5EF4-FFF2-40B4-BE49-F238E27FC236}">
                    <a16:creationId xmlns:a16="http://schemas.microsoft.com/office/drawing/2014/main" id="{45F22E04-B44B-C8EA-B67C-EE0DE0D934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601" y="1335688"/>
                <a:ext cx="10793027" cy="2093312"/>
              </a:xfrm>
              <a:prstGeom prst="rect">
                <a:avLst/>
              </a:prstGeom>
            </p:spPr>
            <p:txBody>
              <a:bodyPr anchor="t"/>
              <a:lstStyle>
                <a:lvl1pPr marL="0" indent="0" algn="l" defTabSz="914400" rtl="0" eaLnBrk="1" latinLnBrk="1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kern="1200" spc="-15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다중 큐비트 시스템은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|00…00</m:t>
                    </m:r>
                    <m:r>
                      <m:rPr>
                        <m:nor/>
                      </m:rPr>
                      <a:rPr lang="en-US" altLang="ko-KR">
                        <a:latin typeface="+mn-ea"/>
                        <a:ea typeface="+mn-ea"/>
                      </a:rPr>
                      <m:t>⟩</m:t>
                    </m:r>
                    <m:r>
                      <a:rPr lang="ko-KR" altLang="en-US" i="1" smtClean="0">
                        <a:latin typeface="Cambria Math" panose="02040503050406030204" pitchFamily="18" charset="0"/>
                        <a:ea typeface="+mn-ea"/>
                      </a:rPr>
                      <m:t>에</m:t>
                    </m:r>
                  </m:oMath>
                </a14:m>
                <a:r>
                  <a:rPr lang="ko-KR" altLang="en-US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서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|</m:t>
                    </m:r>
                    <m:r>
                      <a:rPr lang="en-US" altLang="ko-K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11</m:t>
                    </m:r>
                    <m:r>
                      <a:rPr lang="en-US" altLang="ko-K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…</m:t>
                    </m:r>
                    <m:r>
                      <a:rPr lang="en-US" altLang="ko-K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11</m:t>
                    </m:r>
                    <m:r>
                      <m:rPr>
                        <m:nor/>
                      </m:rPr>
                      <a:rPr lang="en-US" altLang="ko-KR">
                        <a:latin typeface="+mn-ea"/>
                        <a:ea typeface="+mn-ea"/>
                      </a:rPr>
                      <m:t>⟩</m:t>
                    </m:r>
                  </m:oMath>
                </a14:m>
                <a:r>
                  <a:rPr lang="ko-KR" altLang="en-US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까지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𝑛</m:t>
                        </m:r>
                      </m:sup>
                    </m:sSup>
                    <m:r>
                      <a:rPr lang="ko-KR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개</m:t>
                    </m:r>
                  </m:oMath>
                </a14:m>
                <a:r>
                  <a:rPr lang="ko-KR" altLang="en-US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의 기본 상태 중첩으로 존재하는 </a:t>
                </a:r>
                <a:r>
                  <a:rPr lang="en-US" altLang="ko-KR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n</a:t>
                </a:r>
                <a:r>
                  <a:rPr lang="ko-KR" altLang="en-US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개의 단일 큐비트의 곱으로 나타낼 수 있다</a:t>
                </a:r>
                <a:r>
                  <a:rPr lang="en-US" altLang="ko-KR" sz="16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이러한 시스템은 목적에 따라 양자 계산을 수행하기 위해 양자 회로의 양자 게이트에 의해 제어된다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양자 게이트 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: </a:t>
                </a: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큐비트 시스템을 다른 시스템으로 매핑하는 단일 연산자</a:t>
                </a:r>
                <a:endParaRPr lang="en-US" altLang="ko-KR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회전 연산자 게이트 및 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CX </a:t>
                </a: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게이트와 같은 여러 기본 연산자의 조합으로 분해될 수 있다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회전 연산자 게이트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 smtClean="0"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  <m:t> </m:t>
                        </m:r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sz="16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ko-KR" sz="16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160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ko-KR" sz="1600" i="1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로  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Bloch </a:t>
                </a: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구의 큐비트 형태를 해당 축 주위로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만큼 회전</a:t>
                </a:r>
                <a:endParaRPr lang="en-US" altLang="ko-KR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CX</a:t>
                </a: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 게이트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: </a:t>
                </a: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다른 하나가 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  <a:cs typeface="KoPubWorld바탕체 Light" panose="00000300000000000000" pitchFamily="2" charset="-127"/>
                      </a:rPr>
                      <m:t>1</m:t>
                    </m:r>
                    <m:r>
                      <m:rPr>
                        <m:nor/>
                      </m:rPr>
                      <a:rPr lang="en-US" altLang="ko-KR">
                        <a:latin typeface="+mn-ea"/>
                        <a:ea typeface="+mn-ea"/>
                      </a:rPr>
                      <m:t>⟩</m:t>
                    </m:r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인 경우 큐비트 상태를 뒤집어 두 큐비트를 얽히게 한다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.</a:t>
                </a:r>
                <a:r>
                  <a:rPr lang="ko-KR" altLang="en-US" dirty="0">
                    <a:latin typeface="+mn-ea"/>
                    <a:ea typeface="+mn-ea"/>
                  </a:rPr>
                  <a:t>  첫번째 게이트는 두번째 게이트의 작동 유무를 결정하기 때문에 </a:t>
                </a:r>
                <a:r>
                  <a:rPr lang="en-US" altLang="ko-KR" dirty="0">
                    <a:latin typeface="+mn-ea"/>
                    <a:ea typeface="+mn-ea"/>
                  </a:rPr>
                  <a:t>controlled qubit</a:t>
                </a:r>
                <a:r>
                  <a:rPr lang="ko-KR" altLang="en-US" dirty="0">
                    <a:latin typeface="+mn-ea"/>
                    <a:ea typeface="+mn-ea"/>
                  </a:rPr>
                  <a:t>이라고 부른다</a:t>
                </a:r>
                <a:r>
                  <a:rPr lang="en-US" altLang="ko-KR" dirty="0">
                    <a:latin typeface="+mn-ea"/>
                    <a:ea typeface="+mn-ea"/>
                  </a:rPr>
                  <a:t>.</a:t>
                </a:r>
                <a:endParaRPr lang="en-US" altLang="ko-KR" sz="1600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양자 얽힘은  서로 다른 큐비트 간의 상관관계로 나타낸다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.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예를 들어 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2 </a:t>
                </a: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큐비트 시스템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o-KR" altLang="ko-KR" i="1" smtClean="0"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ko-KR" sz="180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ko-KR" altLang="ko-KR" i="1">
                                <a:effectLst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800" i="1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altLang="ko-KR" sz="18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00</m:t>
                        </m:r>
                      </m:e>
                    </m:d>
                    <m:r>
                      <a:rPr lang="en-US" altLang="ko-KR" sz="1800" i="1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lang="en-US" altLang="ko-KR" sz="1800" i="1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ko-KR" altLang="ko-KR" i="1">
                                <a:effectLst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800" i="1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ko-KR" altLang="ko-KR" i="1"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r>
                          <a:rPr lang="en-US" altLang="ko-KR" sz="18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11</m:t>
                        </m:r>
                      </m:e>
                    </m:d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에서 첫 번째 큐비트의 관찰은 두 번째 큐비트의 관찰을 직접 결정한다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.</a:t>
                </a:r>
              </a:p>
            </p:txBody>
          </p:sp>
        </mc:Choice>
        <mc:Fallback xmlns="">
          <p:sp>
            <p:nvSpPr>
              <p:cNvPr id="3" name="텍스트 개체 틀 6">
                <a:extLst>
                  <a:ext uri="{FF2B5EF4-FFF2-40B4-BE49-F238E27FC236}">
                    <a16:creationId xmlns:a16="http://schemas.microsoft.com/office/drawing/2014/main" id="{45F22E04-B44B-C8EA-B67C-EE0DE0D93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01" y="1335688"/>
                <a:ext cx="10793027" cy="2093312"/>
              </a:xfrm>
              <a:prstGeom prst="rect">
                <a:avLst/>
              </a:prstGeom>
              <a:blipFill>
                <a:blip r:embed="rId2"/>
                <a:stretch>
                  <a:fillRect l="-226" r="-282" b="-1299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02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41220A04-F4F5-4C44-900C-3C11AD0EE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6">
                <a:extLst>
                  <a:ext uri="{FF2B5EF4-FFF2-40B4-BE49-F238E27FC236}">
                    <a16:creationId xmlns:a16="http://schemas.microsoft.com/office/drawing/2014/main" id="{45F22E04-B44B-C8EA-B67C-EE0DE0D934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601" y="1132488"/>
                <a:ext cx="10793027" cy="2093312"/>
              </a:xfrm>
              <a:prstGeom prst="rect">
                <a:avLst/>
              </a:prstGeom>
            </p:spPr>
            <p:txBody>
              <a:bodyPr anchor="t"/>
              <a:lstStyle>
                <a:lvl1pPr marL="0" indent="0" algn="l" defTabSz="914400" rtl="0" eaLnBrk="1" latinLnBrk="1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kern="1200" spc="-15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b="1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양자 게이트</a:t>
                </a:r>
                <a:endParaRPr lang="en-US" altLang="ko-KR" sz="1600" b="1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dirty="0" err="1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파울리</a:t>
                </a: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 게이트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: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축변환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	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b="0" i="0" dirty="0">
                    <a:solidFill>
                      <a:srgbClr val="343434"/>
                    </a:solidFill>
                    <a:effectLst/>
                    <a:latin typeface="+mn-ea"/>
                    <a:ea typeface="+mn-ea"/>
                  </a:rPr>
                  <a:t>X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rgbClr val="343434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solidFill>
                                  <a:srgbClr val="343434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		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b="0" i="0" dirty="0">
                    <a:solidFill>
                      <a:srgbClr val="343434"/>
                    </a:solidFill>
                    <a:effectLst/>
                    <a:latin typeface="+mn-ea"/>
                    <a:ea typeface="+mn-ea"/>
                  </a:rPr>
                  <a:t>Y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rgbClr val="343434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solidFill>
                                  <a:srgbClr val="343434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𝑖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		</a:t>
                </a: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b="0" i="0" dirty="0">
                    <a:solidFill>
                      <a:srgbClr val="343434"/>
                    </a:solidFill>
                    <a:effectLst/>
                    <a:latin typeface="+mn-ea"/>
                    <a:ea typeface="+mn-ea"/>
                  </a:rPr>
                  <a:t>Z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solidFill>
                              <a:srgbClr val="343434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solidFill>
                                  <a:srgbClr val="343434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b="0" i="1" smtClean="0">
                        <a:solidFill>
                          <a:srgbClr val="343434"/>
                        </a:solidFill>
                        <a:effectLst/>
                        <a:latin typeface="Cambria Math" panose="02040503050406030204" pitchFamily="18" charset="0"/>
                        <a:ea typeface="+mn-ea"/>
                      </a:rPr>
                      <m:t>  </m:t>
                    </m:r>
                  </m:oMath>
                </a14:m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 		</a:t>
                </a:r>
              </a:p>
              <a:p>
                <a:pPr algn="just">
                  <a:lnSpc>
                    <a:spcPct val="150000"/>
                  </a:lnSpc>
                </a:pPr>
                <a:endParaRPr lang="en-US" altLang="ko-KR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</p:txBody>
          </p:sp>
        </mc:Choice>
        <mc:Fallback xmlns="">
          <p:sp>
            <p:nvSpPr>
              <p:cNvPr id="3" name="텍스트 개체 틀 6">
                <a:extLst>
                  <a:ext uri="{FF2B5EF4-FFF2-40B4-BE49-F238E27FC236}">
                    <a16:creationId xmlns:a16="http://schemas.microsoft.com/office/drawing/2014/main" id="{45F22E04-B44B-C8EA-B67C-EE0DE0D93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01" y="1132488"/>
                <a:ext cx="10793027" cy="2093312"/>
              </a:xfrm>
              <a:prstGeom prst="rect">
                <a:avLst/>
              </a:prstGeom>
              <a:blipFill>
                <a:blip r:embed="rId2"/>
                <a:stretch>
                  <a:fillRect l="-226" b="-967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텍스트 개체 틀 6">
                <a:extLst>
                  <a:ext uri="{FF2B5EF4-FFF2-40B4-BE49-F238E27FC236}">
                    <a16:creationId xmlns:a16="http://schemas.microsoft.com/office/drawing/2014/main" id="{21CD058B-B4BF-1851-3129-662A794AA4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95778" y="1132488"/>
                <a:ext cx="3864850" cy="2093312"/>
              </a:xfrm>
              <a:prstGeom prst="rect">
                <a:avLst/>
              </a:prstGeom>
            </p:spPr>
            <p:txBody>
              <a:bodyPr anchor="t"/>
              <a:lstStyle>
                <a:lvl1pPr marL="0" indent="0" algn="l" defTabSz="914400" rtl="0" eaLnBrk="1" latinLnBrk="1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kern="1200" spc="-15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400" b="1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예시</a:t>
                </a:r>
                <a:r>
                  <a:rPr lang="en-US" altLang="ko-KR" sz="1400" b="1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ko-KR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  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ko-KR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ko-KR" sz="1400" b="1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ko-KR" altLang="ko-K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ko-KR" sz="1600" i="1">
                        <a:latin typeface="Cambria Math" panose="02040503050406030204" pitchFamily="18" charset="0"/>
                      </a:rPr>
                      <m:t>|0⟩⟨0|</m:t>
                    </m:r>
                    <m:r>
                      <a:rPr lang="en-US" altLang="ko-KR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|0⟩⟨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⟩⟨0|</m:t>
                    </m:r>
                  </m:oMath>
                </a14:m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+</a:t>
                </a:r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ko-KR" sz="16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⟩⟨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ko-KR" sz="1400" b="1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ko-KR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1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altLang="ko-KR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altLang="ko-KR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400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400" i="1">
                                <a:solidFill>
                                  <a:srgbClr val="34343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1400" i="1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400" i="1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400" i="1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400" i="1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1400" b="0" i="1" smtClean="0">
                        <a:solidFill>
                          <a:srgbClr val="34343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400" b="0" i="1" smtClean="0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400" b="0" i="1" smtClean="0">
                                <a:solidFill>
                                  <a:srgbClr val="34343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1400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altLang="ko-KR" sz="1400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sz="1400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ko-KR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1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altLang="ko-KR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altLang="ko-KR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400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400" i="1">
                                <a:solidFill>
                                  <a:srgbClr val="34343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1400" i="1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400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400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400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altLang="ko-KR" sz="1400" i="1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1400" b="0" i="1" smtClean="0">
                        <a:solidFill>
                          <a:srgbClr val="34343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400" b="0" i="1" smtClean="0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400" b="0" i="1" smtClean="0">
                                <a:solidFill>
                                  <a:srgbClr val="34343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1400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altLang="ko-KR" sz="1400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sz="1400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ko-KR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40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1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altLang="ko-KR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en-US" altLang="ko-KR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+mn-ea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400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400" i="1">
                                <a:solidFill>
                                  <a:srgbClr val="34343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ko-KR" sz="1400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sz="1400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400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400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sz="1400" b="0" i="1" smtClean="0">
                        <a:solidFill>
                          <a:srgbClr val="34343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400" b="0" i="1" smtClean="0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400" b="0" i="1" smtClean="0">
                                <a:solidFill>
                                  <a:srgbClr val="34343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altLang="ko-KR" sz="1400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ko-K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altLang="ko-KR" sz="1400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</p:txBody>
          </p:sp>
        </mc:Choice>
        <mc:Fallback xmlns="">
          <p:sp>
            <p:nvSpPr>
              <p:cNvPr id="5" name="텍스트 개체 틀 6">
                <a:extLst>
                  <a:ext uri="{FF2B5EF4-FFF2-40B4-BE49-F238E27FC236}">
                    <a16:creationId xmlns:a16="http://schemas.microsoft.com/office/drawing/2014/main" id="{21CD058B-B4BF-1851-3129-662A794AA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778" y="1132488"/>
                <a:ext cx="3864850" cy="2093312"/>
              </a:xfrm>
              <a:prstGeom prst="rect">
                <a:avLst/>
              </a:prstGeom>
              <a:blipFill>
                <a:blip r:embed="rId3"/>
                <a:stretch>
                  <a:fillRect l="-158" b="-1209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395D1C-4522-16DE-11BB-C073DE211FBD}"/>
                  </a:ext>
                </a:extLst>
              </p:cNvPr>
              <p:cNvSpPr txBox="1"/>
              <p:nvPr/>
            </p:nvSpPr>
            <p:spPr>
              <a:xfrm>
                <a:off x="2476718" y="2229544"/>
                <a:ext cx="4415376" cy="790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ko-KR" sz="1400" dirty="0" smtClean="0">
                          <a:latin typeface="+mn-ea"/>
                          <a:cs typeface="Times New Roman" panose="02020603050405020304" pitchFamily="18" charset="0"/>
                        </a:rPr>
                        <m:t>|</m:t>
                      </m:r>
                      <m:r>
                        <m:rPr>
                          <m:nor/>
                        </m:rPr>
                        <a:rPr lang="en-US" altLang="ko-KR" sz="1400" dirty="0" smtClean="0">
                          <a:latin typeface="+mn-ea"/>
                          <a:cs typeface="Times New Roman" panose="02020603050405020304" pitchFamily="18" charset="0"/>
                        </a:rPr>
                        <m:t>ψ</m:t>
                      </m:r>
                      <m:r>
                        <m:rPr>
                          <m:nor/>
                        </m:rPr>
                        <a:rPr lang="en-US" altLang="ko-KR" sz="1400" dirty="0" smtClean="0">
                          <a:latin typeface="+mn-ea"/>
                          <a:cs typeface="Cambria Math" panose="02040503050406030204" pitchFamily="18" charset="0"/>
                        </a:rPr>
                        <m:t>⟩</m:t>
                      </m:r>
                      <m:r>
                        <a:rPr lang="en-US" altLang="ko-KR" sz="1400" b="0" i="1" dirty="0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00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|0⟩⟨0|+</m:t>
                      </m:r>
                      <m:sSub>
                        <m:sSubPr>
                          <m:ctrlPr>
                            <a:rPr lang="en-US" altLang="ko-KR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sz="1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|0⟩⟨1|+</m:t>
                      </m:r>
                      <m:sSub>
                        <m:sSubPr>
                          <m:ctrlPr>
                            <a:rPr lang="en-US" altLang="ko-KR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|1⟩⟨0|+</m:t>
                      </m:r>
                      <m:sSub>
                        <m:sSubPr>
                          <m:ctrlPr>
                            <a:rPr lang="en-US" altLang="ko-KR" sz="1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ko-KR" sz="1400" b="0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|1⟩⟨1|</m:t>
                      </m:r>
                    </m:oMath>
                  </m:oMathPara>
                </a14:m>
                <a:endParaRPr lang="en-US" altLang="ko-KR" sz="1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altLang="ko-KR" sz="1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1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1400" i="1" dirty="0"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1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1400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sz="1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altLang="ko-KR" sz="1400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1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ko-KR" altLang="en-US" sz="14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ko-KR" sz="1400" b="0" i="1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E395D1C-4522-16DE-11BB-C073DE211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718" y="2229544"/>
                <a:ext cx="4415376" cy="790922"/>
              </a:xfrm>
              <a:prstGeom prst="rect">
                <a:avLst/>
              </a:prstGeom>
              <a:blipFill>
                <a:blip r:embed="rId4"/>
                <a:stretch>
                  <a:fillRect t="-2326" b="-54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42A654A2-D975-2965-38D4-52BEACD84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58" y="3445140"/>
            <a:ext cx="1651000" cy="175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33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41220A04-F4F5-4C44-900C-3C11AD0EE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텍스트 개체 틀 6">
                <a:extLst>
                  <a:ext uri="{FF2B5EF4-FFF2-40B4-BE49-F238E27FC236}">
                    <a16:creationId xmlns:a16="http://schemas.microsoft.com/office/drawing/2014/main" id="{45F22E04-B44B-C8EA-B67C-EE0DE0D934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601" y="1132488"/>
                <a:ext cx="10793027" cy="2093312"/>
              </a:xfrm>
              <a:prstGeom prst="rect">
                <a:avLst/>
              </a:prstGeom>
            </p:spPr>
            <p:txBody>
              <a:bodyPr anchor="t"/>
              <a:lstStyle>
                <a:lvl1pPr marL="0" indent="0" algn="l" defTabSz="914400" rtl="0" eaLnBrk="1" latinLnBrk="1" hangingPunct="1">
                  <a:lnSpc>
                    <a:spcPct val="13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600" kern="1200" spc="-15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  <a:cs typeface="+mn-cs"/>
                  </a:defRPr>
                </a:lvl1pPr>
                <a:lvl2pPr marL="685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1600" b="1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양자 게이트</a:t>
                </a:r>
                <a:endParaRPr lang="en-US" altLang="ko-KR" sz="1600" b="1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회전 게이트</a:t>
                </a:r>
                <a:r>
                  <a:rPr lang="en-US" altLang="ko-KR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: Bloch </a:t>
                </a:r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구의 큐비트 형태를 해당 축 주위로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+mn-ea"/>
                    <a:ea typeface="+mn-ea"/>
                    <a:cs typeface="KoPubWorld바탕체 Light" panose="00000300000000000000" pitchFamily="2" charset="-127"/>
                  </a:rPr>
                  <a:t>만큼 회전</a:t>
                </a:r>
                <a:endParaRPr lang="en-US" altLang="ko-KR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solidFill>
                      <a:srgbClr val="34343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ko-KR" i="1">
                        <a:solidFill>
                          <a:srgbClr val="34343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solidFill>
                                  <a:srgbClr val="34343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altLang="ko-KR" b="0" i="0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ko-KR" b="0" i="1" smtClean="0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𝑖𝑠𝑖𝑛</m:t>
                              </m:r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ko-KR" b="0" i="1" smtClean="0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𝑖𝑠𝑖𝑛</m:t>
                              </m:r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solidFill>
                      <a:srgbClr val="34343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ko-KR" i="1">
                        <a:solidFill>
                          <a:srgbClr val="34343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solidFill>
                                  <a:srgbClr val="34343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altLang="ko-KR" b="0" i="1" smtClean="0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altLang="ko-KR" b="0" i="0" smtClean="0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b="0" i="0" smtClean="0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ko-KR" b="0" i="1" smtClean="0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ko-KR" i="1">
                                              <a:solidFill>
                                                <a:srgbClr val="34343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ko-KR" altLang="en-US" i="1">
                                              <a:solidFill>
                                                <a:srgbClr val="34343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i="1">
                                              <a:solidFill>
                                                <a:srgbClr val="34343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altLang="ko-KR" b="0" i="0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⁡( 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 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f>
                                <m:fPr>
                                  <m:ctrlP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num>
                                <m:den>
                                  <m: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ko-KR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  <a:p>
                <a:pPr marL="285750" indent="-28575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o-KR" altLang="en-US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ko-KR" i="1">
                        <a:solidFill>
                          <a:srgbClr val="343434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solidFill>
                              <a:srgbClr val="34343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>
                                <a:solidFill>
                                  <a:srgbClr val="34343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>
                                    <m:fPr>
                                      <m:ctrlPr>
                                        <a:rPr lang="en-US" altLang="ko-KR" i="1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o-KR" altLang="en-US" i="1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altLang="ko-KR" i="1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  <m:e>
                              <m:r>
                                <a:rPr lang="en-US" altLang="ko-KR" i="1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ko-KR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f>
                                    <m:fPr>
                                      <m:ctrlPr>
                                        <a:rPr lang="en-US" altLang="ko-KR" i="1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ko-KR" altLang="en-US" i="1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en-US" altLang="ko-KR" i="1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altLang="ko-KR" dirty="0">
                  <a:solidFill>
                    <a:srgbClr val="000000"/>
                  </a:solidFill>
                  <a:latin typeface="+mn-ea"/>
                  <a:ea typeface="+mn-ea"/>
                  <a:cs typeface="KoPubWorld바탕체 Light" panose="00000300000000000000" pitchFamily="2" charset="-127"/>
                </a:endParaRPr>
              </a:p>
            </p:txBody>
          </p:sp>
        </mc:Choice>
        <mc:Fallback xmlns="">
          <p:sp>
            <p:nvSpPr>
              <p:cNvPr id="3" name="텍스트 개체 틀 6">
                <a:extLst>
                  <a:ext uri="{FF2B5EF4-FFF2-40B4-BE49-F238E27FC236}">
                    <a16:creationId xmlns:a16="http://schemas.microsoft.com/office/drawing/2014/main" id="{45F22E04-B44B-C8EA-B67C-EE0DE0D93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01" y="1132488"/>
                <a:ext cx="10793027" cy="2093312"/>
              </a:xfrm>
              <a:prstGeom prst="rect">
                <a:avLst/>
              </a:prstGeom>
              <a:blipFill>
                <a:blip r:embed="rId2"/>
                <a:stretch>
                  <a:fillRect l="-226" b="-1189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604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41220A04-F4F5-4C44-900C-3C11AD0EE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텍스트 개체 틀 6">
            <a:extLst>
              <a:ext uri="{FF2B5EF4-FFF2-40B4-BE49-F238E27FC236}">
                <a16:creationId xmlns:a16="http://schemas.microsoft.com/office/drawing/2014/main" id="{45F22E04-B44B-C8EA-B67C-EE0DE0D934FA}"/>
              </a:ext>
            </a:extLst>
          </p:cNvPr>
          <p:cNvSpPr txBox="1">
            <a:spLocks/>
          </p:cNvSpPr>
          <p:nvPr/>
        </p:nvSpPr>
        <p:spPr>
          <a:xfrm>
            <a:off x="767601" y="1132488"/>
            <a:ext cx="10793027" cy="2093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양자 게이트</a:t>
            </a:r>
            <a:endParaRPr lang="en-US" altLang="ko-KR" sz="1600" b="1" dirty="0">
              <a:solidFill>
                <a:srgbClr val="000000"/>
              </a:solidFill>
              <a:latin typeface="+mn-ea"/>
              <a:ea typeface="+mn-ea"/>
              <a:cs typeface="KoPubWorld바탕체 Light" panose="00000300000000000000" pitchFamily="2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2B08C9-5CCB-7D73-046C-7591916EA966}"/>
                  </a:ext>
                </a:extLst>
              </p:cNvPr>
              <p:cNvSpPr txBox="1"/>
              <p:nvPr/>
            </p:nvSpPr>
            <p:spPr>
              <a:xfrm>
                <a:off x="1116147" y="1635909"/>
                <a:ext cx="2837544" cy="2561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ko-KR" sz="1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KoPubWorld바탕체 Light" panose="00000300000000000000"/>
                    <a:cs typeface="KoPubWorld바탕체 Light" panose="00000300000000000000" pitchFamily="2" charset="-127"/>
                  </a:rPr>
                  <a:t>CX </a:t>
                </a:r>
                <a:r>
                  <a:rPr lang="ko-KR" altLang="en-US" sz="1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KoPubWorld바탕체 Light" panose="00000300000000000000"/>
                    <a:cs typeface="KoPubWorld바탕체 Light" panose="00000300000000000000" pitchFamily="2" charset="-127"/>
                  </a:rPr>
                  <a:t>게이트</a:t>
                </a:r>
                <a:endParaRPr lang="en-US" altLang="ko-KR" sz="1600" dirty="0">
                  <a:solidFill>
                    <a:srgbClr val="000000"/>
                  </a:solidFill>
                  <a:latin typeface="Cambria Math" panose="02040503050406030204" pitchFamily="18" charset="0"/>
                  <a:ea typeface="KoPubWorld바탕체 Light" panose="00000300000000000000"/>
                  <a:cs typeface="KoPubWorld바탕체 Light" panose="00000300000000000000" pitchFamily="2" charset="-127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ko-KR" sz="1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KoPubWorld바탕체 Light" panose="00000300000000000000"/>
                    <a:cs typeface="KoPubWorld바탕체 Light" panose="00000300000000000000" pitchFamily="2" charset="-127"/>
                  </a:rPr>
                  <a:t>- </a:t>
                </a:r>
                <a:r>
                  <a:rPr lang="ko-KR" altLang="en-US" sz="1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KoPubWorld바탕체 Light" panose="00000300000000000000"/>
                    <a:cs typeface="KoPubWorld바탕체 Light" panose="00000300000000000000" pitchFamily="2" charset="-127"/>
                  </a:rPr>
                  <a:t>첫번째 비트의 상태에 따라 두번째 비트의 </a:t>
                </a:r>
                <a:r>
                  <a:rPr lang="en-US" altLang="ko-KR" sz="1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KoPubWorld바탕체 Light" panose="00000300000000000000"/>
                    <a:cs typeface="KoPubWorld바탕체 Light" panose="00000300000000000000" pitchFamily="2" charset="-127"/>
                  </a:rPr>
                  <a:t>X</a:t>
                </a:r>
                <a:r>
                  <a:rPr lang="ko-KR" altLang="en-US" sz="1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KoPubWorld바탕체 Light" panose="00000300000000000000"/>
                    <a:cs typeface="KoPubWorld바탕체 Light" panose="00000300000000000000" pitchFamily="2" charset="-127"/>
                  </a:rPr>
                  <a:t>축 변환</a:t>
                </a:r>
                <a:endParaRPr lang="en-US" altLang="ko-KR" sz="1600" dirty="0">
                  <a:solidFill>
                    <a:srgbClr val="000000"/>
                  </a:solidFill>
                  <a:latin typeface="Cambria Math" panose="02040503050406030204" pitchFamily="18" charset="0"/>
                  <a:ea typeface="KoPubWorld바탕체 Light" panose="00000300000000000000"/>
                  <a:cs typeface="KoPubWorld바탕체 Light" panose="00000300000000000000" pitchFamily="2" charset="-127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altLang="ko-KR" sz="1600" b="0" i="0" dirty="0">
                    <a:solidFill>
                      <a:srgbClr val="343434"/>
                    </a:solidFill>
                    <a:effectLst/>
                    <a:latin typeface="MJXc-TeX-math-I"/>
                  </a:rPr>
                  <a:t>CX  </a:t>
                </a:r>
                <a:r>
                  <a:rPr lang="en-US" altLang="ko-KR" sz="1600" b="0" i="0" dirty="0">
                    <a:solidFill>
                      <a:srgbClr val="343434"/>
                    </a:solidFill>
                    <a:effectLst/>
                    <a:latin typeface="MJXc-TeX-main-R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sz="1600" b="0" i="1" smtClean="0">
                            <a:solidFill>
                              <a:srgbClr val="34343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1600" b="0" i="1" smtClean="0">
                                <a:solidFill>
                                  <a:srgbClr val="343434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1600" b="0" i="1" smtClean="0">
                                      <a:solidFill>
                                        <a:srgbClr val="343434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1600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1600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1600" i="1">
                                      <a:solidFill>
                                        <a:srgbClr val="34343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altLang="ko-KR" sz="1600" dirty="0">
                  <a:solidFill>
                    <a:srgbClr val="000000"/>
                  </a:solidFill>
                  <a:latin typeface="Cambria Math" panose="02040503050406030204" pitchFamily="18" charset="0"/>
                  <a:ea typeface="KoPubWorld바탕체 Light" panose="00000300000000000000"/>
                  <a:cs typeface="KoPubWorld바탕체 Light" panose="00000300000000000000" pitchFamily="2" charset="-127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2B08C9-5CCB-7D73-046C-7591916EA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47" y="1635909"/>
                <a:ext cx="2837544" cy="2561022"/>
              </a:xfrm>
              <a:prstGeom prst="rect">
                <a:avLst/>
              </a:prstGeom>
              <a:blipFill>
                <a:blip r:embed="rId2"/>
                <a:stretch>
                  <a:fillRect l="-1073" r="-10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4E0867-55E9-B0D1-37CE-80E90AB6DF80}"/>
                  </a:ext>
                </a:extLst>
              </p:cNvPr>
              <p:cNvSpPr txBox="1"/>
              <p:nvPr/>
            </p:nvSpPr>
            <p:spPr>
              <a:xfrm>
                <a:off x="5621151" y="1680029"/>
                <a:ext cx="3398559" cy="2927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ko-KR" altLang="ko-K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ko-KR" sz="1600" i="1">
                        <a:latin typeface="Cambria Math" panose="02040503050406030204" pitchFamily="18" charset="0"/>
                      </a:rPr>
                      <m:t>|0⟩⟨0|</m:t>
                    </m:r>
                    <m:r>
                      <a:rPr lang="en-US" altLang="ko-KR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0|0⟩⟨1|</m:t>
                    </m:r>
                    <m:r>
                      <a:rPr lang="en-US" altLang="ko-KR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0|1⟩⟨0|</m:t>
                    </m:r>
                  </m:oMath>
                </a14:m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+</a:t>
                </a:r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ko-KR" sz="1600" i="1">
                        <a:latin typeface="Cambria Math" panose="02040503050406030204" pitchFamily="18" charset="0"/>
                      </a:rPr>
                      <m:t>|1⟩⟨1|</m:t>
                    </m:r>
                  </m:oMath>
                </a14:m>
                <a:endParaRPr lang="ko-KR" altLang="en-US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endParaRPr lang="en-US" altLang="ko-KR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solidFill>
                                <a:srgbClr val="343434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600" b="0" i="1" smtClean="0">
                                  <a:solidFill>
                                    <a:srgbClr val="343434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600" i="1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600" i="1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600" i="1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ko-KR" sz="1600" b="0" i="1" smtClean="0">
                          <a:solidFill>
                            <a:srgbClr val="343434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solidFill>
                                <a:srgbClr val="34343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600" b="0" i="1" smtClean="0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ko-KR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ko-KR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600" b="0" i="1" smtClean="0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ko-KR" sz="1600" b="0" i="1" smtClean="0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ko-KR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ko-KR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ko-KR" sz="1600" b="0" i="1" smtClean="0">
                          <a:solidFill>
                            <a:srgbClr val="34343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i="1">
                              <a:solidFill>
                                <a:srgbClr val="34343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600" i="1">
                                  <a:solidFill>
                                    <a:srgbClr val="34343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600" i="1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ko-KR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ko-KR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600" i="1">
                                          <a:solidFill>
                                            <a:srgbClr val="34343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ko-KR" sz="1600" i="1">
                                        <a:solidFill>
                                          <a:srgbClr val="34343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ko-KR" altLang="ko-KR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6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ko-KR" altLang="ko-KR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altLang="ko-KR" sz="16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ko-KR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1600" b="0" dirty="0">
                  <a:latin typeface="KoPubWorld돋움체 Medium" panose="00000600000000000000" pitchFamily="2" charset="-127"/>
                </a:endParaRPr>
              </a:p>
              <a:p>
                <a:endParaRPr lang="en-US" altLang="ko-KR" sz="1600" dirty="0">
                  <a:latin typeface="KoPubWorld돋움체 Medium" panose="00000600000000000000" pitchFamily="2" charset="-127"/>
                </a:endParaRPr>
              </a:p>
              <a:p>
                <a:endParaRPr lang="en-US" altLang="ko-KR" sz="1600" b="0" dirty="0">
                  <a:latin typeface="KoPubWorld돋움체 Medium" panose="00000600000000000000" pitchFamily="2" charset="-127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ko-KR" altLang="ko-K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begChr m:val="|"/>
                        <m:endChr m:val="⟩"/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|0⟩⟨1|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ko-KR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ko-KR" altLang="ko-K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ko-KR" sz="16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⟩⟨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ko-KR" sz="1600" dirty="0">
                    <a:latin typeface="KoPubWorld돋움체 Medium" panose="00000600000000000000" pitchFamily="2" charset="-127"/>
                    <a:ea typeface="KoPubWorld돋움체 Medium" panose="00000600000000000000" pitchFamily="2" charset="-127"/>
                    <a:cs typeface="KoPubWorld돋움체 Medium" panose="00000600000000000000" pitchFamily="2" charset="-127"/>
                  </a:rPr>
                  <a:t>+</a:t>
                </a:r>
                <a:r>
                  <a:rPr lang="ko-KR" altLang="ko-KR" sz="1600" dirty="0"/>
                  <a:t>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⟩⟨1|</m:t>
                    </m:r>
                  </m:oMath>
                </a14:m>
                <a:endParaRPr lang="ko-KR" altLang="en-US" sz="1600" dirty="0">
                  <a:latin typeface="KoPubWorld돋움체 Medium" panose="00000600000000000000" pitchFamily="2" charset="-127"/>
                  <a:ea typeface="KoPubWorld돋움체 Medium" panose="00000600000000000000" pitchFamily="2" charset="-127"/>
                  <a:cs typeface="KoPubWorld돋움체 Medium" panose="00000600000000000000" pitchFamily="2" charset="-127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4E0867-55E9-B0D1-37CE-80E90AB6D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151" y="1680029"/>
                <a:ext cx="3398559" cy="2927725"/>
              </a:xfrm>
              <a:prstGeom prst="rect">
                <a:avLst/>
              </a:prstGeom>
              <a:blipFill>
                <a:blip r:embed="rId3"/>
                <a:stretch>
                  <a:fillRect t="-833" r="-1613" b="-6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텍스트 개체 틀 6">
            <a:extLst>
              <a:ext uri="{FF2B5EF4-FFF2-40B4-BE49-F238E27FC236}">
                <a16:creationId xmlns:a16="http://schemas.microsoft.com/office/drawing/2014/main" id="{682A74F3-5204-B917-4297-BF4DA5EB5FF8}"/>
              </a:ext>
            </a:extLst>
          </p:cNvPr>
          <p:cNvSpPr txBox="1">
            <a:spLocks/>
          </p:cNvSpPr>
          <p:nvPr/>
        </p:nvSpPr>
        <p:spPr>
          <a:xfrm>
            <a:off x="5286407" y="1132488"/>
            <a:ext cx="3864850" cy="20933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1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>
                <a:solidFill>
                  <a:srgbClr val="000000"/>
                </a:solidFill>
                <a:latin typeface="+mn-ea"/>
                <a:ea typeface="+mn-ea"/>
                <a:cs typeface="KoPubWorld바탕체 Light" panose="00000300000000000000" pitchFamily="2" charset="-127"/>
              </a:rPr>
              <a:t>예시</a:t>
            </a:r>
            <a:endParaRPr lang="en-US" altLang="ko-KR" sz="1600" b="1" dirty="0">
              <a:solidFill>
                <a:srgbClr val="000000"/>
              </a:solidFill>
              <a:latin typeface="+mn-ea"/>
              <a:ea typeface="+mn-ea"/>
              <a:cs typeface="KoPubWorld바탕체 Light" panose="00000300000000000000" pitchFamily="2" charset="-127"/>
            </a:endParaRPr>
          </a:p>
          <a:p>
            <a:pPr algn="just">
              <a:lnSpc>
                <a:spcPct val="150000"/>
              </a:lnSpc>
            </a:pPr>
            <a:endParaRPr lang="en-US" altLang="ko-KR" b="1" dirty="0">
              <a:solidFill>
                <a:srgbClr val="000000"/>
              </a:solidFill>
              <a:latin typeface="+mn-ea"/>
              <a:ea typeface="+mn-ea"/>
              <a:cs typeface="KoPubWorld바탕체 Light" panose="00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52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KoPubWorld바탕체 Bold"/>
        <a:ea typeface="KoPubWorld바탕체 Bold"/>
        <a:cs typeface=""/>
      </a:majorFont>
      <a:minorFont>
        <a:latin typeface="KoPubWorld바탕체 Bold"/>
        <a:ea typeface="KoPubWorld바탕체 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latin typeface="KoPubWorld돋움체 Medium" panose="00000600000000000000" pitchFamily="2" charset="-127"/>
            <a:ea typeface="KoPubWorld돋움체 Medium" panose="00000600000000000000" pitchFamily="2" charset="-127"/>
            <a:cs typeface="KoPubWorld돋움체 Medium" panose="00000600000000000000" pitchFamily="2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6881</TotalTime>
  <Words>1301</Words>
  <Application>Microsoft Office PowerPoint</Application>
  <PresentationFormat>와이드스크린</PresentationFormat>
  <Paragraphs>150</Paragraphs>
  <Slides>17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9" baseType="lpstr">
      <vt:lpstr>KoPubWorld돋움체 Light</vt:lpstr>
      <vt:lpstr>KoPubWorld돋움체 Medium</vt:lpstr>
      <vt:lpstr>KoPubWorld바탕체 Bold</vt:lpstr>
      <vt:lpstr>KoPubWorld바탕체 Light</vt:lpstr>
      <vt:lpstr>KoPubWorld바탕체 Medium</vt:lpstr>
      <vt:lpstr>MJXc-TeX-main-R</vt:lpstr>
      <vt:lpstr>MJXc-TeX-math-I</vt:lpstr>
      <vt:lpstr>나눔고딕</vt:lpstr>
      <vt:lpstr>맑은 고딕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cs.hong</dc:creator>
  <cp:lastModifiedBy>주윤상</cp:lastModifiedBy>
  <cp:revision>796</cp:revision>
  <dcterms:created xsi:type="dcterms:W3CDTF">2022-02-02T04:32:22Z</dcterms:created>
  <dcterms:modified xsi:type="dcterms:W3CDTF">2022-12-21T03:11:47Z</dcterms:modified>
</cp:coreProperties>
</file>