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2" r:id="rId3"/>
    <p:sldId id="308" r:id="rId4"/>
    <p:sldId id="339" r:id="rId5"/>
    <p:sldId id="318" r:id="rId6"/>
    <p:sldId id="319" r:id="rId7"/>
    <p:sldId id="340" r:id="rId8"/>
    <p:sldId id="317" r:id="rId9"/>
    <p:sldId id="343" r:id="rId10"/>
    <p:sldId id="344" r:id="rId11"/>
    <p:sldId id="342" r:id="rId12"/>
    <p:sldId id="346" r:id="rId13"/>
    <p:sldId id="347" r:id="rId14"/>
    <p:sldId id="286" r:id="rId15"/>
  </p:sldIdLst>
  <p:sldSz cx="12192000" cy="6858000"/>
  <p:notesSz cx="6858000" cy="9144000"/>
  <p:embeddedFontLst>
    <p:embeddedFont>
      <p:font typeface="AppleSDGothicNeoB00" panose="020B0600000101010101" charset="-127"/>
      <p:regular r:id="rId18"/>
    </p:embeddedFont>
    <p:embeddedFont>
      <p:font typeface="AppleSDGothicNeoM00" panose="020B0600000101010101" charset="-127"/>
      <p:regular r:id="rId19"/>
    </p:embeddedFont>
    <p:embeddedFont>
      <p:font typeface="AppleSDGothicNeoSB00" panose="020B0600000101010101" charset="-127"/>
      <p:regular r:id="rId20"/>
    </p:embeddedFont>
    <p:embeddedFont>
      <p:font typeface="Cambria Math" panose="02040503050406030204" pitchFamily="18" charset="0"/>
      <p:regular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Noto Sans" panose="020B0502040504020204" pitchFamily="34" charset="0"/>
      <p:regular r:id="rId26"/>
      <p:bold r:id="rId27"/>
      <p:italic r:id="rId28"/>
      <p:bold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  <p:embeddedFont>
      <p:font typeface="맑은 고딕" panose="020B0503020000020004" pitchFamily="50" charset="-127"/>
      <p:regular r:id="rId34"/>
      <p:bold r:id="rId3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400"/>
    <a:srgbClr val="66CCFF"/>
    <a:srgbClr val="F8F200"/>
    <a:srgbClr val="FFFF00"/>
    <a:srgbClr val="FF6699"/>
    <a:srgbClr val="F9F987"/>
    <a:srgbClr val="FF99CC"/>
    <a:srgbClr val="FFCCFF"/>
    <a:srgbClr val="FF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442" autoAdjust="0"/>
  </p:normalViewPr>
  <p:slideViewPr>
    <p:cSldViewPr snapToGrid="0">
      <p:cViewPr varScale="1">
        <p:scale>
          <a:sx n="127" d="100"/>
          <a:sy n="127" d="100"/>
        </p:scale>
        <p:origin x="144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02"/>
    </p:cViewPr>
  </p:sorterViewPr>
  <p:notesViewPr>
    <p:cSldViewPr snapToGrid="0">
      <p:cViewPr varScale="1">
        <p:scale>
          <a:sx n="113" d="100"/>
          <a:sy n="113" d="100"/>
        </p:scale>
        <p:origin x="33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72C619D-3EEF-6846-B8E2-AAA1459493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AC081C4-5B7A-F9BB-5656-9C1EC5DDDA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39277-88E6-4858-8AAF-56CFE92EF7B6}" type="datetimeFigureOut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4DDDDB0-2C44-649A-656D-7D7AFC2770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F767433-F7FA-5082-F97D-47FE3B5F7C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86775-DE26-4FF5-BBFE-1E19CE0E64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00933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530C3-D3F8-40F9-A9B7-4130C2D4FEB5}" type="datetimeFigureOut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714B4-CC1A-4592-B4F1-E781FE94645F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8" name="머리글 개체 틀 7">
            <a:extLst>
              <a:ext uri="{FF2B5EF4-FFF2-40B4-BE49-F238E27FC236}">
                <a16:creationId xmlns:a16="http://schemas.microsoft.com/office/drawing/2014/main" id="{43438F62-BFAD-38B5-9347-76059FA8C4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92901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BCAE1D-1A2A-B2F9-03E0-99F5641BC2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792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4C2CD1-3E1C-A9B6-0BFE-6A0DC24C52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845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4C2CD1-3E1C-A9B6-0BFE-6A0DC24C52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127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4C2CD1-3E1C-A9B6-0BFE-6A0DC24C52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397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A94C35-2F06-18DC-A3A1-D467B69DCA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85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A516B1-6628-8C61-B001-0689C9E2A5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099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8D22B9-8EA2-296D-F17A-961C602696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6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4C2CD1-3E1C-A9B6-0BFE-6A0DC24C52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535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AE279D-2F52-BC3A-FA65-47D7312351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35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F2A947-DCA3-ECA8-0C8D-A1937395EB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504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4C2CD1-3E1C-A9B6-0BFE-6A0DC24C52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902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4C2CD1-3E1C-A9B6-0BFE-6A0DC24C52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2963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714B4-CC1A-4592-B4F1-E781FE94645F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4C2CD1-3E1C-A9B6-0BFE-6A0DC24C52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0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0AAC42-C3B9-4A7D-AFAC-2446B43F2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77FD872-D7AC-4267-8DFA-0D716F4EC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3854EF-F130-4773-9D32-8D9E579D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9E79-EFCC-4ADA-841B-B391F60A2040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EEDCC8-1E46-44ED-8935-79B639F8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58E518-7D52-4E7A-9EA9-94D8FF2C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54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E45DB-CBDB-4764-8DF3-75F1F057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1369A1E-3D1C-4158-8B6E-C01458BB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46A64D-1B93-4376-B4BB-CDAA0C1A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EE2A-539B-4EB0-8B2F-6E2272D3546E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3D1041-F664-40D4-A35E-701C8B6E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C1471C-B626-446D-9A1A-857FA7F4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20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F95227D-0CCA-40FF-98D8-081913FAD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61D9F4-2BE9-46EC-BD68-CB31C3732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F7FC92-7C9E-4F61-B704-C8BF549C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BD05-0B6F-4F82-998A-8109CEFD88D4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3D645B-AAA1-4C52-A237-57F58ABC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5A06D-5E00-4AE7-8A73-404EA1D9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98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75B610-DC60-4F61-BEEF-434778AF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F6653A-5290-4AD8-8859-E60F6D8DF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A835E8-4E6E-4890-9A61-0CF222D9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D5C2-4687-4793-AD7B-5BAF95FB5249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393BAD-D6A5-4AD4-BB65-0588E684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047CC5-49B6-4590-864D-34280DD4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0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B6E132-7521-469F-8AA0-B78FFE71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1FEC6D-3709-4FB6-BDEE-BCE8C8B55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4BC792-C75F-498F-85F3-A9F3ED8E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80B1-B163-453E-B378-2C6D1E44C622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7E0ECC-2C97-4C45-A32C-91FE4349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A1A5ED-B7AC-4AF9-8AD0-45E6CFC4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86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50AAD7-7B20-47E1-BB53-6A3A2902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EB490D-B1E5-49F4-AF84-719CE17DF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A2B7FA9-5A12-41F0-A939-5C11F3D4F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4781E3-C18E-493A-BBFC-FF4F6FA2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C1E-EC97-4A69-9A2D-AE883DDA43E2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2E6900-F018-4F87-A921-A159A714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185C16A-49CC-4106-B299-65DB0880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0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BC92EE-49B0-4647-B4C7-6A1C6631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0BE1B79-F63A-40E2-8219-D86234874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C2C78AF-A1E3-41C6-92AD-E4B393F4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9A29C4C-E059-413D-B2B9-9F301365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CF3FE4F-8E2C-4EF4-A7E0-EA5AAA7A1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1BAB95C-30CB-4BF9-80C8-2A22B8F6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CF9D-8A06-44C6-B668-EB0A579951DE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274CB51-6DB7-4C1E-A2DD-8A959D6B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3ADD2A3-D84D-4EE4-9AAF-6E0E3200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96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719D64-708F-48BB-930B-1B716A1E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DD47281-43EE-482B-8284-5AB32700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922B-54A8-4E1C-B6B0-982C6596D844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9DC9B6F-0D70-4B8A-B599-50A0576E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B0CE3F0-84F6-417F-8C0B-3E4860C0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0062" y="6356350"/>
            <a:ext cx="2743200" cy="365125"/>
          </a:xfrm>
        </p:spPr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58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5F0059-1590-450E-B422-EEDB96255B92}"/>
              </a:ext>
            </a:extLst>
          </p:cNvPr>
          <p:cNvSpPr txBox="1"/>
          <p:nvPr userDrawn="1"/>
        </p:nvSpPr>
        <p:spPr>
          <a:xfrm>
            <a:off x="1085251" y="469713"/>
            <a:ext cx="240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 err="1">
                <a:latin typeface="AppleSDGothicNeoM00" panose="02000503000000000000" pitchFamily="2" charset="-127"/>
                <a:ea typeface="AppleSDGothicNeoM00" panose="02000503000000000000" pitchFamily="2" charset="-127"/>
              </a:rPr>
              <a:t>캡스톤</a:t>
            </a:r>
            <a:r>
              <a:rPr lang="ko-KR" altLang="en-US" sz="1200" dirty="0"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  <a:r>
              <a:rPr lang="ko-KR" altLang="en-US" sz="1200" dirty="0">
                <a:solidFill>
                  <a:srgbClr val="0B45C5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산업혁명 프로젝트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0BCE0F-1B38-4270-AE99-39C2B8836B6E}"/>
              </a:ext>
            </a:extLst>
          </p:cNvPr>
          <p:cNvSpPr txBox="1"/>
          <p:nvPr userDrawn="1"/>
        </p:nvSpPr>
        <p:spPr>
          <a:xfrm>
            <a:off x="8728176" y="499684"/>
            <a:ext cx="240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Project </a:t>
            </a:r>
            <a:r>
              <a:rPr lang="ko-KR" altLang="en-US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달리네집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6005F-CE7B-4EC7-97FC-0309F1E4B557}"/>
              </a:ext>
            </a:extLst>
          </p:cNvPr>
          <p:cNvSpPr txBox="1"/>
          <p:nvPr userDrawn="1"/>
        </p:nvSpPr>
        <p:spPr>
          <a:xfrm>
            <a:off x="8446198" y="6165850"/>
            <a:ext cx="240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‹#›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9BE90B-1990-4DBD-B608-3909E9B6257F}"/>
              </a:ext>
            </a:extLst>
          </p:cNvPr>
          <p:cNvSpPr txBox="1"/>
          <p:nvPr userDrawn="1"/>
        </p:nvSpPr>
        <p:spPr>
          <a:xfrm>
            <a:off x="10679503" y="6165850"/>
            <a:ext cx="4496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/10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C30D7-07E7-4FCA-B291-0F1533388A74}"/>
              </a:ext>
            </a:extLst>
          </p:cNvPr>
          <p:cNvSpPr txBox="1"/>
          <p:nvPr userDrawn="1"/>
        </p:nvSpPr>
        <p:spPr>
          <a:xfrm>
            <a:off x="8463451" y="9987352"/>
            <a:ext cx="24010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400" smtClean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‹#›</a:t>
            </a:fld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8626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733" userDrawn="1">
          <p15:clr>
            <a:srgbClr val="FBAE40"/>
          </p15:clr>
        </p15:guide>
        <p15:guide id="4" pos="6947" userDrawn="1">
          <p15:clr>
            <a:srgbClr val="FBAE40"/>
          </p15:clr>
        </p15:guide>
        <p15:guide id="5" orient="horz" pos="436" userDrawn="1">
          <p15:clr>
            <a:srgbClr val="FBAE40"/>
          </p15:clr>
        </p15:guide>
        <p15:guide id="6" orient="horz" pos="38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8E9D24-8FEC-4061-90AF-53697944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FA117F-7DF8-411C-B112-C249051A1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662A22-0A5E-4409-BF52-A01632D8F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9822092-5D8C-4CF4-93F6-40AAC761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2165-F782-40C0-9A93-909ACEC47D32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F23336-C48F-48EF-B100-866D5230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0F5C63-F296-40A3-95FA-4D9C5C62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39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943DE9-C93E-42E6-9472-680770B6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2C6B39-633B-4CAB-922F-4A28AE7AC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77B05B-4E34-4790-863D-03C82ADDE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24EA2B-DBCB-4EFF-8938-0BCF14CF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25B9-834D-4A3B-9390-BCE86DC29645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5561376-8C49-4BD2-8145-85864B7D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6FEA97-3E75-4D02-B816-AEB6D6FE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62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052AC59-E99A-497A-AB3E-B7208A19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DA6C74-D18D-4CAE-816D-EA9CC42C7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C25014-0411-40F2-BE19-980156A4B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A338-A42C-4621-BAF2-621F6502D2F6}" type="datetime1">
              <a:rPr lang="ko-KR" altLang="en-US" smtClean="0"/>
              <a:t>2022-12-27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953695-2CEE-46F5-BBE7-D1969C4D7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1F3E0-5511-4CAC-87C5-42A215071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2221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298318-B59B-4014-A1BA-E2C9690EDB75}"/>
              </a:ext>
            </a:extLst>
          </p:cNvPr>
          <p:cNvSpPr txBox="1"/>
          <p:nvPr/>
        </p:nvSpPr>
        <p:spPr>
          <a:xfrm>
            <a:off x="10805428" y="6057528"/>
            <a:ext cx="1386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+mj-ea"/>
                <a:ea typeface="+mj-ea"/>
              </a:rPr>
              <a:t>2022. 12. 28. </a:t>
            </a:r>
            <a:endParaRPr lang="ko-KR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A69C987-BD5F-2E6E-0CA2-AD35D2456B1D}"/>
              </a:ext>
            </a:extLst>
          </p:cNvPr>
          <p:cNvGrpSpPr/>
          <p:nvPr/>
        </p:nvGrpSpPr>
        <p:grpSpPr>
          <a:xfrm>
            <a:off x="576265" y="1073525"/>
            <a:ext cx="843658" cy="400110"/>
            <a:chOff x="719326" y="1120416"/>
            <a:chExt cx="738736" cy="400110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83867F56-3604-49A8-8256-2274978CC161}"/>
                </a:ext>
              </a:extLst>
            </p:cNvPr>
            <p:cNvSpPr/>
            <p:nvPr/>
          </p:nvSpPr>
          <p:spPr>
            <a:xfrm>
              <a:off x="719326" y="1120416"/>
              <a:ext cx="738736" cy="4001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473CAF-FB60-4517-8B4B-0925B69EB0FD}"/>
                </a:ext>
              </a:extLst>
            </p:cNvPr>
            <p:cNvSpPr txBox="1"/>
            <p:nvPr/>
          </p:nvSpPr>
          <p:spPr>
            <a:xfrm>
              <a:off x="835859" y="1172677"/>
              <a:ext cx="5257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rgbClr val="005CFF"/>
                  </a:solidFill>
                  <a:latin typeface="AppleSDGothicNeoSB00" panose="02000503000000000000" pitchFamily="2" charset="-127"/>
                  <a:ea typeface="AppleSDGothicNeoSB00" panose="02000503000000000000" pitchFamily="2" charset="-127"/>
                </a:rPr>
                <a:t>IIP</a:t>
              </a:r>
              <a:endParaRPr lang="ko-KR" altLang="en-US" sz="1600" dirty="0">
                <a:solidFill>
                  <a:srgbClr val="005C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7E0A98-EB9C-5BCA-BC8E-4D3A2621E8FA}"/>
              </a:ext>
            </a:extLst>
          </p:cNvPr>
          <p:cNvSpPr txBox="1"/>
          <p:nvPr/>
        </p:nvSpPr>
        <p:spPr>
          <a:xfrm>
            <a:off x="576267" y="1710561"/>
            <a:ext cx="11319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Paper Review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Recent Developments and Applications in Quantum Neural Network: A Review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6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5583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Applications of Quantum Neural Network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6713A7-F5A8-E2BB-01E9-1FFCDD7A1BA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00E2EC0-6AC0-62BB-7E22-CE8A87E5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8F88525-C576-4B40-3CAD-3B198ABD74CE}"/>
              </a:ext>
            </a:extLst>
          </p:cNvPr>
          <p:cNvSpPr/>
          <p:nvPr/>
        </p:nvSpPr>
        <p:spPr>
          <a:xfrm>
            <a:off x="603682" y="1413338"/>
            <a:ext cx="2441668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Pattern Recognition </a:t>
            </a:r>
            <a:r>
              <a:rPr lang="en-US" altLang="ko-KR" sz="1600" dirty="0">
                <a:solidFill>
                  <a:schemeClr val="bg1"/>
                </a:solidFill>
              </a:rPr>
              <a:t>(2)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60CA139-7ED8-2A50-401C-081CDDF4763B}"/>
              </a:ext>
            </a:extLst>
          </p:cNvPr>
          <p:cNvSpPr/>
          <p:nvPr/>
        </p:nvSpPr>
        <p:spPr>
          <a:xfrm>
            <a:off x="603682" y="1984928"/>
            <a:ext cx="11086672" cy="4462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CAC328-8CBD-040C-B84D-88A5751B50F3}"/>
              </a:ext>
            </a:extLst>
          </p:cNvPr>
          <p:cNvSpPr txBox="1"/>
          <p:nvPr/>
        </p:nvSpPr>
        <p:spPr>
          <a:xfrm>
            <a:off x="750690" y="2061935"/>
            <a:ext cx="11086670" cy="1762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Font typeface="+mj-lt"/>
              <a:buAutoNum type="arabicPeriod" startAt="2"/>
            </a:pPr>
            <a:r>
              <a:rPr lang="en-US" altLang="ko-KR" sz="1600" b="0" i="0" dirty="0">
                <a:effectLst/>
                <a:latin typeface="Georgia" panose="02040502050405020303" pitchFamily="18" charset="0"/>
              </a:rPr>
              <a:t> </a:t>
            </a:r>
            <a:r>
              <a:rPr lang="ko-KR" altLang="en-US" sz="1600" b="0" i="0" dirty="0">
                <a:effectLst/>
                <a:latin typeface="Georgia" panose="02040502050405020303" pitchFamily="18" charset="0"/>
              </a:rPr>
              <a:t>얼굴 인식 분류를 위한 양자 신경망 </a:t>
            </a:r>
            <a:r>
              <a:rPr lang="en-US" altLang="ko-KR" sz="1600" b="0" i="0" dirty="0">
                <a:effectLst/>
                <a:latin typeface="Georgia" panose="02040502050405020303" pitchFamily="18" charset="0"/>
              </a:rPr>
              <a:t>(2011)</a:t>
            </a:r>
          </a:p>
          <a:p>
            <a:pPr marL="342900" indent="-342900">
              <a:lnSpc>
                <a:spcPts val="2200"/>
              </a:lnSpc>
              <a:buFont typeface="+mj-lt"/>
              <a:buAutoNum type="arabicPeriod" startAt="2"/>
            </a:pPr>
            <a:endParaRPr lang="en-US" altLang="ko-KR" sz="1600" dirty="0">
              <a:latin typeface="Georgia" panose="02040502050405020303" pitchFamily="18" charset="0"/>
            </a:endParaRP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à"/>
            </a:pPr>
            <a:r>
              <a:rPr lang="en-US" altLang="ko-KR" sz="1600" dirty="0">
                <a:latin typeface="Georgia" panose="02040502050405020303" pitchFamily="18" charset="0"/>
                <a:ea typeface="+mj-ea"/>
                <a:sym typeface="Wingdings" panose="05000000000000000000" pitchFamily="2" charset="2"/>
              </a:rPr>
              <a:t>QNN multi-layers </a:t>
            </a:r>
            <a:r>
              <a:rPr lang="ko-KR" altLang="en-US" sz="1600" dirty="0">
                <a:latin typeface="Georgia" panose="02040502050405020303" pitchFamily="18" charset="0"/>
                <a:ea typeface="+mj-ea"/>
                <a:sym typeface="Wingdings" panose="05000000000000000000" pitchFamily="2" charset="2"/>
              </a:rPr>
              <a:t>분류기를 기반으로 하는 얼굴 인식에 대한 접근법을 제시</a:t>
            </a:r>
            <a:endParaRPr lang="en-US" altLang="ko-KR" sz="1600" dirty="0">
              <a:latin typeface="Georgia" panose="02040502050405020303" pitchFamily="18" charset="0"/>
              <a:ea typeface="+mj-ea"/>
              <a:sym typeface="Wingdings" panose="05000000000000000000" pitchFamily="2" charset="2"/>
            </a:endParaRP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à"/>
            </a:pPr>
            <a:endParaRPr lang="en-US" altLang="ko-KR" sz="1600" dirty="0">
              <a:latin typeface="Georgia" panose="02040502050405020303" pitchFamily="18" charset="0"/>
              <a:ea typeface="+mj-ea"/>
              <a:sym typeface="Wingdings" panose="05000000000000000000" pitchFamily="2" charset="2"/>
            </a:endParaRP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à"/>
            </a:pPr>
            <a:r>
              <a:rPr lang="ko-KR" altLang="en-US" sz="1600" dirty="0">
                <a:latin typeface="Georgia" panose="02040502050405020303" pitchFamily="18" charset="0"/>
                <a:ea typeface="+mj-ea"/>
                <a:sym typeface="Wingdings" panose="05000000000000000000" pitchFamily="2" charset="2"/>
              </a:rPr>
              <a:t>얼굴 이미지에 관련 없는 정보를 제거하여 눈 위치를 찾는데 도움이 됨</a:t>
            </a:r>
            <a:endParaRPr lang="en-US" altLang="ko-KR" sz="1600" dirty="0">
              <a:latin typeface="Georgia" panose="02040502050405020303" pitchFamily="18" charset="0"/>
              <a:ea typeface="+mj-ea"/>
              <a:sym typeface="Wingdings" panose="05000000000000000000" pitchFamily="2" charset="2"/>
            </a:endParaRP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à"/>
            </a:pPr>
            <a:endParaRPr lang="en-US" altLang="ko-KR" sz="1600" dirty="0">
              <a:latin typeface="Georgia" panose="02040502050405020303" pitchFamily="18" charset="0"/>
              <a:ea typeface="+mj-ea"/>
              <a:sym typeface="Wingdings" panose="05000000000000000000" pitchFamily="2" charset="2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4A27F46-B30D-F7E0-FBBB-5897CE9A4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015" y="3984663"/>
            <a:ext cx="4448312" cy="182368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8DBE21E-AFA9-F325-01B4-886A72AB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319" y="4038936"/>
            <a:ext cx="4963823" cy="16116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1DE0FE-8D51-51DE-7279-24366C9B6AEB}"/>
              </a:ext>
            </a:extLst>
          </p:cNvPr>
          <p:cNvSpPr txBox="1"/>
          <p:nvPr/>
        </p:nvSpPr>
        <p:spPr>
          <a:xfrm>
            <a:off x="8781264" y="502540"/>
            <a:ext cx="280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Recent Developments and Applications in Quantum Neural Network: A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139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5583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Applications of Quantum Neural Network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6713A7-F5A8-E2BB-01E9-1FFCDD7A1BA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00E2EC0-6AC0-62BB-7E22-CE8A87E5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8F88525-C576-4B40-3CAD-3B198ABD74CE}"/>
              </a:ext>
            </a:extLst>
          </p:cNvPr>
          <p:cNvSpPr/>
          <p:nvPr/>
        </p:nvSpPr>
        <p:spPr>
          <a:xfrm>
            <a:off x="603681" y="1413338"/>
            <a:ext cx="5749411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Automatic detection of premature ventricular contraction(1)</a:t>
            </a:r>
            <a:endParaRPr lang="ko-KR" alt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594ECD8-2B34-F526-B385-481ABCA22453}"/>
              </a:ext>
            </a:extLst>
          </p:cNvPr>
          <p:cNvGrpSpPr/>
          <p:nvPr/>
        </p:nvGrpSpPr>
        <p:grpSpPr>
          <a:xfrm>
            <a:off x="603682" y="1984928"/>
            <a:ext cx="11249580" cy="4462066"/>
            <a:chOff x="603683" y="2229147"/>
            <a:chExt cx="5081947" cy="1904824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60CA139-7ED8-2A50-401C-081CDDF4763B}"/>
                </a:ext>
              </a:extLst>
            </p:cNvPr>
            <p:cNvSpPr/>
            <p:nvPr/>
          </p:nvSpPr>
          <p:spPr>
            <a:xfrm>
              <a:off x="603683" y="2229147"/>
              <a:ext cx="5008354" cy="190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9D6983-341E-EB3F-9AA8-BDD637E22152}"/>
                </a:ext>
              </a:extLst>
            </p:cNvPr>
            <p:cNvSpPr txBox="1"/>
            <p:nvPr/>
          </p:nvSpPr>
          <p:spPr>
            <a:xfrm>
              <a:off x="677277" y="2262835"/>
              <a:ext cx="5008353" cy="1354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2200"/>
                </a:lnSpc>
                <a:buFont typeface="+mj-lt"/>
                <a:buAutoNum type="arabicPeriod"/>
              </a:pP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양자 신경망을 사용한 조기 심실 수축 자동 감지 </a:t>
              </a: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(2003)</a:t>
              </a:r>
            </a:p>
            <a:p>
              <a:pPr marL="342900" indent="-342900">
                <a:lnSpc>
                  <a:spcPts val="2200"/>
                </a:lnSpc>
                <a:buFont typeface="+mj-lt"/>
                <a:buAutoNum type="arabicPeriod"/>
              </a:pP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à"/>
              </a:pP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ECG </a:t>
              </a: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기록을 기반으로 한 조기 심실 수축 자동 감지에서 </a:t>
              </a: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QNN</a:t>
              </a: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의 진단 정확성을 입증</a:t>
              </a: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  <a:ea typeface="+mj-ea"/>
                <a:sym typeface="Wingdings" panose="05000000000000000000" pitchFamily="2" charset="2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à"/>
              </a:pP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  <a:ea typeface="+mj-ea"/>
                <a:sym typeface="Wingdings" panose="05000000000000000000" pitchFamily="2" charset="2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à"/>
              </a:pP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각 레코드에 대해 레코드의 처음부터 시작하여 총 </a:t>
              </a: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PVC </a:t>
              </a: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비트 수와 동일한 수의 일반 비트를 추출</a:t>
              </a: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  <a:ea typeface="+mj-ea"/>
                <a:sym typeface="Wingdings" panose="05000000000000000000" pitchFamily="2" charset="2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à"/>
              </a:pP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  <a:ea typeface="+mj-ea"/>
                <a:sym typeface="Wingdings" panose="05000000000000000000" pitchFamily="2" charset="2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à"/>
              </a:pP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Training : Test =  75 :  25</a:t>
              </a: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à"/>
              </a:pP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  <a:ea typeface="+mj-ea"/>
                <a:sym typeface="Wingdings" panose="05000000000000000000" pitchFamily="2" charset="2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à"/>
              </a:pP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 ECG </a:t>
              </a: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기록에서 </a:t>
              </a: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QRS </a:t>
              </a: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복합 신호는 </a:t>
              </a:r>
              <a:r>
                <a:rPr lang="en-US" altLang="ko-KR" sz="1600" dirty="0" err="1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PhysioBank</a:t>
              </a: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 WFDB </a:t>
              </a: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소프트웨어 패키지를 사용하여 추출</a:t>
              </a: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  <a:ea typeface="+mj-ea"/>
                <a:sym typeface="Wingdings" panose="05000000000000000000" pitchFamily="2" charset="2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à"/>
              </a:pP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  <a:ea typeface="+mj-ea"/>
                <a:sym typeface="Wingdings" panose="05000000000000000000" pitchFamily="2" charset="2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à"/>
              </a:pP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특징 벡터를 </a:t>
              </a: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[0], [1] </a:t>
              </a: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범위로 정규화 후 클래스의 입력 샘플로 사용</a:t>
              </a: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  <a:ea typeface="+mj-ea"/>
                <a:sym typeface="Wingdings" panose="05000000000000000000" pitchFamily="2" charset="2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31312F62-65B1-168B-081F-1BA78F98C65B}"/>
              </a:ext>
            </a:extLst>
          </p:cNvPr>
          <p:cNvSpPr/>
          <p:nvPr/>
        </p:nvSpPr>
        <p:spPr>
          <a:xfrm>
            <a:off x="1324275" y="6192912"/>
            <a:ext cx="4551739" cy="67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2ECCB0-699C-4CC7-1519-54C827657DD3}"/>
              </a:ext>
            </a:extLst>
          </p:cNvPr>
          <p:cNvSpPr txBox="1"/>
          <p:nvPr/>
        </p:nvSpPr>
        <p:spPr>
          <a:xfrm>
            <a:off x="8781264" y="502540"/>
            <a:ext cx="280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Recent Developments and Applications in Quantum Neural Network: A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277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5583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Applications of Quantum Neural Network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6713A7-F5A8-E2BB-01E9-1FFCDD7A1BA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00E2EC0-6AC0-62BB-7E22-CE8A87E5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8F88525-C576-4B40-3CAD-3B198ABD74CE}"/>
              </a:ext>
            </a:extLst>
          </p:cNvPr>
          <p:cNvSpPr/>
          <p:nvPr/>
        </p:nvSpPr>
        <p:spPr>
          <a:xfrm>
            <a:off x="603681" y="1413338"/>
            <a:ext cx="5749411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Automatic detection of premature ventricular contraction(2)</a:t>
            </a:r>
            <a:endParaRPr lang="ko-KR" alt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594ECD8-2B34-F526-B385-481ABCA22453}"/>
              </a:ext>
            </a:extLst>
          </p:cNvPr>
          <p:cNvGrpSpPr/>
          <p:nvPr/>
        </p:nvGrpSpPr>
        <p:grpSpPr>
          <a:xfrm>
            <a:off x="603682" y="1984928"/>
            <a:ext cx="11249580" cy="4462066"/>
            <a:chOff x="603683" y="2229147"/>
            <a:chExt cx="5081947" cy="1904824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60CA139-7ED8-2A50-401C-081CDDF4763B}"/>
                </a:ext>
              </a:extLst>
            </p:cNvPr>
            <p:cNvSpPr/>
            <p:nvPr/>
          </p:nvSpPr>
          <p:spPr>
            <a:xfrm>
              <a:off x="603683" y="2229147"/>
              <a:ext cx="5008354" cy="190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9D6983-341E-EB3F-9AA8-BDD637E22152}"/>
                </a:ext>
              </a:extLst>
            </p:cNvPr>
            <p:cNvSpPr txBox="1"/>
            <p:nvPr/>
          </p:nvSpPr>
          <p:spPr>
            <a:xfrm>
              <a:off x="677277" y="2262835"/>
              <a:ext cx="5008353" cy="631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2200"/>
                </a:lnSpc>
                <a:buFont typeface="+mj-lt"/>
                <a:buAutoNum type="arabicPeriod"/>
              </a:pP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양자 신경망을 사용한 조기 심실 수축 자동 감지 </a:t>
              </a: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(2003)</a:t>
              </a:r>
            </a:p>
            <a:p>
              <a:pPr marL="342900" indent="-342900">
                <a:lnSpc>
                  <a:spcPts val="2200"/>
                </a:lnSpc>
                <a:buFont typeface="+mj-lt"/>
                <a:buAutoNum type="arabicPeriod"/>
              </a:pP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à"/>
              </a:pP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ECG </a:t>
              </a: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기록을 기반으로 한 조기 심실 수축 자동 감지에서 </a:t>
              </a: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QNN</a:t>
              </a: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의 진단 정확성을 입증</a:t>
              </a: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  <a:ea typeface="+mj-ea"/>
                <a:sym typeface="Wingdings" panose="05000000000000000000" pitchFamily="2" charset="2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à"/>
              </a:pP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  <a:ea typeface="+mj-ea"/>
                <a:sym typeface="Wingdings" panose="05000000000000000000" pitchFamily="2" charset="2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à"/>
              </a:pPr>
              <a:r>
                <a:rPr lang="ko-KR" altLang="en-US" sz="1600" dirty="0">
                  <a:solidFill>
                    <a:srgbClr val="FF0000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훈련 시간이 길고 추가 저장 공간이 필요함 </a:t>
              </a:r>
              <a:r>
                <a:rPr lang="en-US" altLang="ko-KR" sz="1600" dirty="0">
                  <a:solidFill>
                    <a:srgbClr val="FF0000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(VS BP net)</a:t>
              </a:r>
            </a:p>
          </p:txBody>
        </p: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226D1CC7-2779-B944-3504-483DF3E75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14"/>
          <a:stretch/>
        </p:blipFill>
        <p:spPr bwMode="auto">
          <a:xfrm>
            <a:off x="1666919" y="3729303"/>
            <a:ext cx="4150357" cy="248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16A49DC-538A-A01A-8923-8BCD6A71B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6"/>
          <a:stretch/>
        </p:blipFill>
        <p:spPr bwMode="auto">
          <a:xfrm>
            <a:off x="6374726" y="3729303"/>
            <a:ext cx="3992277" cy="253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31312F62-65B1-168B-081F-1BA78F98C65B}"/>
              </a:ext>
            </a:extLst>
          </p:cNvPr>
          <p:cNvSpPr/>
          <p:nvPr/>
        </p:nvSpPr>
        <p:spPr>
          <a:xfrm>
            <a:off x="1324275" y="6192912"/>
            <a:ext cx="4551739" cy="67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7F747-FF2D-8F2D-6FA0-1245F296DD53}"/>
              </a:ext>
            </a:extLst>
          </p:cNvPr>
          <p:cNvSpPr txBox="1"/>
          <p:nvPr/>
        </p:nvSpPr>
        <p:spPr>
          <a:xfrm>
            <a:off x="8781264" y="502540"/>
            <a:ext cx="280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Recent Developments and Applications in Quantum Neural Network: A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8214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29D73AC0-218B-F46C-255F-824A0B03C513}"/>
              </a:ext>
            </a:extLst>
          </p:cNvPr>
          <p:cNvSpPr/>
          <p:nvPr/>
        </p:nvSpPr>
        <p:spPr>
          <a:xfrm>
            <a:off x="10394" y="1257328"/>
            <a:ext cx="12192000" cy="5600672"/>
          </a:xfrm>
          <a:prstGeom prst="rect">
            <a:avLst/>
          </a:prstGeom>
          <a:solidFill>
            <a:srgbClr val="F5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76A8E7-90A0-117B-BF04-C29F977E6434}"/>
              </a:ext>
            </a:extLst>
          </p:cNvPr>
          <p:cNvSpPr txBox="1"/>
          <p:nvPr/>
        </p:nvSpPr>
        <p:spPr>
          <a:xfrm>
            <a:off x="603682" y="1639355"/>
            <a:ext cx="11264597" cy="148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ko-KR" altLang="en-US" sz="16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다양한 </a:t>
            </a:r>
            <a:r>
              <a:rPr lang="en-US" altLang="ko-KR" sz="16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QNN </a:t>
            </a:r>
            <a:r>
              <a:rPr lang="ko-KR" altLang="en-US" sz="16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연구들이 진행되고 있으며</a:t>
            </a:r>
            <a:r>
              <a:rPr lang="en-US" altLang="ko-KR" sz="16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ko-KR" altLang="en-US" sz="16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이를 응용하여 실제 해결가능한 문제에 적용하려는 노력이 보임</a:t>
            </a:r>
            <a:endParaRPr lang="en-US" altLang="ko-KR" sz="160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endParaRPr lang="en-US" altLang="ko-KR" sz="1600" dirty="0">
              <a:solidFill>
                <a:srgbClr val="333333"/>
              </a:solidFill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ko-KR" altLang="en-US" sz="160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대부분의 응용 연구는 유전 알고리즘과 강화학습과 함께 사용됨</a:t>
            </a:r>
            <a:endParaRPr lang="en-US" altLang="ko-KR" sz="160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endParaRPr lang="en-US" altLang="ko-KR" sz="1600" dirty="0">
              <a:solidFill>
                <a:srgbClr val="333333"/>
              </a:solidFill>
              <a:latin typeface="Noto Sans" panose="020B0502040504020204" pitchFamily="34" charset="0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ko-KR" altLang="en-US" sz="1600" i="0" dirty="0">
                <a:solidFill>
                  <a:srgbClr val="FF0000"/>
                </a:solidFill>
                <a:effectLst/>
                <a:latin typeface="Noto Sans" panose="020B0502040504020204" pitchFamily="34" charset="0"/>
              </a:rPr>
              <a:t>논문에서 소개하는 연구들은 모두 오래됨</a:t>
            </a:r>
            <a:endParaRPr lang="en-US" altLang="ko-KR" sz="1600" i="0" dirty="0">
              <a:solidFill>
                <a:srgbClr val="FF0000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42923-5B42-D0AF-B52F-AC89EF8D5D0C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502C3E-73C0-093D-32EC-4639F3BC2BA0}"/>
              </a:ext>
            </a:extLst>
          </p:cNvPr>
          <p:cNvSpPr txBox="1"/>
          <p:nvPr/>
        </p:nvSpPr>
        <p:spPr>
          <a:xfrm>
            <a:off x="8781264" y="502540"/>
            <a:ext cx="280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Recent Developments and Applications in Quantum Neural Network: A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0924B2-261D-0A26-B8CB-611F1173DFF2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Conclu</a:t>
            </a:r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sion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C054C6F-1696-CB03-DE12-C45717ADE81A}"/>
              </a:ext>
            </a:extLst>
          </p:cNvPr>
          <p:cNvSpPr/>
          <p:nvPr/>
        </p:nvSpPr>
        <p:spPr>
          <a:xfrm>
            <a:off x="558340" y="3640129"/>
            <a:ext cx="11086672" cy="2884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E40214-6E74-EBD2-C879-E1E8EFA1983F}"/>
              </a:ext>
            </a:extLst>
          </p:cNvPr>
          <p:cNvSpPr txBox="1"/>
          <p:nvPr/>
        </p:nvSpPr>
        <p:spPr>
          <a:xfrm>
            <a:off x="678227" y="3319465"/>
            <a:ext cx="2034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QNN</a:t>
            </a:r>
            <a:r>
              <a:rPr lang="ko-KR" altLang="en-US" sz="1600" dirty="0"/>
              <a:t>의 최신 동향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06767C93-05B7-2EC2-170D-3F88FC95E180}"/>
              </a:ext>
            </a:extLst>
          </p:cNvPr>
          <p:cNvSpPr/>
          <p:nvPr/>
        </p:nvSpPr>
        <p:spPr>
          <a:xfrm>
            <a:off x="882097" y="4098835"/>
            <a:ext cx="2007210" cy="2007210"/>
          </a:xfrm>
          <a:prstGeom prst="ellipse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Dynamic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Neural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Network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1A57726-23D6-6E96-459A-87B728AC567F}"/>
              </a:ext>
            </a:extLst>
          </p:cNvPr>
          <p:cNvSpPr/>
          <p:nvPr/>
        </p:nvSpPr>
        <p:spPr>
          <a:xfrm>
            <a:off x="3579764" y="4093837"/>
            <a:ext cx="2007210" cy="2007210"/>
          </a:xfrm>
          <a:prstGeom prst="ellipse">
            <a:avLst/>
          </a:prstGeom>
          <a:solidFill>
            <a:srgbClr val="EAE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Federated Learning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B892543C-8E5B-95EA-8C09-3D8C596DBC76}"/>
              </a:ext>
            </a:extLst>
          </p:cNvPr>
          <p:cNvSpPr/>
          <p:nvPr/>
        </p:nvSpPr>
        <p:spPr>
          <a:xfrm>
            <a:off x="6277431" y="4085901"/>
            <a:ext cx="2007210" cy="2007210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Quantum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Machine 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Learning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더하기 기호 15">
            <a:extLst>
              <a:ext uri="{FF2B5EF4-FFF2-40B4-BE49-F238E27FC236}">
                <a16:creationId xmlns:a16="http://schemas.microsoft.com/office/drawing/2014/main" id="{69180B40-CCE3-21A5-6D40-F1DD35D344E2}"/>
              </a:ext>
            </a:extLst>
          </p:cNvPr>
          <p:cNvSpPr/>
          <p:nvPr/>
        </p:nvSpPr>
        <p:spPr>
          <a:xfrm>
            <a:off x="2994411" y="4825369"/>
            <a:ext cx="480249" cy="528274"/>
          </a:xfrm>
          <a:prstGeom prst="mathPlus">
            <a:avLst>
              <a:gd name="adj1" fmla="val 70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더하기 기호 16">
            <a:extLst>
              <a:ext uri="{FF2B5EF4-FFF2-40B4-BE49-F238E27FC236}">
                <a16:creationId xmlns:a16="http://schemas.microsoft.com/office/drawing/2014/main" id="{A7F01DB1-AFF4-BFDE-8250-F6482AE8A294}"/>
              </a:ext>
            </a:extLst>
          </p:cNvPr>
          <p:cNvSpPr/>
          <p:nvPr/>
        </p:nvSpPr>
        <p:spPr>
          <a:xfrm>
            <a:off x="5692078" y="4825369"/>
            <a:ext cx="480249" cy="528274"/>
          </a:xfrm>
          <a:prstGeom prst="mathPlus">
            <a:avLst>
              <a:gd name="adj1" fmla="val 70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606FF2D5-5272-B1D3-743E-1EAC8D0A5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14" y="3467789"/>
            <a:ext cx="2533408" cy="148547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7DC79FFF-66C1-5EEB-D139-3B293946D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38" y="4855588"/>
            <a:ext cx="1080046" cy="540023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21B56BA6-5784-9464-CDD4-AAE0E556A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87" y="4985852"/>
            <a:ext cx="1221066" cy="378743"/>
          </a:xfrm>
          <a:prstGeom prst="rect">
            <a:avLst/>
          </a:prstGeom>
        </p:spPr>
      </p:pic>
      <p:pic>
        <p:nvPicPr>
          <p:cNvPr id="34" name="그림 33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E12FF5E6-59F2-40D4-1D14-6FABA9F39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205" y="5673349"/>
            <a:ext cx="1166762" cy="408366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B3EE52EC-DACC-4A30-B7B6-C9DF310D21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37106" y="5714935"/>
            <a:ext cx="1751899" cy="3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72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217B09-F3D9-45F6-98CA-E31398BB8BFA}"/>
              </a:ext>
            </a:extLst>
          </p:cNvPr>
          <p:cNvSpPr txBox="1"/>
          <p:nvPr/>
        </p:nvSpPr>
        <p:spPr>
          <a:xfrm>
            <a:off x="719328" y="1701859"/>
            <a:ext cx="47939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32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  <a:p>
            <a:r>
              <a:rPr lang="en-US" altLang="ko-KR" sz="32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Thank you</a:t>
            </a:r>
            <a:endParaRPr lang="ko-KR" altLang="en-US" sz="32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E3365-B57D-419E-96C5-DAD3E03125D0}"/>
              </a:ext>
            </a:extLst>
          </p:cNvPr>
          <p:cNvSpPr txBox="1"/>
          <p:nvPr/>
        </p:nvSpPr>
        <p:spPr>
          <a:xfrm>
            <a:off x="9593094" y="4425193"/>
            <a:ext cx="2598906" cy="2215991"/>
          </a:xfrm>
          <a:prstGeom prst="rect">
            <a:avLst/>
          </a:prstGeom>
          <a:solidFill>
            <a:srgbClr val="005AFF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ko-KR" sz="13800" dirty="0">
                <a:solidFill>
                  <a:schemeClr val="bg1">
                    <a:alpha val="30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: )</a:t>
            </a:r>
            <a:endParaRPr lang="ko-KR" altLang="en-US" sz="13800" dirty="0">
              <a:solidFill>
                <a:schemeClr val="bg1">
                  <a:alpha val="30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9AA9262-ADCF-0225-4F11-0145B76A7449}"/>
              </a:ext>
            </a:extLst>
          </p:cNvPr>
          <p:cNvGrpSpPr/>
          <p:nvPr/>
        </p:nvGrpSpPr>
        <p:grpSpPr>
          <a:xfrm>
            <a:off x="576265" y="1073525"/>
            <a:ext cx="843658" cy="400110"/>
            <a:chOff x="719326" y="1120416"/>
            <a:chExt cx="738736" cy="400110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27687BD5-DBFF-F312-AF5C-696FD194A217}"/>
                </a:ext>
              </a:extLst>
            </p:cNvPr>
            <p:cNvSpPr/>
            <p:nvPr/>
          </p:nvSpPr>
          <p:spPr>
            <a:xfrm>
              <a:off x="719326" y="1120416"/>
              <a:ext cx="738736" cy="4001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76622C-2329-C7EB-1639-E63FFE8739F8}"/>
                </a:ext>
              </a:extLst>
            </p:cNvPr>
            <p:cNvSpPr txBox="1"/>
            <p:nvPr/>
          </p:nvSpPr>
          <p:spPr>
            <a:xfrm>
              <a:off x="835859" y="1172677"/>
              <a:ext cx="5257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rgbClr val="005CFF"/>
                  </a:solidFill>
                  <a:latin typeface="AppleSDGothicNeoSB00" panose="02000503000000000000" pitchFamily="2" charset="-127"/>
                  <a:ea typeface="AppleSDGothicNeoSB00" panose="02000503000000000000" pitchFamily="2" charset="-127"/>
                </a:rPr>
                <a:t>IIP</a:t>
              </a:r>
              <a:endParaRPr lang="ko-KR" altLang="en-US" sz="1600" dirty="0">
                <a:solidFill>
                  <a:srgbClr val="005C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9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5DF5B54F-881E-4B11-9501-AFA13B626C61}"/>
              </a:ext>
            </a:extLst>
          </p:cNvPr>
          <p:cNvSpPr/>
          <p:nvPr/>
        </p:nvSpPr>
        <p:spPr>
          <a:xfrm>
            <a:off x="552572" y="2580625"/>
            <a:ext cx="6370401" cy="3347209"/>
          </a:xfrm>
          <a:prstGeom prst="rect">
            <a:avLst/>
          </a:prstGeom>
          <a:solidFill>
            <a:srgbClr val="005C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9CAD39-5A42-2E2D-7B1A-CE47266FE5FF}"/>
              </a:ext>
            </a:extLst>
          </p:cNvPr>
          <p:cNvSpPr txBox="1"/>
          <p:nvPr/>
        </p:nvSpPr>
        <p:spPr>
          <a:xfrm>
            <a:off x="592697" y="2651576"/>
            <a:ext cx="6370401" cy="3170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inherit"/>
              </a:rPr>
              <a:t>ARCHIVES OF COMPUTATIONAL METHODS IN ENGINEERING (</a:t>
            </a:r>
            <a:r>
              <a:rPr lang="en-US" altLang="ko-KR" sz="140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Impact Factor : 8.17)</a:t>
            </a:r>
          </a:p>
          <a:p>
            <a:pPr>
              <a:lnSpc>
                <a:spcPts val="2200"/>
              </a:lnSpc>
            </a:pPr>
            <a:endParaRPr lang="en-US" altLang="ko-KR" sz="1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Source Sans Pro" panose="020B0503030403020204" pitchFamily="34" charset="0"/>
              </a:rPr>
              <a:t>ISSN :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1134-3060</a:t>
            </a: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n-US" altLang="ko-KR" sz="1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권</a:t>
            </a:r>
            <a:r>
              <a:rPr lang="en-US" altLang="ko-KR" sz="140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호</a:t>
            </a:r>
            <a:r>
              <a:rPr lang="en-US" altLang="ko-KR" sz="140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페이지 </a:t>
            </a:r>
            <a:r>
              <a:rPr lang="en-US" altLang="ko-KR" sz="140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: 26-4, 793-807</a:t>
            </a: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n-US" altLang="ko-KR" sz="1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DOI :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10.1007/s11831-018-9269-0</a:t>
            </a: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n-US" altLang="ko-KR" sz="1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Date : </a:t>
            </a:r>
            <a:r>
              <a:rPr lang="en-US" altLang="ko-KR" sz="1400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2019-11-04</a:t>
            </a: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rgbClr val="000000"/>
              </a:solidFill>
              <a:latin typeface="Source Sans Pro" panose="020B0503030403020204" pitchFamily="34" charset="0"/>
              <a:ea typeface="+mj-ea"/>
            </a:endParaRPr>
          </a:p>
          <a:p>
            <a:pPr marL="171450" indent="-1714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인용 </a:t>
            </a:r>
            <a:r>
              <a:rPr lang="en-US" altLang="ko-KR" sz="140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: 31</a:t>
            </a:r>
            <a:r>
              <a:rPr lang="ko-KR" altLang="en-US" sz="140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회 </a:t>
            </a:r>
            <a:r>
              <a:rPr lang="en-US" altLang="ko-KR" sz="1400" dirty="0">
                <a:solidFill>
                  <a:srgbClr val="000000"/>
                </a:solidFill>
                <a:latin typeface="Source Sans Pro" panose="020B0503030403020204" pitchFamily="34" charset="0"/>
                <a:ea typeface="+mj-ea"/>
              </a:rPr>
              <a:t>(Web of Science)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F97005-034D-4057-8BBC-325020C07FBA}"/>
              </a:ext>
            </a:extLst>
          </p:cNvPr>
          <p:cNvSpPr txBox="1"/>
          <p:nvPr/>
        </p:nvSpPr>
        <p:spPr>
          <a:xfrm>
            <a:off x="11138624" y="6165850"/>
            <a:ext cx="5537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75F21B-443E-4DEC-88BC-3758E88582BF}"/>
              </a:ext>
            </a:extLst>
          </p:cNvPr>
          <p:cNvSpPr txBox="1"/>
          <p:nvPr/>
        </p:nvSpPr>
        <p:spPr>
          <a:xfrm>
            <a:off x="443525" y="1231940"/>
            <a:ext cx="63704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Recent Developments and Applications in Quantum Neural Network: A Review</a:t>
            </a:r>
            <a:endParaRPr lang="en-US" altLang="ko-KR" sz="20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7D785-7F28-3A90-325A-9803561C05D6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Explanation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A41D7F-2EDA-D365-4D4A-9BDEB485748B}"/>
              </a:ext>
            </a:extLst>
          </p:cNvPr>
          <p:cNvSpPr txBox="1"/>
          <p:nvPr/>
        </p:nvSpPr>
        <p:spPr>
          <a:xfrm>
            <a:off x="339515" y="2245401"/>
            <a:ext cx="2161819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Paper Explanation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69D69AA-B5DF-3F57-4F5D-34F2A402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2</a:t>
            </a:fld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D785795-F1A6-CAC5-5928-7463BEDB6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169" y="50628"/>
            <a:ext cx="4944165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4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BD68823-4EC1-1FE0-5589-62C31D994704}"/>
              </a:ext>
            </a:extLst>
          </p:cNvPr>
          <p:cNvSpPr txBox="1"/>
          <p:nvPr/>
        </p:nvSpPr>
        <p:spPr>
          <a:xfrm>
            <a:off x="603682" y="795663"/>
            <a:ext cx="2499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Abstract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8FCC26-ED3F-488B-A7A9-953EA566F0DE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18ED643-1D85-0446-FCB8-43E269498265}"/>
              </a:ext>
            </a:extLst>
          </p:cNvPr>
          <p:cNvSpPr txBox="1"/>
          <p:nvPr/>
        </p:nvSpPr>
        <p:spPr>
          <a:xfrm>
            <a:off x="5446987" y="1311096"/>
            <a:ext cx="2161819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Abstract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0C9BC2-7176-C009-DDF0-EBB7180F1BAA}"/>
              </a:ext>
            </a:extLst>
          </p:cNvPr>
          <p:cNvSpPr txBox="1"/>
          <p:nvPr/>
        </p:nvSpPr>
        <p:spPr>
          <a:xfrm>
            <a:off x="6141175" y="1838689"/>
            <a:ext cx="5326695" cy="4055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en-US" altLang="ko-KR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QNN (Quantum Neural Network) </a:t>
            </a:r>
            <a:br>
              <a:rPr lang="en-US" altLang="ko-KR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</a:br>
            <a:r>
              <a:rPr lang="en-US" altLang="ko-KR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:</a:t>
            </a:r>
            <a:r>
              <a:rPr lang="ko-KR" altLang="en-US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 양자 컴퓨팅 패러다임을 결합하여 개발된 모델</a:t>
            </a:r>
            <a:endParaRPr lang="en-US" altLang="ko-KR" sz="1400" b="1" dirty="0">
              <a:solidFill>
                <a:schemeClr val="tx1">
                  <a:alpha val="70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endParaRPr lang="en-US" altLang="ko-KR" sz="1400" b="1" dirty="0">
              <a:solidFill>
                <a:schemeClr val="tx1">
                  <a:alpha val="70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endParaRPr lang="en-US" altLang="ko-KR" sz="1400" b="1" dirty="0">
              <a:solidFill>
                <a:schemeClr val="tx1">
                  <a:alpha val="70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en-US" altLang="ko-KR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QNN</a:t>
            </a:r>
            <a:r>
              <a:rPr lang="ko-KR" altLang="en-US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은 컴퓨터 게임</a:t>
            </a:r>
            <a:r>
              <a:rPr lang="en-US" altLang="ko-KR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빅데이터 처리</a:t>
            </a:r>
            <a:r>
              <a:rPr lang="en-US" altLang="ko-KR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소셜 네트워크 모델링</a:t>
            </a:r>
            <a:r>
              <a:rPr lang="en-US" altLang="ko-KR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연관 메모리 장치 및 자동 제어 시스템 등 여러 곳에 사용</a:t>
            </a:r>
            <a:br>
              <a:rPr lang="en-US" altLang="ko-KR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</a:br>
            <a:endParaRPr lang="en-US" altLang="ko-KR" sz="1400" b="1" dirty="0">
              <a:solidFill>
                <a:schemeClr val="tx1">
                  <a:alpha val="70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endParaRPr lang="en-US" altLang="ko-KR" sz="1400" b="1" dirty="0">
              <a:solidFill>
                <a:schemeClr val="tx1">
                  <a:alpha val="70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en-US" altLang="ko-KR" sz="1400" b="1" dirty="0">
                <a:solidFill>
                  <a:srgbClr val="FF0000">
                    <a:alpha val="70000"/>
                  </a:srgbClr>
                </a:solidFill>
                <a:latin typeface="+mj-ea"/>
                <a:ea typeface="+mj-ea"/>
              </a:rPr>
              <a:t>QNN</a:t>
            </a:r>
            <a:r>
              <a:rPr lang="ko-KR" altLang="en-US" sz="1400" b="1" dirty="0">
                <a:solidFill>
                  <a:srgbClr val="FF0000">
                    <a:alpha val="70000"/>
                  </a:srgbClr>
                </a:solidFill>
                <a:latin typeface="+mj-ea"/>
                <a:ea typeface="+mj-ea"/>
              </a:rPr>
              <a:t> 모델에 대한 체계적인 연구는 지금까지 수행 </a:t>
            </a:r>
            <a:r>
              <a:rPr lang="en-US" altLang="ko-KR" sz="1400" b="1" dirty="0">
                <a:solidFill>
                  <a:srgbClr val="FF0000">
                    <a:alpha val="70000"/>
                  </a:srgbClr>
                </a:solidFill>
                <a:latin typeface="+mj-ea"/>
                <a:ea typeface="+mj-ea"/>
              </a:rPr>
              <a:t>X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endParaRPr lang="en-US" altLang="ko-KR" sz="1400" b="1" dirty="0">
              <a:solidFill>
                <a:schemeClr val="tx1">
                  <a:alpha val="70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endParaRPr lang="en-US" altLang="ko-KR" sz="1400" b="1" dirty="0">
              <a:solidFill>
                <a:schemeClr val="tx1">
                  <a:alpha val="70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en-US" altLang="ko-KR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QNN</a:t>
            </a:r>
            <a:r>
              <a:rPr lang="ko-KR" altLang="en-US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 모델이 </a:t>
            </a:r>
            <a:r>
              <a:rPr lang="en-US" altLang="ko-KR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ANN(Artificial Neural Network)</a:t>
            </a:r>
            <a:r>
              <a:rPr lang="ko-KR" altLang="en-US" sz="1400" b="1" dirty="0">
                <a:solidFill>
                  <a:schemeClr val="tx1">
                    <a:alpha val="70000"/>
                  </a:schemeClr>
                </a:solidFill>
                <a:latin typeface="+mj-ea"/>
                <a:ea typeface="+mj-ea"/>
              </a:rPr>
              <a:t>과 비교하여 </a:t>
            </a:r>
            <a:r>
              <a:rPr lang="ko-KR" altLang="en-US" sz="1400" b="1" dirty="0">
                <a:solidFill>
                  <a:srgbClr val="FF0000">
                    <a:alpha val="70000"/>
                  </a:srgbClr>
                </a:solidFill>
                <a:latin typeface="+mj-ea"/>
                <a:ea typeface="+mj-ea"/>
              </a:rPr>
              <a:t>유용하고 효율적이라는</a:t>
            </a:r>
            <a:r>
              <a:rPr lang="en-US" altLang="ko-KR" sz="1400" b="1" dirty="0">
                <a:solidFill>
                  <a:srgbClr val="FF0000">
                    <a:alpha val="70000"/>
                  </a:srgbClr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>
                <a:solidFill>
                  <a:srgbClr val="FF0000">
                    <a:alpha val="70000"/>
                  </a:srgbClr>
                </a:solidFill>
                <a:latin typeface="+mj-ea"/>
                <a:ea typeface="+mj-ea"/>
              </a:rPr>
              <a:t>보여주는 몇 가지 결과를 설명</a:t>
            </a:r>
            <a:endParaRPr lang="en-US" altLang="ko-KR" sz="1400" b="1" dirty="0">
              <a:solidFill>
                <a:srgbClr val="FF0000">
                  <a:alpha val="70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84457BDC-428E-8E59-7FC9-716068219C7C}"/>
              </a:ext>
            </a:extLst>
          </p:cNvPr>
          <p:cNvSpPr/>
          <p:nvPr/>
        </p:nvSpPr>
        <p:spPr>
          <a:xfrm>
            <a:off x="6042437" y="1648119"/>
            <a:ext cx="5507697" cy="44452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E7FD971-3E94-F29C-F4BC-AD2EE5F1B04F}"/>
              </a:ext>
            </a:extLst>
          </p:cNvPr>
          <p:cNvGrpSpPr/>
          <p:nvPr/>
        </p:nvGrpSpPr>
        <p:grpSpPr>
          <a:xfrm>
            <a:off x="553356" y="1599700"/>
            <a:ext cx="5033334" cy="4479598"/>
            <a:chOff x="553356" y="1311097"/>
            <a:chExt cx="5033334" cy="4992181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FFE834A5-DD4D-BF6B-B0E5-77065F09A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356" y="1311097"/>
              <a:ext cx="5033334" cy="4992181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7917BFC-A5B5-A9DA-8411-9DD0690B72F6}"/>
                </a:ext>
              </a:extLst>
            </p:cNvPr>
            <p:cNvSpPr/>
            <p:nvPr/>
          </p:nvSpPr>
          <p:spPr>
            <a:xfrm>
              <a:off x="1009103" y="3307096"/>
              <a:ext cx="4330967" cy="212275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A37DC098-BD90-A229-72C7-DDB277B3A7F1}"/>
                </a:ext>
              </a:extLst>
            </p:cNvPr>
            <p:cNvSpPr/>
            <p:nvPr/>
          </p:nvSpPr>
          <p:spPr>
            <a:xfrm>
              <a:off x="636907" y="3594911"/>
              <a:ext cx="4445618" cy="212275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4C15673A-27A8-3DE5-5760-2EE64208FD83}"/>
                </a:ext>
              </a:extLst>
            </p:cNvPr>
            <p:cNvSpPr/>
            <p:nvPr/>
          </p:nvSpPr>
          <p:spPr>
            <a:xfrm>
              <a:off x="636907" y="3891591"/>
              <a:ext cx="3769555" cy="212275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779ED596-9264-6987-6A2A-7B5CFEEEF5DF}"/>
                </a:ext>
              </a:extLst>
            </p:cNvPr>
            <p:cNvSpPr/>
            <p:nvPr/>
          </p:nvSpPr>
          <p:spPr>
            <a:xfrm>
              <a:off x="4901481" y="4195402"/>
              <a:ext cx="301139" cy="212275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14354DD0-0678-AF50-28E0-23F059E152C8}"/>
                </a:ext>
              </a:extLst>
            </p:cNvPr>
            <p:cNvSpPr/>
            <p:nvPr/>
          </p:nvSpPr>
          <p:spPr>
            <a:xfrm>
              <a:off x="641866" y="4491034"/>
              <a:ext cx="3591175" cy="212275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D982CBD3-6FC6-1ED2-D4BD-870D2373C162}"/>
                </a:ext>
              </a:extLst>
            </p:cNvPr>
            <p:cNvSpPr/>
            <p:nvPr/>
          </p:nvSpPr>
          <p:spPr>
            <a:xfrm>
              <a:off x="1971867" y="5682076"/>
              <a:ext cx="3475120" cy="212275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E4898A05-5974-7476-D810-791DEF154EBE}"/>
                </a:ext>
              </a:extLst>
            </p:cNvPr>
            <p:cNvSpPr/>
            <p:nvPr/>
          </p:nvSpPr>
          <p:spPr>
            <a:xfrm>
              <a:off x="636907" y="5984863"/>
              <a:ext cx="3769555" cy="212275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032E95F2-22E5-B916-4C3C-5E3AB5A1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7E9087-2D2F-B0ED-D539-C7E51F18C909}"/>
              </a:ext>
            </a:extLst>
          </p:cNvPr>
          <p:cNvSpPr txBox="1"/>
          <p:nvPr/>
        </p:nvSpPr>
        <p:spPr>
          <a:xfrm>
            <a:off x="8781264" y="502540"/>
            <a:ext cx="280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Recent Developments and Applications in Quantum Neural Network: A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960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06C44957-6498-65CC-8F5F-36CF6306C8B3}"/>
              </a:ext>
            </a:extLst>
          </p:cNvPr>
          <p:cNvCxnSpPr>
            <a:cxnSpLocks/>
          </p:cNvCxnSpPr>
          <p:nvPr/>
        </p:nvCxnSpPr>
        <p:spPr>
          <a:xfrm>
            <a:off x="751400" y="3236053"/>
            <a:ext cx="105393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타원 80">
            <a:extLst>
              <a:ext uri="{FF2B5EF4-FFF2-40B4-BE49-F238E27FC236}">
                <a16:creationId xmlns:a16="http://schemas.microsoft.com/office/drawing/2014/main" id="{52BC7FCB-FB1C-8A29-9B08-450F361F9C2B}"/>
              </a:ext>
            </a:extLst>
          </p:cNvPr>
          <p:cNvSpPr/>
          <p:nvPr/>
        </p:nvSpPr>
        <p:spPr>
          <a:xfrm>
            <a:off x="1782017" y="3096000"/>
            <a:ext cx="280105" cy="2801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</a:t>
            </a:r>
            <a:endParaRPr lang="ko-KR" altLang="en-US" sz="105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INTRODUCTION</a:t>
            </a: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1598D33F-8AD2-1D04-6AB4-B26C0901F8C6}"/>
              </a:ext>
            </a:extLst>
          </p:cNvPr>
          <p:cNvSpPr/>
          <p:nvPr/>
        </p:nvSpPr>
        <p:spPr>
          <a:xfrm>
            <a:off x="3357463" y="3096000"/>
            <a:ext cx="280105" cy="2801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2</a:t>
            </a:r>
            <a:endParaRPr lang="ko-KR" altLang="en-US" sz="1050" dirty="0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AC233C45-D356-C3A3-B88F-04534D7AB363}"/>
              </a:ext>
            </a:extLst>
          </p:cNvPr>
          <p:cNvSpPr/>
          <p:nvPr/>
        </p:nvSpPr>
        <p:spPr>
          <a:xfrm>
            <a:off x="4932909" y="3097352"/>
            <a:ext cx="280105" cy="2801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3</a:t>
            </a:r>
            <a:endParaRPr lang="ko-KR" altLang="en-US" sz="105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AF7446-7ABB-73D0-8953-730332492071}"/>
              </a:ext>
            </a:extLst>
          </p:cNvPr>
          <p:cNvSpPr txBox="1"/>
          <p:nvPr/>
        </p:nvSpPr>
        <p:spPr>
          <a:xfrm>
            <a:off x="1650155" y="3349543"/>
            <a:ext cx="531860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1980</a:t>
            </a: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0F29D064-04FD-627B-3740-381C3CAD66E7}"/>
              </a:ext>
            </a:extLst>
          </p:cNvPr>
          <p:cNvSpPr/>
          <p:nvPr/>
        </p:nvSpPr>
        <p:spPr>
          <a:xfrm>
            <a:off x="6508355" y="3100499"/>
            <a:ext cx="280105" cy="2801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4</a:t>
            </a:r>
            <a:endParaRPr lang="ko-KR" altLang="en-US" sz="105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4F1EF7-2C83-BC6E-EE73-62957BF39A28}"/>
              </a:ext>
            </a:extLst>
          </p:cNvPr>
          <p:cNvSpPr txBox="1"/>
          <p:nvPr/>
        </p:nvSpPr>
        <p:spPr>
          <a:xfrm>
            <a:off x="3709653" y="1236707"/>
            <a:ext cx="2673985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최초의 양자 알고리즘 제안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6713A7-F5A8-E2BB-01E9-1FFCDD7A1BA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00E2EC0-6AC0-62BB-7E22-CE8A87E5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55925D82-DED5-2882-B05D-3695EF7576BF}"/>
              </a:ext>
            </a:extLst>
          </p:cNvPr>
          <p:cNvSpPr/>
          <p:nvPr/>
        </p:nvSpPr>
        <p:spPr>
          <a:xfrm>
            <a:off x="8083801" y="3100498"/>
            <a:ext cx="280105" cy="2801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5</a:t>
            </a:r>
            <a:endParaRPr lang="ko-KR" altLang="en-US" sz="1050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11AC2106-B10C-1686-DD95-34920BDFAFDA}"/>
              </a:ext>
            </a:extLst>
          </p:cNvPr>
          <p:cNvSpPr/>
          <p:nvPr/>
        </p:nvSpPr>
        <p:spPr>
          <a:xfrm>
            <a:off x="9659247" y="3096000"/>
            <a:ext cx="280105" cy="2801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6</a:t>
            </a:r>
            <a:endParaRPr lang="ko-KR" altLang="en-US" sz="10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CE1D48-B817-DB38-2590-A553DBCEEA87}"/>
              </a:ext>
            </a:extLst>
          </p:cNvPr>
          <p:cNvSpPr txBox="1"/>
          <p:nvPr/>
        </p:nvSpPr>
        <p:spPr>
          <a:xfrm>
            <a:off x="1036208" y="2094975"/>
            <a:ext cx="1783322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양자의 개념 제시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E3E7F8-9A5A-75A5-117E-2286285AD916}"/>
              </a:ext>
            </a:extLst>
          </p:cNvPr>
          <p:cNvSpPr txBox="1"/>
          <p:nvPr/>
        </p:nvSpPr>
        <p:spPr>
          <a:xfrm>
            <a:off x="3231585" y="3340731"/>
            <a:ext cx="531860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1995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F1B760-BB23-D279-BE40-18B13B74E9AE}"/>
              </a:ext>
            </a:extLst>
          </p:cNvPr>
          <p:cNvSpPr txBox="1"/>
          <p:nvPr/>
        </p:nvSpPr>
        <p:spPr>
          <a:xfrm>
            <a:off x="2127899" y="4177736"/>
            <a:ext cx="3343605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양자 신경 컴퓨팅 개념 등장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0F4E48-B002-0D3B-6B6E-416FCE326279}"/>
              </a:ext>
            </a:extLst>
          </p:cNvPr>
          <p:cNvSpPr txBox="1"/>
          <p:nvPr/>
        </p:nvSpPr>
        <p:spPr>
          <a:xfrm>
            <a:off x="4807031" y="3336779"/>
            <a:ext cx="531860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1996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E720F50-B7F2-21DD-A8D9-166BCD867E7F}"/>
              </a:ext>
            </a:extLst>
          </p:cNvPr>
          <p:cNvSpPr txBox="1"/>
          <p:nvPr/>
        </p:nvSpPr>
        <p:spPr>
          <a:xfrm>
            <a:off x="6374407" y="3332104"/>
            <a:ext cx="531860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2000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57AE848-8B5A-32A9-2C4B-84B9F22F3C3F}"/>
              </a:ext>
            </a:extLst>
          </p:cNvPr>
          <p:cNvSpPr txBox="1"/>
          <p:nvPr/>
        </p:nvSpPr>
        <p:spPr>
          <a:xfrm>
            <a:off x="7963809" y="3355721"/>
            <a:ext cx="531860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2001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7D11D5-62BE-CED0-0A1D-D268AA5958AD}"/>
              </a:ext>
            </a:extLst>
          </p:cNvPr>
          <p:cNvSpPr txBox="1"/>
          <p:nvPr/>
        </p:nvSpPr>
        <p:spPr>
          <a:xfrm>
            <a:off x="9539255" y="3339926"/>
            <a:ext cx="531860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2003</a:t>
            </a:r>
          </a:p>
        </p:txBody>
      </p: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2C602CBE-AA7F-155D-00FC-178CC73D37B3}"/>
              </a:ext>
            </a:extLst>
          </p:cNvPr>
          <p:cNvCxnSpPr>
            <a:cxnSpLocks/>
          </p:cNvCxnSpPr>
          <p:nvPr/>
        </p:nvCxnSpPr>
        <p:spPr>
          <a:xfrm>
            <a:off x="3506530" y="3669569"/>
            <a:ext cx="0" cy="47593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77A04328-006F-6B35-8C17-10E0D8EA39CA}"/>
              </a:ext>
            </a:extLst>
          </p:cNvPr>
          <p:cNvCxnSpPr>
            <a:cxnSpLocks/>
          </p:cNvCxnSpPr>
          <p:nvPr/>
        </p:nvCxnSpPr>
        <p:spPr>
          <a:xfrm flipV="1">
            <a:off x="5072961" y="2044659"/>
            <a:ext cx="0" cy="99149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A0F513B6-C729-8703-5B20-1205474D9ADC}"/>
              </a:ext>
            </a:extLst>
          </p:cNvPr>
          <p:cNvCxnSpPr>
            <a:cxnSpLocks/>
            <a:stCxn id="59" idx="2"/>
          </p:cNvCxnSpPr>
          <p:nvPr/>
        </p:nvCxnSpPr>
        <p:spPr>
          <a:xfrm>
            <a:off x="6640337" y="3669569"/>
            <a:ext cx="6516" cy="175938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DAE4401E-B37C-C4D7-BACC-2454407D5487}"/>
              </a:ext>
            </a:extLst>
          </p:cNvPr>
          <p:cNvGrpSpPr/>
          <p:nvPr/>
        </p:nvGrpSpPr>
        <p:grpSpPr>
          <a:xfrm>
            <a:off x="3902758" y="5542678"/>
            <a:ext cx="5522647" cy="735953"/>
            <a:chOff x="7930253" y="4542118"/>
            <a:chExt cx="5522647" cy="73595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1684816-1E41-FBF8-BD5C-F74C8FA5268D}"/>
                </a:ext>
              </a:extLst>
            </p:cNvPr>
            <p:cNvSpPr txBox="1"/>
            <p:nvPr/>
          </p:nvSpPr>
          <p:spPr>
            <a:xfrm>
              <a:off x="7930253" y="4542118"/>
              <a:ext cx="3270853" cy="3486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ctr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연관 메모리 모델의 양자 구현</a:t>
              </a: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081E8D0-5EAB-6AC6-1D1C-B0F9DE2CED7A}"/>
                </a:ext>
              </a:extLst>
            </p:cNvPr>
            <p:cNvSpPr txBox="1"/>
            <p:nvPr/>
          </p:nvSpPr>
          <p:spPr>
            <a:xfrm>
              <a:off x="7930253" y="4929449"/>
              <a:ext cx="5522647" cy="3486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ctr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양자 점 배열로서 양자 신경망의 물리적 구현 아이디어</a:t>
              </a:r>
              <a:endPara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1244D894-6162-C21A-44D2-277D18F10128}"/>
              </a:ext>
            </a:extLst>
          </p:cNvPr>
          <p:cNvSpPr txBox="1"/>
          <p:nvPr/>
        </p:nvSpPr>
        <p:spPr>
          <a:xfrm>
            <a:off x="7060144" y="2113002"/>
            <a:ext cx="2459460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양자 </a:t>
            </a:r>
            <a:r>
              <a:rPr lang="ko-KR" alt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퍼셉트론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모델 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05" name="직선 화살표 연결선 104">
            <a:extLst>
              <a:ext uri="{FF2B5EF4-FFF2-40B4-BE49-F238E27FC236}">
                <a16:creationId xmlns:a16="http://schemas.microsoft.com/office/drawing/2014/main" id="{25A50DDC-4A6C-76D1-82FD-06ED718E0472}"/>
              </a:ext>
            </a:extLst>
          </p:cNvPr>
          <p:cNvCxnSpPr>
            <a:cxnSpLocks/>
          </p:cNvCxnSpPr>
          <p:nvPr/>
        </p:nvCxnSpPr>
        <p:spPr>
          <a:xfrm flipV="1">
            <a:off x="8223853" y="2550253"/>
            <a:ext cx="0" cy="494887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98A06E1C-0421-DA76-46A8-81CAE8EE2307}"/>
              </a:ext>
            </a:extLst>
          </p:cNvPr>
          <p:cNvSpPr txBox="1"/>
          <p:nvPr/>
        </p:nvSpPr>
        <p:spPr>
          <a:xfrm>
            <a:off x="3610188" y="1612324"/>
            <a:ext cx="3457405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: 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매우 큰 정수를 인수분해 하는 방법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30536D3-0F6A-F191-F6AE-6D2227B18FF1}"/>
              </a:ext>
            </a:extLst>
          </p:cNvPr>
          <p:cNvSpPr txBox="1"/>
          <p:nvPr/>
        </p:nvSpPr>
        <p:spPr>
          <a:xfrm>
            <a:off x="8925710" y="2089226"/>
            <a:ext cx="2327885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: ANN +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양자 컴퓨팅 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13" name="직선 화살표 연결선 112">
            <a:extLst>
              <a:ext uri="{FF2B5EF4-FFF2-40B4-BE49-F238E27FC236}">
                <a16:creationId xmlns:a16="http://schemas.microsoft.com/office/drawing/2014/main" id="{4F1DD66B-AC5E-6478-57D4-CA1C1FBD153C}"/>
              </a:ext>
            </a:extLst>
          </p:cNvPr>
          <p:cNvCxnSpPr>
            <a:cxnSpLocks/>
          </p:cNvCxnSpPr>
          <p:nvPr/>
        </p:nvCxnSpPr>
        <p:spPr>
          <a:xfrm>
            <a:off x="9799299" y="3687008"/>
            <a:ext cx="0" cy="578317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C2B1A02F-0610-2B89-BBE7-23BDBF1FD05C}"/>
              </a:ext>
            </a:extLst>
          </p:cNvPr>
          <p:cNvSpPr txBox="1"/>
          <p:nvPr/>
        </p:nvSpPr>
        <p:spPr>
          <a:xfrm>
            <a:off x="8436191" y="4376623"/>
            <a:ext cx="2726216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Qubit 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신경망 등장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21" name="직선 화살표 연결선 120">
            <a:extLst>
              <a:ext uri="{FF2B5EF4-FFF2-40B4-BE49-F238E27FC236}">
                <a16:creationId xmlns:a16="http://schemas.microsoft.com/office/drawing/2014/main" id="{7501F8A3-E6C2-56C7-8E17-A24DE0316BB1}"/>
              </a:ext>
            </a:extLst>
          </p:cNvPr>
          <p:cNvCxnSpPr>
            <a:cxnSpLocks/>
          </p:cNvCxnSpPr>
          <p:nvPr/>
        </p:nvCxnSpPr>
        <p:spPr>
          <a:xfrm flipV="1">
            <a:off x="1927869" y="2472651"/>
            <a:ext cx="0" cy="59593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953589D9-A840-278E-58F6-2A9DC854A1E4}"/>
              </a:ext>
            </a:extLst>
          </p:cNvPr>
          <p:cNvSpPr txBox="1"/>
          <p:nvPr/>
        </p:nvSpPr>
        <p:spPr>
          <a:xfrm>
            <a:off x="2182015" y="4558595"/>
            <a:ext cx="3624369" cy="625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: 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신경망  연구의 다양한 새로운 방향에서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Wingdings" panose="05000000000000000000" pitchFamily="2" charset="2"/>
            </a:endParaRPr>
          </a:p>
          <a:p>
            <a:pPr>
              <a:lnSpc>
                <a:spcPts val="2200"/>
              </a:lnSpc>
            </a:pP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 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양자 신경 컴퓨팅 개념 등장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E69C292-BDB3-0BE3-3EB6-FE506D4A58DC}"/>
              </a:ext>
            </a:extLst>
          </p:cNvPr>
          <p:cNvSpPr txBox="1"/>
          <p:nvPr/>
        </p:nvSpPr>
        <p:spPr>
          <a:xfrm>
            <a:off x="8781264" y="502540"/>
            <a:ext cx="280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Recent Developments and Applications in Quantum Neural Network: A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861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INTRODUCTION</a:t>
            </a:r>
          </a:p>
        </p:txBody>
      </p: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43371BD8-B3E9-6A0C-8F74-C876E5F96070}"/>
              </a:ext>
            </a:extLst>
          </p:cNvPr>
          <p:cNvCxnSpPr>
            <a:cxnSpLocks/>
          </p:cNvCxnSpPr>
          <p:nvPr/>
        </p:nvCxnSpPr>
        <p:spPr>
          <a:xfrm>
            <a:off x="-636034" y="5186849"/>
            <a:ext cx="3701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1E5FDEA0-E2E0-29DA-8EBD-07606FE0B2D4}"/>
              </a:ext>
            </a:extLst>
          </p:cNvPr>
          <p:cNvCxnSpPr>
            <a:cxnSpLocks/>
          </p:cNvCxnSpPr>
          <p:nvPr/>
        </p:nvCxnSpPr>
        <p:spPr>
          <a:xfrm>
            <a:off x="-553291" y="3925706"/>
            <a:ext cx="0" cy="31021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0391EE4A-59E8-619C-52D5-98333E7125C1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1468AE9-5D53-D010-B9AA-7E916C03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49A32-E27A-795B-A5E9-EFBE36DC5DAF}"/>
              </a:ext>
            </a:extLst>
          </p:cNvPr>
          <p:cNvSpPr txBox="1"/>
          <p:nvPr/>
        </p:nvSpPr>
        <p:spPr>
          <a:xfrm>
            <a:off x="1054598" y="1476605"/>
            <a:ext cx="5601190" cy="354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QNN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의 장점</a:t>
            </a: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769CFBC-8C37-723D-3119-2B7EE6E3F7B6}"/>
              </a:ext>
            </a:extLst>
          </p:cNvPr>
          <p:cNvSpPr/>
          <p:nvPr/>
        </p:nvSpPr>
        <p:spPr>
          <a:xfrm>
            <a:off x="1054599" y="1856877"/>
            <a:ext cx="10080664" cy="4050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F2696-3685-8F89-E6C0-818BF62F7BD5}"/>
              </a:ext>
            </a:extLst>
          </p:cNvPr>
          <p:cNvSpPr txBox="1"/>
          <p:nvPr/>
        </p:nvSpPr>
        <p:spPr>
          <a:xfrm>
            <a:off x="1276115" y="2011144"/>
            <a:ext cx="8878845" cy="373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양자 </a:t>
            </a:r>
            <a:r>
              <a:rPr lang="ko-KR" alt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병렬성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기존 메모리에 비해 메모리 용량이 기하급수적으로 증가함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기존 학습 능력에 비해 학습 능력이 더 빠름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더 높은 안정성과 신뢰성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숨겨진 뉴런의 수가 적어 성능 개선의 용이함 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선형적으로 분리할 수 없는 문제의 단일 계층 네트워크 솔루션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ts val="2200"/>
              </a:lnSpc>
              <a:buFont typeface="+mj-lt"/>
              <a:buAutoNum type="arabicPeriod"/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정보 처리 속도의 향상 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55DB8-2A4B-1CE5-ED6E-D50C9700A72C}"/>
              </a:ext>
            </a:extLst>
          </p:cNvPr>
          <p:cNvSpPr txBox="1"/>
          <p:nvPr/>
        </p:nvSpPr>
        <p:spPr>
          <a:xfrm>
            <a:off x="8781264" y="502540"/>
            <a:ext cx="280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Recent Developments and Applications in Quantum Neural Network: A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473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08FCC26-ED3F-488B-A7A9-953EA566F0DE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E3AF07-8BB9-56CF-66C0-327A3324775D}"/>
              </a:ext>
            </a:extLst>
          </p:cNvPr>
          <p:cNvSpPr txBox="1"/>
          <p:nvPr/>
        </p:nvSpPr>
        <p:spPr>
          <a:xfrm>
            <a:off x="751749" y="795663"/>
            <a:ext cx="4024101" cy="333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00A9793-07D2-9D85-A0B1-C5A446A853DA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QNN Model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7A5AEA-8A67-37E4-5DAD-E3D9CB6D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4D6AA45-8398-3B54-06A4-3A8DB21A1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671" y="2470154"/>
            <a:ext cx="5631604" cy="2290822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1C2E558D-EBA1-6658-7D65-74A9FBA92D7D}"/>
              </a:ext>
            </a:extLst>
          </p:cNvPr>
          <p:cNvSpPr/>
          <p:nvPr/>
        </p:nvSpPr>
        <p:spPr>
          <a:xfrm>
            <a:off x="4006927" y="2875098"/>
            <a:ext cx="617706" cy="109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9DAB38-98BF-A632-0B9A-3F9969FB2888}"/>
                  </a:ext>
                </a:extLst>
              </p:cNvPr>
              <p:cNvSpPr txBox="1"/>
              <p:nvPr/>
            </p:nvSpPr>
            <p:spPr>
              <a:xfrm>
                <a:off x="723435" y="3117327"/>
                <a:ext cx="2478293" cy="626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n</a:t>
                </a:r>
                <a:r>
                  <a:rPr lang="ko-KR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</a:rPr>
                  <a:t>개의 병렬 상태로 들어옴 </a:t>
                </a:r>
                <a:endPara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  <a:p>
                <a:pPr algn="ctr">
                  <a:lnSpc>
                    <a:spcPts val="2200"/>
                  </a:lnSpc>
                </a:pPr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  <a:t> </a:t>
                </a:r>
                <a:r>
                  <a:rPr lang="ko-KR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sym typeface="Wingdings" panose="05000000000000000000" pitchFamily="2" charset="2"/>
                  </a:rPr>
                  <a:t>총 양자 상태는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en-US" altLang="ko-KR" sz="14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2</m:t>
                        </m:r>
                      </m:e>
                      <m:sup>
                        <m:r>
                          <a:rPr lang="en-US" altLang="ko-KR" sz="14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𝑛</m:t>
                        </m:r>
                      </m:sup>
                    </m:sSup>
                  </m:oMath>
                </a14:m>
                <a:endPara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9DAB38-98BF-A632-0B9A-3F9969FB2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35" y="3117327"/>
                <a:ext cx="2478293" cy="626710"/>
              </a:xfrm>
              <a:prstGeom prst="rect">
                <a:avLst/>
              </a:prstGeom>
              <a:blipFill>
                <a:blip r:embed="rId4"/>
                <a:stretch>
                  <a:fillRect b="-97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9626042-02BC-9DD1-AFE3-97B41A10F144}"/>
              </a:ext>
            </a:extLst>
          </p:cNvPr>
          <p:cNvSpPr txBox="1"/>
          <p:nvPr/>
        </p:nvSpPr>
        <p:spPr>
          <a:xfrm>
            <a:off x="727373" y="1706344"/>
            <a:ext cx="10657673" cy="354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QNN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consists of state encoder, parameterized quantum circuit and untrainable measurement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C97093-9634-E7E8-E6A5-945E98B54713}"/>
              </a:ext>
            </a:extLst>
          </p:cNvPr>
          <p:cNvSpPr txBox="1"/>
          <p:nvPr/>
        </p:nvSpPr>
        <p:spPr>
          <a:xfrm>
            <a:off x="3980860" y="5144267"/>
            <a:ext cx="5744544" cy="625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Unitary operation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연산자의 행렬표현이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unitary matrix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가 되는 연산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Wingdings" panose="05000000000000000000" pitchFamily="2" charset="2"/>
            </a:endParaRPr>
          </a:p>
          <a:p>
            <a:pPr>
              <a:lnSpc>
                <a:spcPts val="22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 Training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parameter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를 가지는 것이 일종의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hidden layer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CFEE4F-93B3-BB6F-132B-0E5F0047C216}"/>
              </a:ext>
            </a:extLst>
          </p:cNvPr>
          <p:cNvSpPr txBox="1"/>
          <p:nvPr/>
        </p:nvSpPr>
        <p:spPr>
          <a:xfrm>
            <a:off x="9593512" y="3235634"/>
            <a:ext cx="1778932" cy="34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Activation function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B427F6D-F25F-95D4-3509-DB3A32A7E4F6}"/>
              </a:ext>
            </a:extLst>
          </p:cNvPr>
          <p:cNvSpPr/>
          <p:nvPr/>
        </p:nvSpPr>
        <p:spPr>
          <a:xfrm>
            <a:off x="5969983" y="2718972"/>
            <a:ext cx="1734823" cy="1884832"/>
          </a:xfrm>
          <a:prstGeom prst="rect">
            <a:avLst/>
          </a:prstGeom>
          <a:noFill/>
          <a:ln w="28575">
            <a:solidFill>
              <a:srgbClr val="005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4E2368E-D7B8-6452-BC53-B5E9407B7B8C}"/>
              </a:ext>
            </a:extLst>
          </p:cNvPr>
          <p:cNvSpPr/>
          <p:nvPr/>
        </p:nvSpPr>
        <p:spPr>
          <a:xfrm>
            <a:off x="7728659" y="2718972"/>
            <a:ext cx="1073428" cy="1375948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FAFE944-E832-6FBD-C576-DA67222FDACF}"/>
              </a:ext>
            </a:extLst>
          </p:cNvPr>
          <p:cNvSpPr/>
          <p:nvPr/>
        </p:nvSpPr>
        <p:spPr>
          <a:xfrm>
            <a:off x="723435" y="2981738"/>
            <a:ext cx="2486244" cy="8905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2B1ACAA-62A2-088A-261A-C8FC5E8E6E89}"/>
              </a:ext>
            </a:extLst>
          </p:cNvPr>
          <p:cNvSpPr/>
          <p:nvPr/>
        </p:nvSpPr>
        <p:spPr>
          <a:xfrm>
            <a:off x="3830751" y="5035317"/>
            <a:ext cx="6012958" cy="883895"/>
          </a:xfrm>
          <a:prstGeom prst="rect">
            <a:avLst/>
          </a:prstGeom>
          <a:noFill/>
          <a:ln w="28575">
            <a:solidFill>
              <a:srgbClr val="005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A9BE255-8448-5D52-1DDA-FC15EF2AF071}"/>
              </a:ext>
            </a:extLst>
          </p:cNvPr>
          <p:cNvSpPr/>
          <p:nvPr/>
        </p:nvSpPr>
        <p:spPr>
          <a:xfrm>
            <a:off x="9561433" y="3158097"/>
            <a:ext cx="1811011" cy="515359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95C600F8-477A-117A-A91C-954548C91B5E}"/>
              </a:ext>
            </a:extLst>
          </p:cNvPr>
          <p:cNvCxnSpPr>
            <a:cxnSpLocks/>
            <a:stCxn id="16" idx="1"/>
            <a:endCxn id="24" idx="3"/>
          </p:cNvCxnSpPr>
          <p:nvPr/>
        </p:nvCxnSpPr>
        <p:spPr>
          <a:xfrm flipH="1">
            <a:off x="3209679" y="3422460"/>
            <a:ext cx="797248" cy="45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F2574A92-473E-64FF-8B33-1089BD7FEA23}"/>
              </a:ext>
            </a:extLst>
          </p:cNvPr>
          <p:cNvCxnSpPr>
            <a:cxnSpLocks/>
            <a:stCxn id="23" idx="3"/>
            <a:endCxn id="26" idx="1"/>
          </p:cNvCxnSpPr>
          <p:nvPr/>
        </p:nvCxnSpPr>
        <p:spPr>
          <a:xfrm>
            <a:off x="8802087" y="3406946"/>
            <a:ext cx="759346" cy="8831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연결선: 꺾임 66">
            <a:extLst>
              <a:ext uri="{FF2B5EF4-FFF2-40B4-BE49-F238E27FC236}">
                <a16:creationId xmlns:a16="http://schemas.microsoft.com/office/drawing/2014/main" id="{925DDFE7-62AC-4175-13E4-40C97559F945}"/>
              </a:ext>
            </a:extLst>
          </p:cNvPr>
          <p:cNvCxnSpPr>
            <a:cxnSpLocks/>
            <a:endCxn id="25" idx="0"/>
          </p:cNvCxnSpPr>
          <p:nvPr/>
        </p:nvCxnSpPr>
        <p:spPr>
          <a:xfrm rot="5400000">
            <a:off x="6621475" y="4819560"/>
            <a:ext cx="431513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C682A4B6-1CF2-EB77-7CB9-8FBA59A8A141}"/>
              </a:ext>
            </a:extLst>
          </p:cNvPr>
          <p:cNvSpPr txBox="1"/>
          <p:nvPr/>
        </p:nvSpPr>
        <p:spPr>
          <a:xfrm>
            <a:off x="8781264" y="502540"/>
            <a:ext cx="280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Recent Developments and Applications in Quantum Neural Network: A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625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5583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Applications of Quantum Neural Network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6713A7-F5A8-E2BB-01E9-1FFCDD7A1BA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00E2EC0-6AC0-62BB-7E22-CE8A87E5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8F88525-C576-4B40-3CAD-3B198ABD74CE}"/>
              </a:ext>
            </a:extLst>
          </p:cNvPr>
          <p:cNvSpPr/>
          <p:nvPr/>
        </p:nvSpPr>
        <p:spPr>
          <a:xfrm>
            <a:off x="603682" y="1413338"/>
            <a:ext cx="2417814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Image Compression(1)</a:t>
            </a:r>
            <a:endParaRPr lang="ko-KR" altLang="en-US" sz="1600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594ECD8-2B34-F526-B385-481ABCA22453}"/>
              </a:ext>
            </a:extLst>
          </p:cNvPr>
          <p:cNvGrpSpPr/>
          <p:nvPr/>
        </p:nvGrpSpPr>
        <p:grpSpPr>
          <a:xfrm>
            <a:off x="603682" y="1984928"/>
            <a:ext cx="11249580" cy="4462066"/>
            <a:chOff x="603683" y="2229147"/>
            <a:chExt cx="5081947" cy="1904824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60CA139-7ED8-2A50-401C-081CDDF4763B}"/>
                </a:ext>
              </a:extLst>
            </p:cNvPr>
            <p:cNvSpPr/>
            <p:nvPr/>
          </p:nvSpPr>
          <p:spPr>
            <a:xfrm>
              <a:off x="603683" y="2229147"/>
              <a:ext cx="5008354" cy="190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9D6983-341E-EB3F-9AA8-BDD637E22152}"/>
                </a:ext>
              </a:extLst>
            </p:cNvPr>
            <p:cNvSpPr txBox="1"/>
            <p:nvPr/>
          </p:nvSpPr>
          <p:spPr>
            <a:xfrm>
              <a:off x="677277" y="2262835"/>
              <a:ext cx="5008353" cy="6305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2200"/>
                </a:lnSpc>
                <a:buFont typeface="+mj-lt"/>
                <a:buAutoNum type="arabicPeriod"/>
              </a:pPr>
              <a:r>
                <a:rPr lang="en-US" altLang="ko-KR" sz="1600" b="0" i="0" dirty="0">
                  <a:solidFill>
                    <a:srgbClr val="333333"/>
                  </a:solidFill>
                  <a:effectLst/>
                  <a:latin typeface="Georgia" panose="02040502050405020303" pitchFamily="18" charset="0"/>
                </a:rPr>
                <a:t> </a:t>
              </a: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이미지 압축 문제에서 큰 크기의 </a:t>
              </a: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QNN </a:t>
              </a: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성능을 연구 </a:t>
              </a: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(2002)</a:t>
              </a:r>
            </a:p>
            <a:p>
              <a:pPr marL="171450" indent="-171450">
                <a:lnSpc>
                  <a:spcPts val="2200"/>
                </a:lnSpc>
                <a:buFont typeface="Wingdings" panose="05000000000000000000" pitchFamily="2" charset="2"/>
                <a:buChar char="ü"/>
              </a:pP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à"/>
              </a:pP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QNN</a:t>
              </a: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이 </a:t>
              </a: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CNN</a:t>
              </a: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에 비해 이미지 압축에서 높은 처리 능력을 가지고 있음을 입증함</a:t>
              </a: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  <a:ea typeface="+mj-ea"/>
                <a:sym typeface="Wingdings" panose="05000000000000000000" pitchFamily="2" charset="2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à"/>
              </a:pP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  <a:ea typeface="+mj-ea"/>
                <a:sym typeface="Wingdings" panose="05000000000000000000" pitchFamily="2" charset="2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à"/>
              </a:pPr>
              <a:r>
                <a:rPr lang="en-US" altLang="ko-KR" sz="1600" dirty="0">
                  <a:solidFill>
                    <a:srgbClr val="FF0000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64 x 64 &amp; 256 x 256 Gray-scale </a:t>
              </a:r>
              <a:r>
                <a:rPr lang="ko-KR" altLang="en-US" sz="1600" dirty="0">
                  <a:solidFill>
                    <a:srgbClr val="FF0000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이미지로만 실험</a:t>
              </a:r>
              <a:r>
                <a:rPr lang="en-US" altLang="ko-KR" sz="1600" dirty="0">
                  <a:solidFill>
                    <a:srgbClr val="FF0000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, Color image X</a:t>
              </a:r>
              <a:r>
                <a:rPr lang="ko-KR" altLang="en-US" sz="1600" dirty="0">
                  <a:solidFill>
                    <a:srgbClr val="FF0000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 </a:t>
              </a:r>
              <a:endParaRPr lang="en-US" altLang="ko-KR" sz="16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24" name="그림 23">
            <a:extLst>
              <a:ext uri="{FF2B5EF4-FFF2-40B4-BE49-F238E27FC236}">
                <a16:creationId xmlns:a16="http://schemas.microsoft.com/office/drawing/2014/main" id="{C0B88205-3E0D-B1CC-291D-E6D1772C80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940" r="28044"/>
          <a:stretch/>
        </p:blipFill>
        <p:spPr>
          <a:xfrm>
            <a:off x="6771546" y="3540979"/>
            <a:ext cx="3875250" cy="252498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974C3F3-4BFE-A8F3-1FFC-83C5D60F1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077"/>
          <a:stretch/>
        </p:blipFill>
        <p:spPr>
          <a:xfrm>
            <a:off x="1024094" y="3621098"/>
            <a:ext cx="4904154" cy="2709630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482FE41-D3E4-C855-610A-321EE5BD1849}"/>
              </a:ext>
            </a:extLst>
          </p:cNvPr>
          <p:cNvSpPr/>
          <p:nvPr/>
        </p:nvSpPr>
        <p:spPr>
          <a:xfrm>
            <a:off x="603681" y="1413338"/>
            <a:ext cx="2537083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Georgia" panose="02040502050405020303" pitchFamily="18" charset="0"/>
              </a:rPr>
              <a:t>Image Compression (1)</a:t>
            </a:r>
            <a:endParaRPr lang="ko-KR" altLang="en-US" sz="1600" dirty="0"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E2A5F-4DD6-72BB-1186-E9967B778195}"/>
              </a:ext>
            </a:extLst>
          </p:cNvPr>
          <p:cNvSpPr txBox="1"/>
          <p:nvPr/>
        </p:nvSpPr>
        <p:spPr>
          <a:xfrm>
            <a:off x="8781264" y="502540"/>
            <a:ext cx="280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Recent Developments and Applications in Quantum Neural Network: A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387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5583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Applications of Quantum Neural Network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6713A7-F5A8-E2BB-01E9-1FFCDD7A1BA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00E2EC0-6AC0-62BB-7E22-CE8A87E5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8F88525-C576-4B40-3CAD-3B198ABD74CE}"/>
              </a:ext>
            </a:extLst>
          </p:cNvPr>
          <p:cNvSpPr/>
          <p:nvPr/>
        </p:nvSpPr>
        <p:spPr>
          <a:xfrm>
            <a:off x="603682" y="1413338"/>
            <a:ext cx="2417814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Image Compression(2)</a:t>
            </a:r>
            <a:endParaRPr lang="ko-KR" altLang="en-US" sz="1600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594ECD8-2B34-F526-B385-481ABCA22453}"/>
              </a:ext>
            </a:extLst>
          </p:cNvPr>
          <p:cNvGrpSpPr/>
          <p:nvPr/>
        </p:nvGrpSpPr>
        <p:grpSpPr>
          <a:xfrm>
            <a:off x="603682" y="1984928"/>
            <a:ext cx="11249580" cy="4462066"/>
            <a:chOff x="603683" y="2229147"/>
            <a:chExt cx="5081947" cy="1904824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60CA139-7ED8-2A50-401C-081CDDF4763B}"/>
                </a:ext>
              </a:extLst>
            </p:cNvPr>
            <p:cNvSpPr/>
            <p:nvPr/>
          </p:nvSpPr>
          <p:spPr>
            <a:xfrm>
              <a:off x="603683" y="2229147"/>
              <a:ext cx="5008354" cy="190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9D6983-341E-EB3F-9AA8-BDD637E22152}"/>
                </a:ext>
              </a:extLst>
            </p:cNvPr>
            <p:cNvSpPr txBox="1"/>
            <p:nvPr/>
          </p:nvSpPr>
          <p:spPr>
            <a:xfrm>
              <a:off x="677277" y="2262835"/>
              <a:ext cx="5008353" cy="5113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2200"/>
                </a:lnSpc>
                <a:buFont typeface="+mj-lt"/>
                <a:buAutoNum type="arabicPeriod" startAt="2"/>
              </a:pPr>
              <a:r>
                <a:rPr lang="en-US" altLang="ko-KR" sz="1600" b="0" i="0" dirty="0">
                  <a:solidFill>
                    <a:srgbClr val="333333"/>
                  </a:solidFill>
                  <a:effectLst/>
                  <a:latin typeface="Georgia" panose="02040502050405020303" pitchFamily="18" charset="0"/>
                </a:rPr>
                <a:t> </a:t>
              </a: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이미지 압축을 위한 새로운 </a:t>
              </a: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3-layers Quantum Back Propagation Network model (2010)</a:t>
              </a:r>
            </a:p>
            <a:p>
              <a:pPr marL="342900" indent="-342900">
                <a:lnSpc>
                  <a:spcPts val="2200"/>
                </a:lnSpc>
                <a:buFont typeface="+mj-lt"/>
                <a:buAutoNum type="arabicPeriod" startAt="2"/>
              </a:pP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à"/>
              </a:pP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초기 가중치의 느린 수렴으로 인해 초기 가중치 최적화를 위해 </a:t>
              </a:r>
              <a:r>
                <a:rPr lang="ko-KR" altLang="en-US" sz="1600" dirty="0">
                  <a:solidFill>
                    <a:srgbClr val="FF0000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유전 알고리즘 </a:t>
              </a: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사용</a:t>
              </a: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  <a:ea typeface="+mj-ea"/>
                <a:sym typeface="Wingdings" panose="05000000000000000000" pitchFamily="2" charset="2"/>
              </a:endParaRPr>
            </a:p>
            <a:p>
              <a:pPr>
                <a:lnSpc>
                  <a:spcPts val="2200"/>
                </a:lnSpc>
              </a:pP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  <a:ea typeface="+mj-ea"/>
                <a:sym typeface="Wingdings" panose="05000000000000000000" pitchFamily="2" charset="2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85214B-92C3-D8BA-9F35-E05CD76CB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2" b="48870"/>
          <a:stretch/>
        </p:blipFill>
        <p:spPr bwMode="auto">
          <a:xfrm>
            <a:off x="1257255" y="3178251"/>
            <a:ext cx="2823665" cy="306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8C517C83-242B-B5F8-41C8-F641709F9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2" t="51111" r="24938"/>
          <a:stretch/>
        </p:blipFill>
        <p:spPr bwMode="auto">
          <a:xfrm>
            <a:off x="8071374" y="3176745"/>
            <a:ext cx="295644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604C34A1-0C02-0D8A-13C3-54A33212C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5" b="48870"/>
          <a:stretch/>
        </p:blipFill>
        <p:spPr bwMode="auto">
          <a:xfrm>
            <a:off x="4401508" y="3178252"/>
            <a:ext cx="3134546" cy="306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47A4FAEF-79FE-B004-D647-D66693489E4E}"/>
              </a:ext>
            </a:extLst>
          </p:cNvPr>
          <p:cNvSpPr/>
          <p:nvPr/>
        </p:nvSpPr>
        <p:spPr>
          <a:xfrm>
            <a:off x="4214193" y="3178251"/>
            <a:ext cx="258877" cy="2793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88606B4-E5BF-2992-052F-34885B418B1A}"/>
              </a:ext>
            </a:extLst>
          </p:cNvPr>
          <p:cNvSpPr/>
          <p:nvPr/>
        </p:nvSpPr>
        <p:spPr>
          <a:xfrm>
            <a:off x="3957215" y="5983884"/>
            <a:ext cx="258877" cy="349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447CE7C-2042-0CF8-78E0-DA924DDED70D}"/>
              </a:ext>
            </a:extLst>
          </p:cNvPr>
          <p:cNvSpPr/>
          <p:nvPr/>
        </p:nvSpPr>
        <p:spPr>
          <a:xfrm>
            <a:off x="2756887" y="6224745"/>
            <a:ext cx="3532597" cy="163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E1E04FF2-770E-6E1F-7BA3-45536405EDDB}"/>
              </a:ext>
            </a:extLst>
          </p:cNvPr>
          <p:cNvSpPr/>
          <p:nvPr/>
        </p:nvSpPr>
        <p:spPr>
          <a:xfrm>
            <a:off x="603681" y="1413338"/>
            <a:ext cx="2537083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Georgia" panose="02040502050405020303" pitchFamily="18" charset="0"/>
              </a:rPr>
              <a:t>Image Compression (2)</a:t>
            </a:r>
            <a:endParaRPr lang="ko-KR" altLang="en-US" sz="1600" dirty="0">
              <a:latin typeface="Georgia" panose="02040502050405020303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F2BB94-5C4C-AA20-537A-1554D68094CB}"/>
              </a:ext>
            </a:extLst>
          </p:cNvPr>
          <p:cNvSpPr txBox="1"/>
          <p:nvPr/>
        </p:nvSpPr>
        <p:spPr>
          <a:xfrm>
            <a:off x="8781264" y="502540"/>
            <a:ext cx="280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Recent Developments and Applications in Quantum Neural Network: A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599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AB9DCB5-C47F-7607-F786-8DEABB48CD71}"/>
              </a:ext>
            </a:extLst>
          </p:cNvPr>
          <p:cNvSpPr txBox="1"/>
          <p:nvPr/>
        </p:nvSpPr>
        <p:spPr>
          <a:xfrm>
            <a:off x="603682" y="795663"/>
            <a:ext cx="5583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Applications of Quantum Neural Network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6713A7-F5A8-E2BB-01E9-1FFCDD7A1BAD}"/>
              </a:ext>
            </a:extLst>
          </p:cNvPr>
          <p:cNvSpPr txBox="1"/>
          <p:nvPr/>
        </p:nvSpPr>
        <p:spPr>
          <a:xfrm>
            <a:off x="603683" y="502540"/>
            <a:ext cx="287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Paper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00E2EC0-6AC0-62BB-7E22-CE8A87E5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8F88525-C576-4B40-3CAD-3B198ABD74CE}"/>
              </a:ext>
            </a:extLst>
          </p:cNvPr>
          <p:cNvSpPr/>
          <p:nvPr/>
        </p:nvSpPr>
        <p:spPr>
          <a:xfrm>
            <a:off x="603682" y="1413338"/>
            <a:ext cx="2441668" cy="400110"/>
          </a:xfrm>
          <a:prstGeom prst="roundRect">
            <a:avLst>
              <a:gd name="adj" fmla="val 50000"/>
            </a:avLst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Pattern Recognition </a:t>
            </a:r>
            <a:r>
              <a:rPr lang="en-US" altLang="ko-KR" sz="1600" dirty="0">
                <a:solidFill>
                  <a:schemeClr val="bg1"/>
                </a:solidFill>
              </a:rPr>
              <a:t>(1)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594ECD8-2B34-F526-B385-481ABCA22453}"/>
              </a:ext>
            </a:extLst>
          </p:cNvPr>
          <p:cNvGrpSpPr/>
          <p:nvPr/>
        </p:nvGrpSpPr>
        <p:grpSpPr>
          <a:xfrm>
            <a:off x="603682" y="1984928"/>
            <a:ext cx="11249580" cy="4462066"/>
            <a:chOff x="603683" y="2229147"/>
            <a:chExt cx="5081947" cy="1904824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60CA139-7ED8-2A50-401C-081CDDF4763B}"/>
                </a:ext>
              </a:extLst>
            </p:cNvPr>
            <p:cNvSpPr/>
            <p:nvPr/>
          </p:nvSpPr>
          <p:spPr>
            <a:xfrm>
              <a:off x="603683" y="2229147"/>
              <a:ext cx="5008354" cy="1904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9D6983-341E-EB3F-9AA8-BDD637E22152}"/>
                </a:ext>
              </a:extLst>
            </p:cNvPr>
            <p:cNvSpPr txBox="1"/>
            <p:nvPr/>
          </p:nvSpPr>
          <p:spPr>
            <a:xfrm>
              <a:off x="677277" y="2262835"/>
              <a:ext cx="5008353" cy="3906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2200"/>
                </a:lnSpc>
                <a:buFont typeface="+mj-lt"/>
                <a:buAutoNum type="arabicPeriod"/>
              </a:pPr>
              <a:r>
                <a:rPr lang="en-US" altLang="ko-KR" sz="1600" b="0" i="0" dirty="0">
                  <a:solidFill>
                    <a:srgbClr val="333333"/>
                  </a:solidFill>
                  <a:effectLst/>
                  <a:latin typeface="Georgia" panose="02040502050405020303" pitchFamily="18" charset="0"/>
                </a:rPr>
                <a:t> </a:t>
              </a: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양자 신경망 기반 얼굴 표정 인식 방법 </a:t>
              </a: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</a:rPr>
                <a:t>(2007)</a:t>
              </a:r>
            </a:p>
            <a:p>
              <a:pPr marL="342900" indent="-342900">
                <a:lnSpc>
                  <a:spcPts val="2200"/>
                </a:lnSpc>
                <a:buFont typeface="+mj-lt"/>
                <a:buAutoNum type="arabicPeriod"/>
              </a:pPr>
              <a:endParaRPr lang="en-US" altLang="ko-KR" sz="1600" dirty="0">
                <a:solidFill>
                  <a:srgbClr val="333333"/>
                </a:solidFill>
                <a:latin typeface="Georgia" panose="02040502050405020303" pitchFamily="18" charset="0"/>
              </a:endParaRPr>
            </a:p>
            <a:p>
              <a:pPr marL="285750" indent="-285750">
                <a:lnSpc>
                  <a:spcPts val="2200"/>
                </a:lnSpc>
                <a:buFont typeface="Wingdings" panose="05000000000000000000" pitchFamily="2" charset="2"/>
                <a:buChar char="à"/>
              </a:pPr>
              <a:r>
                <a:rPr lang="en-US" altLang="ko-KR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QNN multi-layers </a:t>
              </a:r>
              <a:r>
                <a:rPr lang="ko-KR" altLang="en-US" sz="1600" dirty="0">
                  <a:solidFill>
                    <a:srgbClr val="333333"/>
                  </a:solidFill>
                  <a:latin typeface="Georgia" panose="02040502050405020303" pitchFamily="18" charset="0"/>
                  <a:ea typeface="+mj-ea"/>
                  <a:sym typeface="Wingdings" panose="05000000000000000000" pitchFamily="2" charset="2"/>
                </a:rPr>
                <a:t>분류기는 표정 인식에 유용함을 입증함</a:t>
              </a:r>
              <a:endParaRPr lang="en-US" altLang="ko-KR" sz="1600" dirty="0">
                <a:solidFill>
                  <a:srgbClr val="FF0000"/>
                </a:solidFill>
                <a:latin typeface="Georgia" panose="02040502050405020303" pitchFamily="18" charset="0"/>
                <a:ea typeface="+mj-ea"/>
                <a:sym typeface="Wingdings" panose="05000000000000000000" pitchFamily="2" charset="2"/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FF1DC8ED-7509-4026-ED44-BB20D3A7B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227" y="3469826"/>
            <a:ext cx="4820323" cy="259251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1439E68-CCBA-9A11-DE36-774D591F1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190" y="3429000"/>
            <a:ext cx="4720953" cy="2502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463E45-0835-90C5-C14C-7C4703770D8F}"/>
              </a:ext>
            </a:extLst>
          </p:cNvPr>
          <p:cNvSpPr txBox="1"/>
          <p:nvPr/>
        </p:nvSpPr>
        <p:spPr>
          <a:xfrm>
            <a:off x="8781264" y="502540"/>
            <a:ext cx="2807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Recent Developments and Applications in Quantum Neural Network: A Review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5227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Words>820</Words>
  <Application>Microsoft Office PowerPoint</Application>
  <PresentationFormat>와이드스크린</PresentationFormat>
  <Paragraphs>188</Paragraphs>
  <Slides>14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6" baseType="lpstr">
      <vt:lpstr>Arial</vt:lpstr>
      <vt:lpstr>Wingdings</vt:lpstr>
      <vt:lpstr>AppleSDGothicNeoM00</vt:lpstr>
      <vt:lpstr>맑은 고딕</vt:lpstr>
      <vt:lpstr>AppleSDGothicNeoSB00</vt:lpstr>
      <vt:lpstr>Source Sans Pro</vt:lpstr>
      <vt:lpstr>Georgia</vt:lpstr>
      <vt:lpstr>AppleSDGothicNeoB00</vt:lpstr>
      <vt:lpstr>inherit</vt:lpstr>
      <vt:lpstr>Noto Sans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개발 계획서 발표 ppt 초안</dc:title>
  <dc:creator>유지인</dc:creator>
  <cp:lastModifiedBy>Lee Saebom</cp:lastModifiedBy>
  <cp:revision>271</cp:revision>
  <dcterms:created xsi:type="dcterms:W3CDTF">2022-03-09T05:06:39Z</dcterms:created>
  <dcterms:modified xsi:type="dcterms:W3CDTF">2022-12-27T22:12:22Z</dcterms:modified>
</cp:coreProperties>
</file>