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312" r:id="rId4"/>
    <p:sldId id="308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6" r:id="rId13"/>
    <p:sldId id="324" r:id="rId14"/>
    <p:sldId id="325" r:id="rId15"/>
    <p:sldId id="328" r:id="rId16"/>
    <p:sldId id="327" r:id="rId17"/>
    <p:sldId id="329" r:id="rId18"/>
    <p:sldId id="331" r:id="rId19"/>
    <p:sldId id="330" r:id="rId20"/>
    <p:sldId id="332" r:id="rId21"/>
    <p:sldId id="335" r:id="rId22"/>
    <p:sldId id="337" r:id="rId23"/>
    <p:sldId id="339" r:id="rId24"/>
    <p:sldId id="340" r:id="rId25"/>
    <p:sldId id="338" r:id="rId26"/>
    <p:sldId id="286" r:id="rId27"/>
  </p:sldIdLst>
  <p:sldSz cx="12192000" cy="6858000"/>
  <p:notesSz cx="6858000" cy="9144000"/>
  <p:embeddedFontLst>
    <p:embeddedFont>
      <p:font typeface="AppleSDGothicNeoB00" panose="020B0600000101010101" charset="-127"/>
      <p:regular r:id="rId29"/>
    </p:embeddedFont>
    <p:embeddedFont>
      <p:font typeface="AppleSDGothicNeoL00" panose="020B0600000101010101" charset="-127"/>
      <p:regular r:id="rId30"/>
    </p:embeddedFont>
    <p:embeddedFont>
      <p:font typeface="AppleSDGothicNeoM00" panose="020B0600000101010101" charset="-127"/>
      <p:regular r:id="rId31"/>
    </p:embeddedFont>
    <p:embeddedFont>
      <p:font typeface="AppleSDGothicNeoSB00" panose="020B0600000101010101" charset="-127"/>
      <p:regular r:id="rId32"/>
    </p:embeddedFont>
    <p:embeddedFont>
      <p:font typeface="Cambria Math" panose="02040503050406030204" pitchFamily="18" charset="0"/>
      <p:regular r:id="rId33"/>
    </p:embeddedFont>
    <p:embeddedFont>
      <p:font typeface="Noto Sans" panose="020B0502040504020204" pitchFamily="34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  <p:embeddedFont>
      <p:font typeface="맑은 고딕" panose="020B0503020000020004" pitchFamily="50" charset="-127"/>
      <p:regular r:id="rId42"/>
      <p:bold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C"/>
    <a:srgbClr val="00FF00"/>
    <a:srgbClr val="FF66FF"/>
    <a:srgbClr val="666699"/>
    <a:srgbClr val="CD3333"/>
    <a:srgbClr val="FCF721"/>
    <a:srgbClr val="005AFF"/>
    <a:srgbClr val="FFF2CC"/>
    <a:srgbClr val="FFE699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623" autoAdjust="0"/>
  </p:normalViewPr>
  <p:slideViewPr>
    <p:cSldViewPr snapToGrid="0">
      <p:cViewPr varScale="1">
        <p:scale>
          <a:sx n="68" d="100"/>
          <a:sy n="68" d="100"/>
        </p:scale>
        <p:origin x="90" y="26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30C3-D3F8-40F9-A9B7-4130C2D4FEB5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714B4-CC1A-4592-B4F1-E781FE9464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29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79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16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83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39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choosing a journal for my thesis, I need to consider the following items.</a:t>
            </a:r>
          </a:p>
          <a:p>
            <a:r>
              <a:rPr lang="en-US" altLang="ko-KR" dirty="0"/>
              <a:t>Among them, I selected the journal of the thesis with the main focus on the content in red.</a:t>
            </a:r>
          </a:p>
          <a:p>
            <a:endParaRPr lang="en-US" altLang="ko-KR" dirty="0"/>
          </a:p>
          <a:p>
            <a:r>
              <a:rPr lang="en-US" altLang="ko-KR" dirty="0"/>
              <a:t>How long does it take to review and issue? </a:t>
            </a:r>
          </a:p>
          <a:p>
            <a:r>
              <a:rPr lang="en-US" altLang="ko-KR" dirty="0"/>
              <a:t>international journals? </a:t>
            </a:r>
          </a:p>
          <a:p>
            <a:r>
              <a:rPr lang="en-US" altLang="ko-KR" dirty="0"/>
              <a:t>What is the journal's focus area?</a:t>
            </a:r>
          </a:p>
          <a:p>
            <a:endParaRPr lang="en-US" altLang="ko-KR" dirty="0"/>
          </a:p>
          <a:p>
            <a:r>
              <a:rPr lang="en-US" altLang="ko-KR" dirty="0"/>
              <a:t>So I decided on IEEE Access. </a:t>
            </a:r>
          </a:p>
          <a:p>
            <a:r>
              <a:rPr lang="en-US" altLang="ko-KR" dirty="0"/>
              <a:t>After that, I am writing a thesis according to the template provided by the journal.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47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choosing a journal for my thesis, I need to consider the following items.</a:t>
            </a:r>
          </a:p>
          <a:p>
            <a:r>
              <a:rPr lang="en-US" altLang="ko-KR" dirty="0"/>
              <a:t>Among them, I selected the journal of the thesis with the main focus on the content in red.</a:t>
            </a:r>
          </a:p>
          <a:p>
            <a:endParaRPr lang="en-US" altLang="ko-KR" dirty="0"/>
          </a:p>
          <a:p>
            <a:r>
              <a:rPr lang="en-US" altLang="ko-KR" dirty="0"/>
              <a:t>How long does it take to review and issue? </a:t>
            </a:r>
          </a:p>
          <a:p>
            <a:r>
              <a:rPr lang="en-US" altLang="ko-KR" dirty="0"/>
              <a:t>international journals? </a:t>
            </a:r>
          </a:p>
          <a:p>
            <a:r>
              <a:rPr lang="en-US" altLang="ko-KR" dirty="0"/>
              <a:t>What is the journal's focus area?</a:t>
            </a:r>
          </a:p>
          <a:p>
            <a:endParaRPr lang="en-US" altLang="ko-KR" dirty="0"/>
          </a:p>
          <a:p>
            <a:r>
              <a:rPr lang="en-US" altLang="ko-KR" dirty="0"/>
              <a:t>So I decided on IEEE Access. </a:t>
            </a:r>
          </a:p>
          <a:p>
            <a:r>
              <a:rPr lang="en-US" altLang="ko-KR" dirty="0"/>
              <a:t>After that, I am writing a thesis according to the template provided by the journal.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552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094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680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526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49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Table of contents.</a:t>
            </a:r>
          </a:p>
          <a:p>
            <a:endParaRPr lang="en-US" altLang="ko-KR" dirty="0"/>
          </a:p>
          <a:p>
            <a:r>
              <a:rPr lang="en-US" altLang="ko-KR" dirty="0"/>
              <a:t>In part 1, I will present the considerations before writing the thesis.</a:t>
            </a:r>
          </a:p>
          <a:p>
            <a:endParaRPr lang="en-US" altLang="ko-KR" dirty="0"/>
          </a:p>
          <a:p>
            <a:r>
              <a:rPr lang="en-US" altLang="ko-KR" dirty="0">
                <a:effectLst/>
              </a:rPr>
              <a:t>In part 2, I will present my research. And I will tell you how to apply the contents of the research to the paper.</a:t>
            </a:r>
          </a:p>
          <a:p>
            <a:br>
              <a:rPr lang="en-US" altLang="ko-KR" b="0" i="0" dirty="0">
                <a:solidFill>
                  <a:srgbClr val="202124"/>
                </a:solidFill>
                <a:effectLst/>
                <a:latin typeface="Apple SD Gothic Neo"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74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99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6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96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35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50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225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24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0AAC42-C3B9-4A7D-AFAC-2446B43F2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7FD872-D7AC-4267-8DFA-0D716F4EC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3854EF-F130-4773-9D32-8D9E579D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EEDCC8-1E46-44ED-8935-79B639F8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58E518-7D52-4E7A-9EA9-94D8FF2C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E45DB-CBDB-4764-8DF3-75F1F057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369A1E-3D1C-4158-8B6E-C01458BB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46A64D-1B93-4376-B4BB-CDAA0C1A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D1041-F664-40D4-A35E-701C8B6E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1471C-B626-446D-9A1A-857FA7F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20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F95227D-0CCA-40FF-98D8-081913FAD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61D9F4-2BE9-46EC-BD68-CB31C3732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7FC92-7C9E-4F61-B704-C8BF549C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3D645B-AAA1-4C52-A237-57F58ABC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A06D-5E00-4AE7-8A73-404EA1D9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9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5B610-DC60-4F61-BEEF-434778AF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6653A-5290-4AD8-8859-E60F6D8D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A835E8-4E6E-4890-9A61-0CF222D9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393BAD-D6A5-4AD4-BB65-0588E684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047CC5-49B6-4590-864D-34280DD4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0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B6E132-7521-469F-8AA0-B78FFE71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1FEC6D-3709-4FB6-BDEE-BCE8C8B5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BC792-C75F-498F-85F3-A9F3ED8E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7E0ECC-2C97-4C45-A32C-91FE4349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A1A5ED-B7AC-4AF9-8AD0-45E6CFC4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8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50AAD7-7B20-47E1-BB53-6A3A2902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B490D-B1E5-49F4-AF84-719CE17DF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2B7FA9-5A12-41F0-A939-5C11F3D4F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4781E3-C18E-493A-BBFC-FF4F6FA2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2E6900-F018-4F87-A921-A159A714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85C16A-49CC-4106-B299-65DB0880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0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BC92EE-49B0-4647-B4C7-6A1C6631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BE1B79-F63A-40E2-8219-D8623487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2C78AF-A1E3-41C6-92AD-E4B393F4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9A29C4C-E059-413D-B2B9-9F301365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CF3FE4F-8E2C-4EF4-A7E0-EA5AAA7A1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BAB95C-30CB-4BF9-80C8-2A22B8F6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274CB51-6DB7-4C1E-A2DD-8A959D6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ADD2A3-D84D-4EE4-9AAF-6E0E3200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9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719D64-708F-48BB-930B-1B716A1E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D47281-43EE-482B-8284-5AB32700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9DC9B6F-0D70-4B8A-B599-50A0576E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0CE3F0-84F6-417F-8C0B-3E4860C0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58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5F0059-1590-450E-B422-EEDB96255B92}"/>
              </a:ext>
            </a:extLst>
          </p:cNvPr>
          <p:cNvSpPr txBox="1"/>
          <p:nvPr userDrawn="1"/>
        </p:nvSpPr>
        <p:spPr>
          <a:xfrm>
            <a:off x="1085251" y="469713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캡스톤</a:t>
            </a:r>
            <a:r>
              <a:rPr lang="ko-KR" altLang="en-US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r>
              <a:rPr lang="ko-KR" altLang="en-US" sz="1200" dirty="0">
                <a:solidFill>
                  <a:srgbClr val="0B45C5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산업혁명 프로젝트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BCE0F-1B38-4270-AE99-39C2B8836B6E}"/>
              </a:ext>
            </a:extLst>
          </p:cNvPr>
          <p:cNvSpPr txBox="1"/>
          <p:nvPr userDrawn="1"/>
        </p:nvSpPr>
        <p:spPr>
          <a:xfrm>
            <a:off x="8728176" y="499684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Project 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달리네집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6005F-CE7B-4EC7-97FC-0309F1E4B557}"/>
              </a:ext>
            </a:extLst>
          </p:cNvPr>
          <p:cNvSpPr txBox="1"/>
          <p:nvPr userDrawn="1"/>
        </p:nvSpPr>
        <p:spPr>
          <a:xfrm>
            <a:off x="8446198" y="6165850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BE90B-1990-4DBD-B608-3909E9B6257F}"/>
              </a:ext>
            </a:extLst>
          </p:cNvPr>
          <p:cNvSpPr txBox="1"/>
          <p:nvPr userDrawn="1"/>
        </p:nvSpPr>
        <p:spPr>
          <a:xfrm>
            <a:off x="10679503" y="6165850"/>
            <a:ext cx="4496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/10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C30D7-07E7-4FCA-B291-0F1533388A74}"/>
              </a:ext>
            </a:extLst>
          </p:cNvPr>
          <p:cNvSpPr txBox="1"/>
          <p:nvPr userDrawn="1"/>
        </p:nvSpPr>
        <p:spPr>
          <a:xfrm>
            <a:off x="8463451" y="9987352"/>
            <a:ext cx="2401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400" smtClean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6264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3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E9D24-8FEC-4061-90AF-53697944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A117F-7DF8-411C-B112-C249051A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662A22-0A5E-4409-BF52-A01632D8F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822092-5D8C-4CF4-93F6-40AAC761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F23336-C48F-48EF-B100-866D5230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0F5C63-F296-40A3-95FA-4D9C5C62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39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943DE9-C93E-42E6-9472-680770B6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2C6B39-633B-4CAB-922F-4A28AE7AC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7B05B-4E34-4790-863D-03C82ADD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24EA2B-DBCB-4EFF-8938-0BCF14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561376-8C49-4BD2-8145-85864B7D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6FEA97-3E75-4D02-B816-AEB6D6FE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62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052AC59-E99A-497A-AB3E-B7208A19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DA6C74-D18D-4CAE-816D-EA9CC42C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C25014-0411-40F2-BE19-980156A4B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DDD8-57CF-4F94-BBC1-5E1D3FF1E334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953695-2CEE-46F5-BBE7-D1969C4D7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1F3E0-5511-4CAC-87C5-42A215071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2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ebofscience.com/wos/woscc/general-summary?queryJson=%5B%7B%22rowBoolean%22:null,%22rowField%22:%22CF%22,%22rowText%22:%22IEEE%2FCVF%20Conference%20on%20Computer%20Vision%20and%20Pattern%20Recognition%20(CVPR)%22%7D%5D&amp;eventMode=oneClick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98318-B59B-4014-A1BA-E2C9690EDB75}"/>
              </a:ext>
            </a:extLst>
          </p:cNvPr>
          <p:cNvSpPr txBox="1"/>
          <p:nvPr/>
        </p:nvSpPr>
        <p:spPr>
          <a:xfrm>
            <a:off x="10805428" y="6057528"/>
            <a:ext cx="1386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2022. 06. 16. 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A69C987-BD5F-2E6E-0CA2-AD35D2456B1D}"/>
              </a:ext>
            </a:extLst>
          </p:cNvPr>
          <p:cNvGrpSpPr/>
          <p:nvPr/>
        </p:nvGrpSpPr>
        <p:grpSpPr>
          <a:xfrm>
            <a:off x="576265" y="1073525"/>
            <a:ext cx="843658" cy="400110"/>
            <a:chOff x="719326" y="1120416"/>
            <a:chExt cx="738736" cy="400110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83867F56-3604-49A8-8256-2274978CC161}"/>
                </a:ext>
              </a:extLst>
            </p:cNvPr>
            <p:cNvSpPr/>
            <p:nvPr/>
          </p:nvSpPr>
          <p:spPr>
            <a:xfrm>
              <a:off x="719326" y="1120416"/>
              <a:ext cx="738736" cy="400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473CAF-FB60-4517-8B4B-0925B69EB0FD}"/>
                </a:ext>
              </a:extLst>
            </p:cNvPr>
            <p:cNvSpPr txBox="1"/>
            <p:nvPr/>
          </p:nvSpPr>
          <p:spPr>
            <a:xfrm>
              <a:off x="835859" y="1172677"/>
              <a:ext cx="5257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5CFF"/>
                  </a:solidFill>
                  <a:latin typeface="AppleSDGothicNeoSB00" panose="02000503000000000000" pitchFamily="2" charset="-127"/>
                  <a:ea typeface="AppleSDGothicNeoSB00" panose="02000503000000000000" pitchFamily="2" charset="-127"/>
                </a:rPr>
                <a:t>IIP</a:t>
              </a:r>
              <a:endParaRPr lang="ko-KR" altLang="en-US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7E0A98-EB9C-5BCA-BC8E-4D3A2621E8FA}"/>
              </a:ext>
            </a:extLst>
          </p:cNvPr>
          <p:cNvSpPr txBox="1"/>
          <p:nvPr/>
        </p:nvSpPr>
        <p:spPr>
          <a:xfrm>
            <a:off x="576267" y="1710561"/>
            <a:ext cx="1131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Paper Review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2400" dirty="0" err="1">
                <a:solidFill>
                  <a:schemeClr val="bg1"/>
                </a:solidFill>
              </a:rPr>
              <a:t>RepVGG</a:t>
            </a:r>
            <a:r>
              <a:rPr lang="en-US" altLang="ko-KR" sz="2400" dirty="0">
                <a:solidFill>
                  <a:schemeClr val="bg1"/>
                </a:solidFill>
              </a:rPr>
              <a:t> : Making VGG-Style </a:t>
            </a:r>
            <a:r>
              <a:rPr lang="en-US" altLang="ko-KR" sz="2400" dirty="0" err="1">
                <a:solidFill>
                  <a:schemeClr val="bg1"/>
                </a:solidFill>
              </a:rPr>
              <a:t>ConvNets</a:t>
            </a:r>
            <a:r>
              <a:rPr lang="en-US" altLang="ko-KR" sz="2400" dirty="0">
                <a:solidFill>
                  <a:schemeClr val="bg1"/>
                </a:solidFill>
              </a:rPr>
              <a:t> Great Again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id="{F0D7E96A-DA22-4B7B-2E7F-D6AFDFEE4FDC}"/>
              </a:ext>
            </a:extLst>
          </p:cNvPr>
          <p:cNvSpPr/>
          <p:nvPr/>
        </p:nvSpPr>
        <p:spPr>
          <a:xfrm>
            <a:off x="0" y="1257328"/>
            <a:ext cx="12192000" cy="5600672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983FF6-C625-DC7B-1848-814283AE3C34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ELATED WORKS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EBAF7B-531E-EC2A-2604-D5E599507325}"/>
              </a:ext>
            </a:extLst>
          </p:cNvPr>
          <p:cNvSpPr txBox="1"/>
          <p:nvPr/>
        </p:nvSpPr>
        <p:spPr>
          <a:xfrm>
            <a:off x="603682" y="1383429"/>
            <a:ext cx="4752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4. Winograd Convolution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5FC08-CEE0-A302-C19C-F5F318027942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D738A-FEBD-BC3E-A2ED-85E5B23512B3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1F1AA54-4412-D0DB-2EEF-E2E1AF67BFC1}"/>
              </a:ext>
            </a:extLst>
          </p:cNvPr>
          <p:cNvCxnSpPr>
            <a:cxnSpLocks/>
          </p:cNvCxnSpPr>
          <p:nvPr/>
        </p:nvCxnSpPr>
        <p:spPr>
          <a:xfrm>
            <a:off x="682547" y="1761395"/>
            <a:ext cx="50080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0996BCA-2190-1DAB-F2F8-20283C1DB899}"/>
              </a:ext>
            </a:extLst>
          </p:cNvPr>
          <p:cNvSpPr txBox="1"/>
          <p:nvPr/>
        </p:nvSpPr>
        <p:spPr>
          <a:xfrm>
            <a:off x="603682" y="4516586"/>
            <a:ext cx="53597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Table 1.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은 똑같은 배치 사이즈와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 input/output channels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수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를 가질 때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각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kernel size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에 따른 속도 비교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Time usage (</a:t>
            </a:r>
            <a:r>
              <a:rPr lang="en-US" altLang="ko-KR" sz="1200" dirty="0" err="1">
                <a:solidFill>
                  <a:srgbClr val="535D6D"/>
                </a:solidFill>
                <a:latin typeface="+mn-ea"/>
              </a:rPr>
              <a:t>ms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) :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실제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learning time </a:t>
            </a: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TELOPS (Tera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Floating-point Operations Per Second) </a:t>
            </a:r>
            <a:br>
              <a:rPr lang="en-US" altLang="ko-KR" sz="1200" dirty="0">
                <a:solidFill>
                  <a:srgbClr val="535D6D"/>
                </a:solidFill>
                <a:latin typeface="+mn-ea"/>
              </a:rPr>
            </a:b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: GPU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 제작사에서 사용하는 지표로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computational density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 측정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  <a:sym typeface="Wingdings" panose="05000000000000000000" pitchFamily="2" charset="2"/>
              </a:rPr>
              <a:t>Computational density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  <a:sym typeface="Wingdings" panose="05000000000000000000" pitchFamily="2" charset="2"/>
              </a:rPr>
              <a:t>높을 수록 계산의 효율성이 좋음 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5081578-8034-6B30-F7A6-D72F6175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22" y="2365571"/>
            <a:ext cx="3915321" cy="2067213"/>
          </a:xfrm>
          <a:prstGeom prst="rect">
            <a:avLst/>
          </a:prstGeom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8BC5B9E5-DA68-5C1B-016D-AD871EDAF329}"/>
              </a:ext>
            </a:extLst>
          </p:cNvPr>
          <p:cNvSpPr/>
          <p:nvPr/>
        </p:nvSpPr>
        <p:spPr>
          <a:xfrm>
            <a:off x="2546440" y="2789633"/>
            <a:ext cx="1145075" cy="205635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0DF27658-3A78-7195-8309-46A7E3E1537A}"/>
              </a:ext>
            </a:extLst>
          </p:cNvPr>
          <p:cNvSpPr/>
          <p:nvPr/>
        </p:nvSpPr>
        <p:spPr>
          <a:xfrm>
            <a:off x="1526861" y="3786302"/>
            <a:ext cx="2970032" cy="205635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4A0958-9A91-5686-4A68-1DE47BCCEC3D}"/>
              </a:ext>
            </a:extLst>
          </p:cNvPr>
          <p:cNvSpPr txBox="1"/>
          <p:nvPr/>
        </p:nvSpPr>
        <p:spPr>
          <a:xfrm>
            <a:off x="467262" y="1842351"/>
            <a:ext cx="5359796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1) Re-parameterization 3x3 kernel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은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GPU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에 최적화 되어 있음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8254D6-FF6A-1C81-F808-05B3ABF10782}"/>
              </a:ext>
            </a:extLst>
          </p:cNvPr>
          <p:cNvSpPr txBox="1"/>
          <p:nvPr/>
        </p:nvSpPr>
        <p:spPr>
          <a:xfrm>
            <a:off x="6481205" y="1842351"/>
            <a:ext cx="5193604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2) Winograd Conv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사용 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 3x3 conv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연산 가속화가 가능함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2E2B6A2-D3BF-C45A-176A-5CAB6F2F5E3F}"/>
              </a:ext>
            </a:extLst>
          </p:cNvPr>
          <p:cNvSpPr txBox="1"/>
          <p:nvPr/>
        </p:nvSpPr>
        <p:spPr>
          <a:xfrm>
            <a:off x="6481205" y="2185458"/>
            <a:ext cx="51936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Winograd conv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는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3x3 conv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연산을 가속화하는 알고리즘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일반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3x3 conv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보다 곱셈 연산의 양이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4/9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로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줄어 듦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Winograd conv? Feature map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을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행렬로 가정하고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,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 서로 곱하는 연산을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  Winograd Algorithm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 사용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행렬 곱셈을 빠르게 해주는 알고리즘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)</a:t>
            </a: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b="1" dirty="0" err="1">
                <a:latin typeface="+mn-ea"/>
              </a:rPr>
              <a:t>RepVGG</a:t>
            </a:r>
            <a:r>
              <a:rPr lang="ko-KR" altLang="en-US" sz="1200" b="1" dirty="0">
                <a:latin typeface="+mn-ea"/>
              </a:rPr>
              <a:t>는 추론 때 </a:t>
            </a:r>
            <a:r>
              <a:rPr lang="en-US" altLang="ko-KR" sz="1200" b="1" dirty="0">
                <a:latin typeface="+mn-ea"/>
              </a:rPr>
              <a:t>3x3 conv</a:t>
            </a:r>
            <a:r>
              <a:rPr lang="ko-KR" altLang="en-US" sz="1200" b="1" dirty="0">
                <a:latin typeface="+mn-ea"/>
              </a:rPr>
              <a:t>로만 이루어진 모델</a:t>
            </a:r>
            <a:r>
              <a:rPr lang="ko-KR" altLang="en-US" sz="1200" dirty="0">
                <a:latin typeface="+mn-ea"/>
              </a:rPr>
              <a:t>을 사용</a:t>
            </a: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일반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3x3 conv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에 </a:t>
            </a:r>
            <a:r>
              <a:rPr lang="en-US" altLang="ko-KR" sz="1200" dirty="0" err="1">
                <a:solidFill>
                  <a:srgbClr val="535D6D"/>
                </a:solidFill>
                <a:latin typeface="+mn-ea"/>
              </a:rPr>
              <a:t>winograd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의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support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가 들어간다면 </a:t>
            </a:r>
            <a:r>
              <a:rPr lang="ko-KR" altLang="en-US" sz="1200" b="1" dirty="0">
                <a:latin typeface="+mn-ea"/>
              </a:rPr>
              <a:t>추론 속도는 </a:t>
            </a:r>
            <a:br>
              <a:rPr lang="en-US" altLang="ko-KR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더욱 빨라질 것</a:t>
            </a: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2C53713C-DB5F-C332-06CC-35AC3B388EF0}"/>
              </a:ext>
            </a:extLst>
          </p:cNvPr>
          <p:cNvCxnSpPr>
            <a:cxnSpLocks/>
          </p:cNvCxnSpPr>
          <p:nvPr/>
        </p:nvCxnSpPr>
        <p:spPr>
          <a:xfrm>
            <a:off x="6222609" y="1257328"/>
            <a:ext cx="0" cy="560067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BF8D6C6-37AB-98CA-A235-99DB7B00A518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10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B6F164-F733-CDB5-0ED6-B2F5B9A367BF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853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11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9D8005-02FD-4331-8240-98992A214EE1}"/>
              </a:ext>
            </a:extLst>
          </p:cNvPr>
          <p:cNvSpPr txBox="1"/>
          <p:nvPr/>
        </p:nvSpPr>
        <p:spPr>
          <a:xfrm>
            <a:off x="9600730" y="4474784"/>
            <a:ext cx="2041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1400" dirty="0">
              <a:solidFill>
                <a:schemeClr val="bg1"/>
              </a:solidFill>
              <a:latin typeface="AppleSDGothicNeoL00" panose="02000503000000000000" pitchFamily="2" charset="-127"/>
              <a:ea typeface="AppleSDGothicNeoL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C6707-E2A5-C4D1-C4EC-546C36ABC2AD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6360D-E9A7-34DB-5A94-9BCFDE92537F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1836D-B529-3CA2-5660-111592DCB168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82521AE-C28E-4199-4232-7CAC6C86E4FC}"/>
              </a:ext>
            </a:extLst>
          </p:cNvPr>
          <p:cNvGrpSpPr/>
          <p:nvPr/>
        </p:nvGrpSpPr>
        <p:grpSpPr>
          <a:xfrm>
            <a:off x="60960" y="1314795"/>
            <a:ext cx="11138625" cy="4696462"/>
            <a:chOff x="0" y="1365875"/>
            <a:chExt cx="11138625" cy="46964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F8B0FA-64E6-6FA8-9DD8-294FA5AA08B4}"/>
                </a:ext>
              </a:extLst>
            </p:cNvPr>
            <p:cNvSpPr txBox="1"/>
            <p:nvPr/>
          </p:nvSpPr>
          <p:spPr>
            <a:xfrm>
              <a:off x="755391" y="1722095"/>
              <a:ext cx="10383234" cy="42873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10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FLOP</a:t>
              </a:r>
              <a:r>
                <a:rPr lang="ko-KR" altLang="en-US" sz="110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과 </a:t>
              </a:r>
              <a:r>
                <a:rPr lang="en-US" altLang="ko-KR" sz="110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Speed</a:t>
              </a:r>
              <a:r>
                <a:rPr lang="ko-KR" altLang="en-US" sz="110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는 비례하지 않음</a:t>
              </a:r>
              <a:br>
                <a:rPr lang="en-US" altLang="ko-KR" sz="110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</a:b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ex] 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VGG-16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은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EfficientNet-B3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보다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8.4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배 많은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FLOPs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를 가지고 있으나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, 1080Ti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에서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VGG-16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이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1.8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배 더 빠름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 computational density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가 대략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15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배 차이 난다는 것</a:t>
              </a:r>
              <a:endPara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ts val="2200"/>
                </a:lnSpc>
              </a:pPr>
              <a:endPara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FLOPs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와 </a:t>
              </a: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Speed 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간의 불일치의 두가지의 중요한 요인</a:t>
              </a:r>
              <a:br>
                <a:rPr lang="en-US" altLang="ko-KR" sz="1100" b="0" i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ea"/>
                  <a:ea typeface="+mj-ea"/>
                </a:rPr>
              </a:br>
              <a:r>
                <a:rPr lang="en-US" altLang="ko-KR" sz="1100" b="1" i="0" dirty="0">
                  <a:solidFill>
                    <a:srgbClr val="FF0000"/>
                  </a:solidFill>
                  <a:effectLst/>
                  <a:latin typeface="+mj-ea"/>
                  <a:ea typeface="+mj-ea"/>
                </a:rPr>
                <a:t>1) MAC(Memory Access Cost, </a:t>
              </a:r>
              <a:r>
                <a:rPr lang="ko-KR" altLang="en-US" sz="1100" b="1" i="0" dirty="0">
                  <a:solidFill>
                    <a:srgbClr val="FF0000"/>
                  </a:solidFill>
                  <a:effectLst/>
                  <a:latin typeface="+mj-ea"/>
                  <a:ea typeface="+mj-ea"/>
                </a:rPr>
                <a:t>메모리 접근 비용</a:t>
              </a:r>
              <a:r>
                <a:rPr lang="en-US" altLang="ko-KR" sz="1100" b="1" i="0" dirty="0">
                  <a:solidFill>
                    <a:srgbClr val="FF0000"/>
                  </a:solidFill>
                  <a:effectLst/>
                  <a:latin typeface="+mj-ea"/>
                  <a:ea typeface="+mj-ea"/>
                </a:rPr>
                <a:t>)</a:t>
              </a:r>
              <a:br>
                <a:rPr lang="en-US" altLang="ko-KR" sz="1100" b="1" dirty="0">
                  <a:solidFill>
                    <a:srgbClr val="FF0000"/>
                  </a:solidFill>
                  <a:latin typeface="+mj-ea"/>
                  <a:ea typeface="+mj-ea"/>
                </a:rPr>
              </a:br>
              <a:r>
                <a:rPr lang="en-US" altLang="ko-KR" sz="1100" b="1" dirty="0">
                  <a:solidFill>
                    <a:srgbClr val="FF0000"/>
                  </a:solidFill>
                  <a:latin typeface="+mj-ea"/>
                  <a:ea typeface="+mj-ea"/>
                </a:rPr>
                <a:t>2)</a:t>
              </a:r>
              <a:r>
                <a:rPr lang="ko-KR" altLang="en-US" sz="1100" b="1" dirty="0">
                  <a:solidFill>
                    <a:srgbClr val="FF0000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b="1" dirty="0">
                  <a:solidFill>
                    <a:srgbClr val="FF0000"/>
                  </a:solidFill>
                  <a:latin typeface="+mj-ea"/>
                  <a:ea typeface="+mj-ea"/>
                </a:rPr>
                <a:t>Degree of parallelism(</a:t>
              </a:r>
              <a:r>
                <a:rPr lang="ko-KR" altLang="en-US" sz="1100" b="1" dirty="0">
                  <a:solidFill>
                    <a:srgbClr val="FF0000"/>
                  </a:solidFill>
                  <a:latin typeface="+mj-ea"/>
                  <a:ea typeface="+mj-ea"/>
                </a:rPr>
                <a:t>병렬도</a:t>
              </a:r>
              <a:r>
                <a:rPr lang="en-US" altLang="ko-KR" sz="1100" b="1" dirty="0">
                  <a:solidFill>
                    <a:srgbClr val="FF0000"/>
                  </a:solidFill>
                  <a:latin typeface="+mj-ea"/>
                  <a:ea typeface="+mj-ea"/>
                </a:rPr>
                <a:t>)</a:t>
              </a: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n-US" altLang="ko-KR" sz="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MAC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는 다른 연산에 비해서 높은 </a:t>
              </a: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time consuming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이 필요하고</a:t>
              </a: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, degree of parallelism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이 높으면 빠른 연산이 가</a:t>
              </a:r>
              <a:r>
                <a:rPr lang="ko-KR" altLang="en-US" sz="1050" dirty="0">
                  <a:solidFill>
                    <a:srgbClr val="333333"/>
                  </a:solidFill>
                  <a:latin typeface="Noto Sans" panose="020B0502040504020204" pitchFamily="34" charset="0"/>
                </a:rPr>
                <a:t>능</a:t>
              </a:r>
              <a:endParaRPr lang="en-US" altLang="ko-KR" sz="10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050" dirty="0"/>
                <a:t>ShuffleNet-V2</a:t>
              </a:r>
              <a:r>
                <a:rPr lang="ko-KR" altLang="en-US" sz="1050" dirty="0"/>
                <a:t>에서는 하나의 큰 덩어리 연산을 작은 연산으로 쪼개는 것 </a:t>
              </a:r>
              <a:r>
                <a:rPr lang="en-US" altLang="ko-KR" sz="1050" dirty="0"/>
                <a:t>(network fragmentation) </a:t>
              </a:r>
              <a:r>
                <a:rPr lang="ko-KR" altLang="en-US" sz="1050" dirty="0"/>
                <a:t>으로 </a:t>
              </a:r>
              <a:r>
                <a:rPr lang="en-US" altLang="ko-KR" sz="1050" dirty="0"/>
                <a:t>degree of parallelism</a:t>
              </a:r>
              <a:r>
                <a:rPr lang="ko-KR" altLang="en-US" sz="1050" dirty="0"/>
                <a:t>을 낮출 수 있음</a:t>
              </a:r>
              <a:br>
                <a:rPr lang="en-US" altLang="ko-KR" sz="1050" dirty="0"/>
              </a:b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ex] 5x5 conv 1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개를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3x3 conv 2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개로 쪼개면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, degree of parallelism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이 낮아진 것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n-US" altLang="ko-KR" sz="11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GPU 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같이 대용량 병렬 처리를 위한 시스템에선 </a:t>
              </a: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kernel launching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이나 동기화</a:t>
              </a: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(synchronization) 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과정 등에서 </a:t>
              </a: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overhead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가 많이 발생해서 비효율적</a:t>
              </a:r>
              <a:endParaRPr lang="en-US" altLang="ko-KR" sz="105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en-US" altLang="ko-KR" sz="1050" dirty="0">
                <a:solidFill>
                  <a:srgbClr val="333333"/>
                </a:solidFill>
                <a:latin typeface="Noto Sans" panose="020B0502040504020204" pitchFamily="34" charset="0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독립적인 </a:t>
              </a: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conv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만 사용해 </a:t>
              </a:r>
              <a:r>
                <a:rPr lang="en-US" altLang="ko-KR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degree of parallelism</a:t>
              </a:r>
              <a:r>
                <a:rPr lang="ko-KR" altLang="en-US" sz="1050" b="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을 낮추지 않음으로써 연산 속도를 늘림  </a:t>
              </a:r>
              <a:r>
                <a:rPr lang="en-US" altLang="ko-KR" sz="1050" b="1" i="0" dirty="0">
                  <a:effectLst/>
                  <a:latin typeface="Noto Sans" panose="020B0502040504020204" pitchFamily="34" charset="0"/>
                  <a:sym typeface="Wingdings" panose="05000000000000000000" pitchFamily="2" charset="2"/>
                </a:rPr>
                <a:t> Plain conv</a:t>
              </a:r>
              <a:r>
                <a:rPr lang="ko-KR" altLang="en-US" sz="1050" b="1" i="0" dirty="0">
                  <a:effectLst/>
                  <a:latin typeface="Noto Sans" panose="020B0502040504020204" pitchFamily="34" charset="0"/>
                  <a:sym typeface="Wingdings" panose="05000000000000000000" pitchFamily="2" charset="2"/>
                </a:rPr>
                <a:t>는 </a:t>
              </a:r>
              <a:r>
                <a:rPr lang="en-US" altLang="ko-KR" sz="1050" b="1" i="0" dirty="0">
                  <a:effectLst/>
                  <a:latin typeface="Noto Sans" panose="020B0502040504020204" pitchFamily="34" charset="0"/>
                  <a:sym typeface="Wingdings" panose="05000000000000000000" pitchFamily="2" charset="2"/>
                </a:rPr>
                <a:t>MAC</a:t>
              </a:r>
              <a:r>
                <a:rPr lang="ko-KR" altLang="en-US" sz="1050" b="1" i="0" dirty="0">
                  <a:effectLst/>
                  <a:latin typeface="Noto Sans" panose="020B0502040504020204" pitchFamily="34" charset="0"/>
                  <a:sym typeface="Wingdings" panose="05000000000000000000" pitchFamily="2" charset="2"/>
                </a:rPr>
                <a:t>가 거의 없고</a:t>
              </a:r>
              <a:r>
                <a:rPr lang="en-US" altLang="ko-KR" sz="1050" b="1" i="0" dirty="0">
                  <a:effectLst/>
                  <a:latin typeface="Noto Sans" panose="020B0502040504020204" pitchFamily="34" charset="0"/>
                  <a:sym typeface="Wingdings" panose="05000000000000000000" pitchFamily="2" charset="2"/>
                </a:rPr>
                <a:t>, parallelism</a:t>
              </a:r>
              <a:r>
                <a:rPr lang="ko-KR" altLang="en-US" sz="1050" b="1" i="0" dirty="0">
                  <a:effectLst/>
                  <a:latin typeface="Noto Sans" panose="020B0502040504020204" pitchFamily="34" charset="0"/>
                  <a:sym typeface="Wingdings" panose="05000000000000000000" pitchFamily="2" charset="2"/>
                </a:rPr>
                <a:t>이 매우 높음</a:t>
              </a:r>
              <a:endParaRPr lang="en-US" altLang="ko-KR" sz="1050" b="1" i="0" dirty="0">
                <a:effectLst/>
                <a:latin typeface="Noto Sans" panose="020B0502040504020204" pitchFamily="34" charset="0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18450FB8-B33E-2D4E-FEA7-CBAF1C3931E9}"/>
                </a:ext>
              </a:extLst>
            </p:cNvPr>
            <p:cNvSpPr/>
            <p:nvPr/>
          </p:nvSpPr>
          <p:spPr>
            <a:xfrm>
              <a:off x="630489" y="1722095"/>
              <a:ext cx="10383233" cy="4340242"/>
            </a:xfrm>
            <a:prstGeom prst="rect">
              <a:avLst/>
            </a:prstGeom>
            <a:solidFill>
              <a:srgbClr val="005CFF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293B493-230F-3B46-F4A2-537ABFD13C11}"/>
                </a:ext>
              </a:extLst>
            </p:cNvPr>
            <p:cNvSpPr txBox="1"/>
            <p:nvPr/>
          </p:nvSpPr>
          <p:spPr>
            <a:xfrm>
              <a:off x="0" y="1365875"/>
              <a:ext cx="5230838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ko-KR" sz="1400" b="1" i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Simple is Fast, Memory-economical, Flexible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62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327EC45-AB2F-43FA-8159-F2BD80695A4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682" y="1532607"/>
            <a:ext cx="2191769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59378" y="1589886"/>
            <a:ext cx="2097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Memory-</a:t>
            </a:r>
            <a:r>
              <a:rPr lang="en-US" altLang="ko-KR" sz="1600" dirty="0" err="1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economica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1EE3590-7C37-4EFE-AA1C-A9D0F4F81D5F}"/>
              </a:ext>
            </a:extLst>
          </p:cNvPr>
          <p:cNvSpPr/>
          <p:nvPr/>
        </p:nvSpPr>
        <p:spPr>
          <a:xfrm>
            <a:off x="6546141" y="1532607"/>
            <a:ext cx="1152236" cy="400110"/>
          </a:xfrm>
          <a:prstGeom prst="roundRect">
            <a:avLst>
              <a:gd name="adj" fmla="val 50000"/>
            </a:avLst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9D8005-02FD-4331-8240-98992A214EE1}"/>
              </a:ext>
            </a:extLst>
          </p:cNvPr>
          <p:cNvSpPr txBox="1"/>
          <p:nvPr/>
        </p:nvSpPr>
        <p:spPr>
          <a:xfrm>
            <a:off x="9465753" y="4747512"/>
            <a:ext cx="2041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1400" dirty="0">
              <a:solidFill>
                <a:schemeClr val="bg1"/>
              </a:solidFill>
              <a:latin typeface="AppleSDGothicNeoL00" panose="02000503000000000000" pitchFamily="2" charset="-127"/>
              <a:ea typeface="AppleSDGothicNeoL00" panose="02000503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B6E788-AF02-0338-085B-07C471D73796}"/>
              </a:ext>
            </a:extLst>
          </p:cNvPr>
          <p:cNvSpPr txBox="1"/>
          <p:nvPr/>
        </p:nvSpPr>
        <p:spPr>
          <a:xfrm>
            <a:off x="6699682" y="1583562"/>
            <a:ext cx="894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Flexible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409FA92-8C0D-4D01-307D-4E0FAC739C44}"/>
              </a:ext>
            </a:extLst>
          </p:cNvPr>
          <p:cNvSpPr/>
          <p:nvPr/>
        </p:nvSpPr>
        <p:spPr>
          <a:xfrm>
            <a:off x="6555614" y="2183111"/>
            <a:ext cx="5139998" cy="2564401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D6BFE7-4C03-6BF8-FAFD-6CE261C04C25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DB04D-4482-69A6-529A-81A0F777A832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87C4BD-A3C4-271E-0D02-AF029D0DA20E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2C23BC-C814-4D2D-8533-2FA8B0EE7101}"/>
              </a:ext>
            </a:extLst>
          </p:cNvPr>
          <p:cNvGrpSpPr/>
          <p:nvPr/>
        </p:nvGrpSpPr>
        <p:grpSpPr>
          <a:xfrm>
            <a:off x="603682" y="2104197"/>
            <a:ext cx="5008354" cy="4462066"/>
            <a:chOff x="603683" y="2229147"/>
            <a:chExt cx="5008354" cy="1904824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B9438CF-18E1-CA03-6DE8-CE28186487DC}"/>
                </a:ext>
              </a:extLst>
            </p:cNvPr>
            <p:cNvSpPr/>
            <p:nvPr/>
          </p:nvSpPr>
          <p:spPr>
            <a:xfrm>
              <a:off x="603683" y="2229147"/>
              <a:ext cx="5008354" cy="19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D71FA7-C5B8-F607-C4F9-9EEA62D7BD74}"/>
                </a:ext>
              </a:extLst>
            </p:cNvPr>
            <p:cNvSpPr txBox="1"/>
            <p:nvPr/>
          </p:nvSpPr>
          <p:spPr>
            <a:xfrm>
              <a:off x="677278" y="2262835"/>
              <a:ext cx="4704620" cy="1745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200"/>
                </a:lnSpc>
                <a:buFont typeface="Wingdings" panose="05000000000000000000" pitchFamily="2" charset="2"/>
                <a:buChar char="ü"/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multi-branch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를 가진 모델들은 그것들을 더하거나 </a:t>
              </a:r>
              <a:r>
                <a:rPr lang="en-US" altLang="ko-K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concatation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하기 위해서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multi-branch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를 통과한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feature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들을 유지하고 있어야 하는데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, </a:t>
              </a:r>
              <a:b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</a:b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이때 메모리가 낭비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Wingdings" panose="05000000000000000000" pitchFamily="2" charset="2"/>
                <a:buChar char="ü"/>
              </a:pP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Wingdings" panose="05000000000000000000" pitchFamily="2" charset="2"/>
                <a:buChar char="ü"/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Figure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3.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하나의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feature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를 나중에 더하기 위해서 가지고 있어야 함</a:t>
              </a:r>
              <a:b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</a:b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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중간에 계속 두배의 메모리를 차지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965E028-A3F8-1EA1-15E2-F74AD972EBEC}"/>
              </a:ext>
            </a:extLst>
          </p:cNvPr>
          <p:cNvGrpSpPr/>
          <p:nvPr/>
        </p:nvGrpSpPr>
        <p:grpSpPr>
          <a:xfrm>
            <a:off x="684614" y="4221422"/>
            <a:ext cx="4838913" cy="2224768"/>
            <a:chOff x="634730" y="2170590"/>
            <a:chExt cx="5022055" cy="2224768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B0D9585-E333-1B5C-73B1-E4965768B011}"/>
                </a:ext>
              </a:extLst>
            </p:cNvPr>
            <p:cNvGrpSpPr/>
            <p:nvPr/>
          </p:nvGrpSpPr>
          <p:grpSpPr>
            <a:xfrm>
              <a:off x="648430" y="2174867"/>
              <a:ext cx="5008355" cy="2220491"/>
              <a:chOff x="603682" y="4041873"/>
              <a:chExt cx="5008355" cy="2220491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5C3E0289-A4D4-6F02-3E03-CFB89539A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683" y="4582098"/>
                <a:ext cx="5008354" cy="1680266"/>
              </a:xfrm>
              <a:prstGeom prst="rect">
                <a:avLst/>
              </a:prstGeom>
            </p:spPr>
          </p:pic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69C7CEF2-CBAF-3DBB-B838-7694CE160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682" y="4041873"/>
                <a:ext cx="4987071" cy="1924378"/>
              </a:xfrm>
              <a:prstGeom prst="rect">
                <a:avLst/>
              </a:prstGeom>
            </p:spPr>
          </p:pic>
        </p:grp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DCFC04FB-1BFE-B74C-7350-D362123EA0FB}"/>
                </a:ext>
              </a:extLst>
            </p:cNvPr>
            <p:cNvSpPr/>
            <p:nvPr/>
          </p:nvSpPr>
          <p:spPr>
            <a:xfrm>
              <a:off x="634730" y="2170590"/>
              <a:ext cx="5022054" cy="1928655"/>
            </a:xfrm>
            <a:prstGeom prst="rect">
              <a:avLst/>
            </a:prstGeom>
            <a:solidFill>
              <a:srgbClr val="005CFF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A7B8D6E1-82BE-DD15-4DFB-16BB90BC8CC1}"/>
              </a:ext>
            </a:extLst>
          </p:cNvPr>
          <p:cNvCxnSpPr>
            <a:cxnSpLocks/>
          </p:cNvCxnSpPr>
          <p:nvPr/>
        </p:nvCxnSpPr>
        <p:spPr>
          <a:xfrm>
            <a:off x="677277" y="4051749"/>
            <a:ext cx="48462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54D8053-E360-7725-5269-BBA7AB14801D}"/>
              </a:ext>
            </a:extLst>
          </p:cNvPr>
          <p:cNvSpPr/>
          <p:nvPr/>
        </p:nvSpPr>
        <p:spPr>
          <a:xfrm>
            <a:off x="6465209" y="2104197"/>
            <a:ext cx="5308206" cy="4462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73EDFC-F7BA-A8B5-98EE-69C77C4A1A76}"/>
              </a:ext>
            </a:extLst>
          </p:cNvPr>
          <p:cNvSpPr txBox="1"/>
          <p:nvPr/>
        </p:nvSpPr>
        <p:spPr>
          <a:xfrm>
            <a:off x="6538802" y="2158931"/>
            <a:ext cx="5049515" cy="2873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multi-branch topology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에는 몇가지 제약이 있음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228600" indent="-2286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The last conv layers of every residual block have to produce tensors of the same shape</a:t>
            </a:r>
            <a:b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Ex] </a:t>
            </a:r>
            <a:r>
              <a:rPr lang="en-US" altLang="ko-K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ResNet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에 있는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residual block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의 마지막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conv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는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input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으로 들어온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텐서와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똑같은 모양의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텐서를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출력해야 함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228600" indent="-228600">
              <a:lnSpc>
                <a:spcPts val="2200"/>
              </a:lnSpc>
              <a:buFont typeface="+mj-ea"/>
              <a:buAutoNum type="circleNumDbPlain"/>
            </a:pP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228600" indent="-2286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Channel pruning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할 때도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residual connection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등이 있으면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prunin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</a:t>
            </a:r>
            <a:b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적용하기 어려움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 pruning : parameter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가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0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에 가까운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node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를 없앰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)</a:t>
            </a:r>
            <a:b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075A8D5-51CD-FAD5-7EED-79BCF1EE0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359" y="4800029"/>
            <a:ext cx="3945905" cy="17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683" y="1519335"/>
            <a:ext cx="3977648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86129" y="1557528"/>
            <a:ext cx="3692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Training-time Multi-branch </a:t>
            </a:r>
            <a:r>
              <a:rPr lang="en-US" altLang="ko-KR" sz="1600" dirty="0" err="1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Architectur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13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C6707-E2A5-C4D1-C4EC-546C36ABC2AD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6360D-E9A7-34DB-5A94-9BCFDE92537F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1836D-B529-3CA2-5660-111592DCB168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8B0FA-64E6-6FA8-9DD8-294FA5AA08B4}"/>
              </a:ext>
            </a:extLst>
          </p:cNvPr>
          <p:cNvSpPr txBox="1"/>
          <p:nvPr/>
        </p:nvSpPr>
        <p:spPr>
          <a:xfrm>
            <a:off x="776797" y="2015218"/>
            <a:ext cx="10383234" cy="90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100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Plain</a:t>
            </a:r>
            <a:r>
              <a:rPr lang="ko-KR" altLang="en-US" sz="1100" dirty="0">
                <a:solidFill>
                  <a:srgbClr val="333333"/>
                </a:solidFill>
                <a:latin typeface="Noto Sans" panose="020B0502040504020204" pitchFamily="34" charset="0"/>
              </a:rPr>
              <a:t> </a:t>
            </a:r>
            <a:r>
              <a:rPr lang="en-US" altLang="ko-KR" sz="1100" dirty="0">
                <a:solidFill>
                  <a:srgbClr val="333333"/>
                </a:solidFill>
                <a:latin typeface="Noto Sans" panose="020B0502040504020204" pitchFamily="34" charset="0"/>
              </a:rPr>
              <a:t>Model </a:t>
            </a:r>
            <a:r>
              <a:rPr lang="ko-KR" altLang="en-US" sz="1100" dirty="0">
                <a:solidFill>
                  <a:srgbClr val="333333"/>
                </a:solidFill>
                <a:latin typeface="Noto Sans" panose="020B0502040504020204" pitchFamily="34" charset="0"/>
              </a:rPr>
              <a:t>은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지금까지 설명했듯이 많은 장점이 </a:t>
            </a:r>
            <a:r>
              <a:rPr lang="ko-KR" altLang="en-US" sz="1100" dirty="0">
                <a:solidFill>
                  <a:srgbClr val="333333"/>
                </a:solidFill>
                <a:latin typeface="Noto Sans" panose="020B0502040504020204" pitchFamily="34" charset="0"/>
              </a:rPr>
              <a:t>있으나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sz="1100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좋지 않은 성능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을 가지고 있</a:t>
            </a:r>
            <a:r>
              <a:rPr lang="ko-KR" altLang="en-US" sz="1100" dirty="0">
                <a:solidFill>
                  <a:srgbClr val="333333"/>
                </a:solidFill>
                <a:latin typeface="Noto Sans" panose="020B0502040504020204" pitchFamily="34" charset="0"/>
              </a:rPr>
              <a:t>음</a:t>
            </a:r>
            <a:b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endParaRPr lang="en-US" altLang="ko-KR" sz="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Multi-branch </a:t>
            </a:r>
            <a:r>
              <a:rPr lang="en-US" altLang="ko-KR" sz="1050" dirty="0">
                <a:solidFill>
                  <a:srgbClr val="333333"/>
                </a:solidFill>
                <a:latin typeface="Noto Sans" panose="020B0502040504020204" pitchFamily="34" charset="0"/>
              </a:rPr>
              <a:t>Model</a:t>
            </a:r>
            <a:r>
              <a:rPr lang="ko-KR" altLang="en-US" sz="1050" dirty="0">
                <a:solidFill>
                  <a:srgbClr val="333333"/>
                </a:solidFill>
                <a:latin typeface="Noto Sans" panose="020B0502040504020204" pitchFamily="34" charset="0"/>
              </a:rPr>
              <a:t> </a:t>
            </a:r>
            <a:r>
              <a:rPr lang="ko-KR" altLang="en-US" sz="105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도 마찬가지로 추론 시에는 단점이 많지만</a:t>
            </a:r>
            <a:r>
              <a:rPr lang="en-US" altLang="ko-KR" sz="105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sz="105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훈련 시에는 </a:t>
            </a:r>
            <a:r>
              <a:rPr lang="en-US" altLang="ko-KR" sz="1050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gradient vanishing </a:t>
            </a:r>
            <a:r>
              <a:rPr lang="ko-KR" altLang="en-US" sz="1050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문제를 해결</a:t>
            </a:r>
            <a:r>
              <a:rPr lang="ko-KR" altLang="en-US" sz="105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하는 등의 장점이</a:t>
            </a:r>
            <a:r>
              <a:rPr lang="en-US" altLang="ko-KR" sz="105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sz="105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존재함 </a:t>
            </a:r>
            <a:endParaRPr lang="en-US" altLang="ko-KR" sz="1050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4535C1DA-3C53-964E-6B6B-6D974D5360F3}"/>
              </a:ext>
            </a:extLst>
          </p:cNvPr>
          <p:cNvSpPr/>
          <p:nvPr/>
        </p:nvSpPr>
        <p:spPr>
          <a:xfrm>
            <a:off x="2743082" y="3940933"/>
            <a:ext cx="4393652" cy="438666"/>
          </a:xfrm>
          <a:prstGeom prst="rightArrow">
            <a:avLst/>
          </a:prstGeom>
          <a:solidFill>
            <a:srgbClr val="FAEAE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8CEA47-FEA9-81F5-7481-2B933CBE3D2F}"/>
              </a:ext>
            </a:extLst>
          </p:cNvPr>
          <p:cNvSpPr txBox="1"/>
          <p:nvPr/>
        </p:nvSpPr>
        <p:spPr>
          <a:xfrm>
            <a:off x="2691917" y="3983134"/>
            <a:ext cx="4220024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400" dirty="0"/>
              <a:t>훈련 때만 </a:t>
            </a:r>
            <a:r>
              <a:rPr lang="en-US" altLang="ko-KR" sz="1400" dirty="0"/>
              <a:t>multi-branch Model</a:t>
            </a:r>
            <a:r>
              <a:rPr lang="ko-KR" altLang="en-US" sz="1400" dirty="0"/>
              <a:t> 사용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08D624-B43C-94B4-36E4-FF9C2B1E8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91" y="3678665"/>
            <a:ext cx="3612013" cy="1068643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168F4C59-B497-A719-CFE6-EB6BC792BD77}"/>
              </a:ext>
            </a:extLst>
          </p:cNvPr>
          <p:cNvGrpSpPr/>
          <p:nvPr/>
        </p:nvGrpSpPr>
        <p:grpSpPr>
          <a:xfrm>
            <a:off x="567115" y="2947095"/>
            <a:ext cx="1979536" cy="3343290"/>
            <a:chOff x="9476724" y="2431407"/>
            <a:chExt cx="2223099" cy="33960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9D8005-02FD-4331-8240-98992A214EE1}"/>
                </a:ext>
              </a:extLst>
            </p:cNvPr>
            <p:cNvSpPr txBox="1"/>
            <p:nvPr/>
          </p:nvSpPr>
          <p:spPr>
            <a:xfrm>
              <a:off x="9600730" y="4474784"/>
              <a:ext cx="20416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ko-KR" sz="1400" dirty="0">
                <a:solidFill>
                  <a:schemeClr val="bg1"/>
                </a:solidFill>
                <a:latin typeface="AppleSDGothicNeoL00" panose="02000503000000000000" pitchFamily="2" charset="-127"/>
                <a:ea typeface="AppleSDGothicNeoL00" panose="02000503000000000000" pitchFamily="2" charset="-127"/>
              </a:endParaRP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1A0ADD04-425A-1DCB-A7AA-FC90D0028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4675" y="2431407"/>
              <a:ext cx="1943642" cy="3396034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FEA1FDD-8507-9FC2-5534-30CDFF03E41A}"/>
                </a:ext>
              </a:extLst>
            </p:cNvPr>
            <p:cNvSpPr/>
            <p:nvPr/>
          </p:nvSpPr>
          <p:spPr>
            <a:xfrm>
              <a:off x="9476724" y="3136080"/>
              <a:ext cx="335902" cy="2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0CA9FB99-B6E2-880E-DE84-8B033EBA6A04}"/>
                </a:ext>
              </a:extLst>
            </p:cNvPr>
            <p:cNvSpPr/>
            <p:nvPr/>
          </p:nvSpPr>
          <p:spPr>
            <a:xfrm>
              <a:off x="11363921" y="2795850"/>
              <a:ext cx="335902" cy="2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881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683" y="1519335"/>
            <a:ext cx="436953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76797" y="1557528"/>
            <a:ext cx="4047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Re-param for Plain Inference-time Model (1)</a:t>
            </a:r>
          </a:p>
          <a:p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14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C6707-E2A5-C4D1-C4EC-546C36ABC2AD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6360D-E9A7-34DB-5A94-9BCFDE92537F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1836D-B529-3CA2-5660-111592DCB168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8B0FA-64E6-6FA8-9DD8-294FA5AA08B4}"/>
              </a:ext>
            </a:extLst>
          </p:cNvPr>
          <p:cNvSpPr txBox="1"/>
          <p:nvPr/>
        </p:nvSpPr>
        <p:spPr>
          <a:xfrm>
            <a:off x="6095999" y="2187507"/>
            <a:ext cx="552153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1x1 conv</a:t>
            </a:r>
            <a:r>
              <a:rPr lang="ko-KR" altLang="en-US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와 </a:t>
            </a:r>
            <a:r>
              <a:rPr lang="en-US" altLang="ko-KR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identity conv</a:t>
            </a:r>
            <a:r>
              <a:rPr lang="ko-KR" altLang="en-US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를 모두 </a:t>
            </a:r>
            <a:r>
              <a:rPr lang="en-US" altLang="ko-KR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3x3 conv</a:t>
            </a:r>
            <a:r>
              <a:rPr lang="ko-KR" altLang="en-US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로 바꾸는 것</a:t>
            </a:r>
            <a:endParaRPr lang="en-US" altLang="ko-KR" sz="140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400" i="0" dirty="0">
                <a:effectLst/>
                <a:latin typeface="Noto Sans" panose="020B0502040504020204" pitchFamily="34" charset="0"/>
              </a:rPr>
              <a:t>conv + BN</a:t>
            </a:r>
            <a:r>
              <a:rPr lang="ko-KR" altLang="en-US" sz="1400" i="0" dirty="0">
                <a:effectLst/>
                <a:latin typeface="Noto Sans" panose="020B0502040504020204" pitchFamily="34" charset="0"/>
              </a:rPr>
              <a:t>을 </a:t>
            </a:r>
            <a:r>
              <a:rPr lang="en-US" altLang="ko-KR" sz="1400" i="0" dirty="0">
                <a:effectLst/>
                <a:latin typeface="Noto Sans" panose="020B0502040504020204" pitchFamily="34" charset="0"/>
              </a:rPr>
              <a:t>conv + bias</a:t>
            </a:r>
            <a:r>
              <a:rPr lang="ko-KR" altLang="en-US" sz="1400" i="0" dirty="0">
                <a:effectLst/>
                <a:latin typeface="Noto Sans" panose="020B0502040504020204" pitchFamily="34" charset="0"/>
              </a:rPr>
              <a:t>로 바꾸는 것</a:t>
            </a:r>
            <a:endParaRPr lang="en-US" altLang="ko-KR" sz="1400" i="0" dirty="0">
              <a:effectLst/>
              <a:latin typeface="Noto Sans" panose="020B050204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7B80E-59AC-BB37-65C0-A7B8478D00D7}"/>
              </a:ext>
            </a:extLst>
          </p:cNvPr>
          <p:cNvSpPr txBox="1"/>
          <p:nvPr/>
        </p:nvSpPr>
        <p:spPr>
          <a:xfrm>
            <a:off x="1069375" y="2216117"/>
            <a:ext cx="5847938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어떻게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“ Multi-branch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모델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Plain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모델로 변형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“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?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3F1B2F3-0DF1-48D2-3403-68C4161B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735" y="4526457"/>
            <a:ext cx="4668674" cy="1396997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E399FADC-0035-F564-D577-6F6A1B511360}"/>
              </a:ext>
            </a:extLst>
          </p:cNvPr>
          <p:cNvGrpSpPr/>
          <p:nvPr/>
        </p:nvGrpSpPr>
        <p:grpSpPr>
          <a:xfrm>
            <a:off x="1620963" y="3293792"/>
            <a:ext cx="3377680" cy="1196454"/>
            <a:chOff x="6379539" y="2322149"/>
            <a:chExt cx="3320692" cy="1196454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6C672E5B-241F-DAA6-1DCE-2B33688427A2}"/>
                </a:ext>
              </a:extLst>
            </p:cNvPr>
            <p:cNvGrpSpPr/>
            <p:nvPr/>
          </p:nvGrpSpPr>
          <p:grpSpPr>
            <a:xfrm>
              <a:off x="6379539" y="2322149"/>
              <a:ext cx="2619063" cy="835162"/>
              <a:chOff x="8176454" y="3445661"/>
              <a:chExt cx="2619063" cy="8351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0E74595-7B3A-C8CE-D634-AFD08099B0BD}"/>
                      </a:ext>
                    </a:extLst>
                  </p:cNvPr>
                  <p:cNvSpPr txBox="1"/>
                  <p:nvPr/>
                </p:nvSpPr>
                <p:spPr>
                  <a:xfrm>
                    <a:off x="8285584" y="3445661"/>
                    <a:ext cx="2509933" cy="320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3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3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0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0E74595-7B3A-C8CE-D634-AFD08099B0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5584" y="3445661"/>
                    <a:ext cx="2509933" cy="32060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846" b="-961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50160D4-29B1-32CB-080B-20402264B3BD}"/>
                      </a:ext>
                    </a:extLst>
                  </p:cNvPr>
                  <p:cNvSpPr txBox="1"/>
                  <p:nvPr/>
                </p:nvSpPr>
                <p:spPr>
                  <a:xfrm>
                    <a:off x="8176454" y="3960222"/>
                    <a:ext cx="2211354" cy="32060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0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50160D4-29B1-32CB-080B-20402264B3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6454" y="3960222"/>
                    <a:ext cx="2211354" cy="3206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774" b="-943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3280611-BAE8-5BEA-35FF-3871C83C143F}"/>
                    </a:ext>
                  </a:extLst>
                </p:cNvPr>
                <p:cNvSpPr txBox="1"/>
                <p:nvPr/>
              </p:nvSpPr>
              <p:spPr>
                <a:xfrm>
                  <a:off x="6379539" y="3144142"/>
                  <a:ext cx="3320692" cy="3744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channels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output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channles</m:t>
                        </m:r>
                        <m: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 )</m:t>
                        </m:r>
                      </m:oMath>
                    </m:oMathPara>
                  </a14:m>
                  <a:endParaRPr lang="en-US" altLang="ko-KR" sz="1200" b="0" dirty="0">
                    <a:solidFill>
                      <a:srgbClr val="333333"/>
                    </a:solidFill>
                    <a:effectLst/>
                    <a:latin typeface="Noto Sans" panose="020B0502040504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3280611-BAE8-5BEA-35FF-3871C83C14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539" y="3144142"/>
                  <a:ext cx="3320692" cy="3744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A4250BC5-B9B6-9323-8C07-52DDBED9E891}"/>
              </a:ext>
            </a:extLst>
          </p:cNvPr>
          <p:cNvGrpSpPr/>
          <p:nvPr/>
        </p:nvGrpSpPr>
        <p:grpSpPr>
          <a:xfrm>
            <a:off x="6036390" y="3272015"/>
            <a:ext cx="3741274" cy="1195546"/>
            <a:chOff x="6821074" y="3771425"/>
            <a:chExt cx="3678151" cy="1195546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15C66058-1283-631C-D76C-CF10AD8E1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8553"/>
            <a:stretch/>
          </p:blipFill>
          <p:spPr>
            <a:xfrm>
              <a:off x="8079537" y="3830321"/>
              <a:ext cx="2419688" cy="113665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1A3FAA6-F746-1C24-FA5E-4445EC07E0EA}"/>
                </a:ext>
              </a:extLst>
            </p:cNvPr>
            <p:cNvSpPr txBox="1"/>
            <p:nvPr/>
          </p:nvSpPr>
          <p:spPr>
            <a:xfrm>
              <a:off x="6821074" y="3771425"/>
              <a:ext cx="1464614" cy="3502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dirty="0">
                  <a:latin typeface="Noto Sans" panose="020B0502040504020204" pitchFamily="34" charset="0"/>
                </a:rPr>
                <a:t>BN parameters  </a:t>
              </a:r>
              <a:endParaRPr lang="en-US" altLang="ko-KR" sz="1400" i="0" dirty="0">
                <a:effectLst/>
                <a:latin typeface="Noto Sans" panose="020B0502040504020204" pitchFamily="34" charset="0"/>
              </a:endParaRPr>
            </a:p>
          </p:txBody>
        </p:sp>
      </p:grp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2E533219-79C4-6831-827A-DD047C432BE0}"/>
              </a:ext>
            </a:extLst>
          </p:cNvPr>
          <p:cNvCxnSpPr>
            <a:cxnSpLocks/>
          </p:cNvCxnSpPr>
          <p:nvPr/>
        </p:nvCxnSpPr>
        <p:spPr>
          <a:xfrm flipH="1">
            <a:off x="1227137" y="4567863"/>
            <a:ext cx="95661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211470B-B969-43E3-89B5-9C03B984602C}"/>
              </a:ext>
            </a:extLst>
          </p:cNvPr>
          <p:cNvGrpSpPr/>
          <p:nvPr/>
        </p:nvGrpSpPr>
        <p:grpSpPr>
          <a:xfrm>
            <a:off x="1598002" y="4833682"/>
            <a:ext cx="3756335" cy="863541"/>
            <a:chOff x="3157649" y="5338665"/>
            <a:chExt cx="3756335" cy="8635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DE04AD2-8A11-EC19-2577-CD320C1D39A0}"/>
                </a:ext>
              </a:extLst>
            </p:cNvPr>
            <p:cNvSpPr txBox="1"/>
            <p:nvPr/>
          </p:nvSpPr>
          <p:spPr>
            <a:xfrm>
              <a:off x="3157649" y="5338665"/>
              <a:ext cx="1464614" cy="356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600" dirty="0">
                  <a:latin typeface="Noto Sans" panose="020B0502040504020204" pitchFamily="34" charset="0"/>
                </a:rPr>
                <a:t>i</a:t>
              </a:r>
              <a:r>
                <a:rPr lang="en-US" altLang="ko-KR" sz="1600" i="0" dirty="0">
                  <a:effectLst/>
                  <a:latin typeface="Noto Sans" panose="020B0502040504020204" pitchFamily="34" charset="0"/>
                </a:rPr>
                <a:t>npu</a:t>
              </a:r>
              <a:r>
                <a:rPr lang="en-US" altLang="ko-KR" sz="1600" dirty="0">
                  <a:latin typeface="Noto Sans" panose="020B0502040504020204" pitchFamily="34" charset="0"/>
                </a:rPr>
                <a:t>t</a:t>
              </a:r>
              <a:endParaRPr lang="en-US" altLang="ko-KR" sz="1600" i="0" dirty="0">
                <a:effectLst/>
                <a:latin typeface="Noto Sans" panose="020B05020405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28ED786-A032-D164-F4CE-159789001215}"/>
                </a:ext>
              </a:extLst>
            </p:cNvPr>
            <p:cNvSpPr txBox="1"/>
            <p:nvPr/>
          </p:nvSpPr>
          <p:spPr>
            <a:xfrm>
              <a:off x="3157649" y="5845249"/>
              <a:ext cx="1464614" cy="356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600" dirty="0">
                  <a:latin typeface="Noto Sans" panose="020B0502040504020204" pitchFamily="34" charset="0"/>
                </a:rPr>
                <a:t>out</a:t>
              </a:r>
              <a:r>
                <a:rPr lang="en-US" altLang="ko-KR" sz="1600" i="0" dirty="0">
                  <a:effectLst/>
                  <a:latin typeface="Noto Sans" panose="020B0502040504020204" pitchFamily="34" charset="0"/>
                </a:rPr>
                <a:t>pu</a:t>
              </a:r>
              <a:r>
                <a:rPr lang="en-US" altLang="ko-KR" sz="1600" dirty="0">
                  <a:latin typeface="Noto Sans" panose="020B0502040504020204" pitchFamily="34" charset="0"/>
                </a:rPr>
                <a:t>t</a:t>
              </a:r>
              <a:endParaRPr lang="en-US" altLang="ko-KR" sz="1600" i="0" dirty="0">
                <a:effectLst/>
                <a:latin typeface="Noto Sans" panose="020B0502040504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629A465-9E4F-5A09-8109-39EB157C62C1}"/>
                    </a:ext>
                  </a:extLst>
                </p:cNvPr>
                <p:cNvSpPr txBox="1"/>
                <p:nvPr/>
              </p:nvSpPr>
              <p:spPr>
                <a:xfrm>
                  <a:off x="4121804" y="5356842"/>
                  <a:ext cx="2792180" cy="32060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×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629A465-9E4F-5A09-8109-39EB157C6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1804" y="5356842"/>
                  <a:ext cx="2792180" cy="320601"/>
                </a:xfrm>
                <a:prstGeom prst="rect">
                  <a:avLst/>
                </a:prstGeom>
                <a:blipFill>
                  <a:blip r:embed="rId7"/>
                  <a:stretch>
                    <a:fillRect t="-1887" b="-943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508E0C1-5EE9-779F-0B0E-E01563ECE576}"/>
                    </a:ext>
                  </a:extLst>
                </p:cNvPr>
                <p:cNvSpPr txBox="1"/>
                <p:nvPr/>
              </p:nvSpPr>
              <p:spPr>
                <a:xfrm>
                  <a:off x="4121804" y="5845249"/>
                  <a:ext cx="2792180" cy="32060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 ×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508E0C1-5EE9-779F-0B0E-E01563ECE5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1804" y="5845249"/>
                  <a:ext cx="2792180" cy="320601"/>
                </a:xfrm>
                <a:prstGeom prst="rect">
                  <a:avLst/>
                </a:prstGeom>
                <a:blipFill>
                  <a:blip r:embed="rId8"/>
                  <a:stretch>
                    <a:fillRect t="-1887" b="-943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9837E1A3-49AA-BA19-E056-2A86DFD8FF78}"/>
              </a:ext>
            </a:extLst>
          </p:cNvPr>
          <p:cNvSpPr/>
          <p:nvPr/>
        </p:nvSpPr>
        <p:spPr>
          <a:xfrm>
            <a:off x="1148879" y="3171713"/>
            <a:ext cx="9894239" cy="2792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1373B6-18FF-FCA8-4FF8-B9071DBD391F}"/>
              </a:ext>
            </a:extLst>
          </p:cNvPr>
          <p:cNvSpPr txBox="1"/>
          <p:nvPr/>
        </p:nvSpPr>
        <p:spPr>
          <a:xfrm>
            <a:off x="1148879" y="2847059"/>
            <a:ext cx="2061045" cy="338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050" i="1" dirty="0">
                <a:effectLst/>
                <a:latin typeface="Noto Sans" panose="020B0502040504020204" pitchFamily="34" charset="0"/>
              </a:rPr>
              <a:t>Re-parameterization – (1</a:t>
            </a:r>
            <a:r>
              <a:rPr lang="en-US" altLang="ko-KR" sz="1050" i="1" u="sng" dirty="0">
                <a:effectLst/>
                <a:latin typeface="Noto Sans" panose="020B050204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937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683" y="1519335"/>
            <a:ext cx="436953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76797" y="1557528"/>
            <a:ext cx="4047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Re-param for Plain Inference-time Model (2)</a:t>
            </a:r>
          </a:p>
          <a:p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C6707-E2A5-C4D1-C4EC-546C36ABC2AD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6360D-E9A7-34DB-5A94-9BCFDE92537F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1836D-B529-3CA2-5660-111592DCB168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16AF6E-30CF-C836-E854-9533E8A15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21" y="1027835"/>
            <a:ext cx="5410696" cy="5527084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4DB30778-0D16-875B-01D2-C3DCC9ECFEC2}"/>
              </a:ext>
            </a:extLst>
          </p:cNvPr>
          <p:cNvGrpSpPr/>
          <p:nvPr/>
        </p:nvGrpSpPr>
        <p:grpSpPr>
          <a:xfrm>
            <a:off x="502767" y="2548427"/>
            <a:ext cx="5410696" cy="2528540"/>
            <a:chOff x="445492" y="1958589"/>
            <a:chExt cx="5410696" cy="2799845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E8F804EC-FA1D-D415-6815-89FE27B503C5}"/>
                </a:ext>
              </a:extLst>
            </p:cNvPr>
            <p:cNvGrpSpPr/>
            <p:nvPr/>
          </p:nvGrpSpPr>
          <p:grpSpPr>
            <a:xfrm>
              <a:off x="603682" y="2145145"/>
              <a:ext cx="4501608" cy="609300"/>
              <a:chOff x="6356927" y="2322149"/>
              <a:chExt cx="5454596" cy="708786"/>
            </a:xfrm>
          </p:grpSpPr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03BBDDE2-B1FF-01DF-2847-36DA68A78C42}"/>
                  </a:ext>
                </a:extLst>
              </p:cNvPr>
              <p:cNvGrpSpPr/>
              <p:nvPr/>
            </p:nvGrpSpPr>
            <p:grpSpPr>
              <a:xfrm>
                <a:off x="6356927" y="2322149"/>
                <a:ext cx="2641675" cy="670735"/>
                <a:chOff x="8153842" y="3445661"/>
                <a:chExt cx="2641675" cy="67073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EE3C43D8-37C1-66DF-2391-2971A1C106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85585" y="3445661"/>
                      <a:ext cx="2509932" cy="2983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sup>
                            </m:s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3 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3</m:t>
                                </m:r>
                              </m:sup>
                            </m:sSup>
                          </m:oMath>
                        </m:oMathPara>
                      </a14:m>
                      <a:endParaRPr lang="ko-KR" altLang="en-US" sz="1600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EE3C43D8-37C1-66DF-2391-2971A1C106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85585" y="3445661"/>
                      <a:ext cx="2509932" cy="29835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2632" b="-184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A7F71D71-BEF7-34C4-A0F0-12D526CC78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53842" y="3818038"/>
                      <a:ext cx="2211352" cy="2983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sup>
                            </m:sSup>
                          </m:oMath>
                        </m:oMathPara>
                      </a14:m>
                      <a:endParaRPr lang="ko-KR" altLang="en-US" sz="1600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A7F71D71-BEF7-34C4-A0F0-12D526CC78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53842" y="3818038"/>
                      <a:ext cx="2211352" cy="29835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2632" b="-210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C635D46-BA04-10FA-A1E8-FE1EEE839195}"/>
                      </a:ext>
                    </a:extLst>
                  </p:cNvPr>
                  <p:cNvSpPr txBox="1"/>
                  <p:nvPr/>
                </p:nvSpPr>
                <p:spPr>
                  <a:xfrm>
                    <a:off x="8490831" y="2656474"/>
                    <a:ext cx="3320692" cy="37446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22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channels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channles</m:t>
                          </m:r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oMath>
                      </m:oMathPara>
                    </a14:m>
                    <a:endParaRPr lang="en-US" altLang="ko-KR" sz="1200" b="0" dirty="0">
                      <a:solidFill>
                        <a:srgbClr val="333333"/>
                      </a:solidFill>
                      <a:effectLst/>
                      <a:latin typeface="Noto Sans" panose="020B05020405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C635D46-BA04-10FA-A1E8-FE1EEE8391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0831" y="2656474"/>
                    <a:ext cx="3320692" cy="3744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511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FFBD4EE-FA12-9E05-9CB1-79D4361A6090}"/>
                </a:ext>
              </a:extLst>
            </p:cNvPr>
            <p:cNvSpPr txBox="1"/>
            <p:nvPr/>
          </p:nvSpPr>
          <p:spPr>
            <a:xfrm>
              <a:off x="784138" y="3295213"/>
              <a:ext cx="4920810" cy="1463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각 커널의 채널 수는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input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C1=2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channel / output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C2=2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channel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로 가정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Weight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수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: input channel x output channel x kernel size</a:t>
              </a:r>
              <a:b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</a:b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1.  3x3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의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Weight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수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: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C1xC2x3x3 ( 4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개의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3x3 conv )</a:t>
              </a:r>
              <a:b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</a:b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2.  1x1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의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Weight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수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: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C1xC2x1x1 ( 4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개의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rPr>
                <a:t>1x1 conv )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Wingdings" panose="05000000000000000000" pitchFamily="2" charset="2"/>
                <a:buChar char="ü"/>
              </a:pP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CB5A7CC1-422D-778C-5843-C747E8FBE62F}"/>
                </a:ext>
              </a:extLst>
            </p:cNvPr>
            <p:cNvSpPr/>
            <p:nvPr/>
          </p:nvSpPr>
          <p:spPr>
            <a:xfrm>
              <a:off x="445492" y="1958589"/>
              <a:ext cx="5410696" cy="2799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00150277-C025-6B53-9D55-5010153F8FBB}"/>
              </a:ext>
            </a:extLst>
          </p:cNvPr>
          <p:cNvCxnSpPr>
            <a:cxnSpLocks/>
          </p:cNvCxnSpPr>
          <p:nvPr/>
        </p:nvCxnSpPr>
        <p:spPr>
          <a:xfrm>
            <a:off x="769683" y="3702916"/>
            <a:ext cx="48462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62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683" y="1519335"/>
            <a:ext cx="436953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76797" y="1557528"/>
            <a:ext cx="4047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Re-param for Plain Inference-time Model (3)</a:t>
            </a:r>
          </a:p>
          <a:p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16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C6707-E2A5-C4D1-C4EC-546C36ABC2AD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6360D-E9A7-34DB-5A94-9BCFDE92537F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1836D-B529-3CA2-5660-111592DCB168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16AF6E-30CF-C836-E854-9533E8A15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2" y="2137384"/>
            <a:ext cx="5410696" cy="4401279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D9CADA1D-953E-B42B-FFDA-293045FBE289}"/>
              </a:ext>
            </a:extLst>
          </p:cNvPr>
          <p:cNvGrpSpPr/>
          <p:nvPr/>
        </p:nvGrpSpPr>
        <p:grpSpPr>
          <a:xfrm>
            <a:off x="6364009" y="2319701"/>
            <a:ext cx="5570377" cy="957021"/>
            <a:chOff x="513183" y="4381644"/>
            <a:chExt cx="5570377" cy="957021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D8A01DAA-5E4A-086C-2CEB-67C8A0BBB8A2}"/>
                </a:ext>
              </a:extLst>
            </p:cNvPr>
            <p:cNvSpPr/>
            <p:nvPr/>
          </p:nvSpPr>
          <p:spPr>
            <a:xfrm>
              <a:off x="513183" y="4381644"/>
              <a:ext cx="5479878" cy="957021"/>
            </a:xfrm>
            <a:prstGeom prst="rect">
              <a:avLst/>
            </a:prstGeom>
            <a:solidFill>
              <a:srgbClr val="C5E0B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18F9864-A81D-BBEA-7F13-62C126466AB4}"/>
                </a:ext>
              </a:extLst>
            </p:cNvPr>
            <p:cNvSpPr txBox="1"/>
            <p:nvPr/>
          </p:nvSpPr>
          <p:spPr>
            <a:xfrm>
              <a:off x="603682" y="4381645"/>
              <a:ext cx="5479878" cy="898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초록색의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3x3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는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kernel size=3, stride=1, padding=1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인 일반적인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3x3 conv</a:t>
              </a:r>
            </a:p>
            <a:p>
              <a:pPr>
                <a:lnSpc>
                  <a:spcPts val="2200"/>
                </a:lnSpc>
              </a:pP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초록색 빗금으로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3x3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에 해당하는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BN</a:t>
              </a:r>
            </a:p>
            <a:p>
              <a:pPr>
                <a:lnSpc>
                  <a:spcPts val="2200"/>
                </a:lnSpc>
              </a:pP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초록색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3x3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에는 모든 색깔이 칠해져 있어서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,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가중치가 각 커널에 꽉 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채워짐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AD9479C-A3FF-7145-529D-B26C5140EE4B}"/>
              </a:ext>
            </a:extLst>
          </p:cNvPr>
          <p:cNvGrpSpPr/>
          <p:nvPr/>
        </p:nvGrpSpPr>
        <p:grpSpPr>
          <a:xfrm>
            <a:off x="6364009" y="3465695"/>
            <a:ext cx="5485328" cy="1023854"/>
            <a:chOff x="513182" y="5605546"/>
            <a:chExt cx="5312766" cy="1023854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1B9C125F-CEB0-C757-C823-829256970B62}"/>
                </a:ext>
              </a:extLst>
            </p:cNvPr>
            <p:cNvSpPr/>
            <p:nvPr/>
          </p:nvSpPr>
          <p:spPr>
            <a:xfrm>
              <a:off x="513182" y="5605546"/>
              <a:ext cx="5312766" cy="1023854"/>
            </a:xfrm>
            <a:prstGeom prst="rect">
              <a:avLst/>
            </a:prstGeom>
            <a:solidFill>
              <a:srgbClr val="F8CBAD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92E1995-FC23-2EA0-A89B-A36FF125C437}"/>
                </a:ext>
              </a:extLst>
            </p:cNvPr>
            <p:cNvSpPr txBox="1"/>
            <p:nvPr/>
          </p:nvSpPr>
          <p:spPr>
            <a:xfrm>
              <a:off x="595555" y="5605546"/>
              <a:ext cx="5230393" cy="898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주황색의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1x1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는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kernel size=1, stride=1, padding=1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인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1x1 conv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1x1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는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zero padding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이 들어간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3x3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로 대체할 수 있음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ts val="2200"/>
                </a:lnSpc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(B)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의 주황색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1x1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의 가중치 주변에 점선으로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padding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이 들어가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3x3 conv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모양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CB68675B-2329-4F72-BD87-F3FF6CBC344A}"/>
              </a:ext>
            </a:extLst>
          </p:cNvPr>
          <p:cNvGrpSpPr/>
          <p:nvPr/>
        </p:nvGrpSpPr>
        <p:grpSpPr>
          <a:xfrm>
            <a:off x="6358559" y="4678521"/>
            <a:ext cx="5485328" cy="1255553"/>
            <a:chOff x="513182" y="5605545"/>
            <a:chExt cx="5312766" cy="1255553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5877DDE1-31C8-3EF0-CE65-E39B9D5FF82D}"/>
                </a:ext>
              </a:extLst>
            </p:cNvPr>
            <p:cNvSpPr/>
            <p:nvPr/>
          </p:nvSpPr>
          <p:spPr>
            <a:xfrm>
              <a:off x="513182" y="5605545"/>
              <a:ext cx="5312766" cy="1255553"/>
            </a:xfrm>
            <a:prstGeom prst="rect">
              <a:avLst/>
            </a:prstGeom>
            <a:solidFill>
              <a:srgbClr val="FFE6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6867C16-2E01-E533-68DE-AE7D0BB1EC92}"/>
                </a:ext>
              </a:extLst>
            </p:cNvPr>
            <p:cNvSpPr txBox="1"/>
            <p:nvPr/>
          </p:nvSpPr>
          <p:spPr>
            <a:xfrm>
              <a:off x="595555" y="5605546"/>
              <a:ext cx="5230393" cy="11810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multi-branch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의 가장 바깥쪽인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identity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부분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Residual connection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처럼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input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값을 그대로 더하되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, BN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과정이 추가됨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ts val="2200"/>
                </a:lnSpc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identity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는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I = [[1 0][0 1]]^T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같은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identity matrix(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단위 행렬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)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을 커널로 갖는 </a:t>
              </a:r>
              <a:b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</a:b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1x1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로 대체할 수 있음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02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683" y="1519335"/>
            <a:ext cx="436953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76797" y="1557528"/>
            <a:ext cx="4047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Re-param for Plain Inference-time Model (4)</a:t>
            </a:r>
          </a:p>
          <a:p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17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C6707-E2A5-C4D1-C4EC-546C36ABC2AD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6360D-E9A7-34DB-5A94-9BCFDE92537F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1836D-B529-3CA2-5660-111592DCB168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3" name="그림 2" descr="텍스트, 갤러리이(가) 표시된 사진&#10;&#10;자동 생성된 설명">
            <a:extLst>
              <a:ext uri="{FF2B5EF4-FFF2-40B4-BE49-F238E27FC236}">
                <a16:creationId xmlns:a16="http://schemas.microsoft.com/office/drawing/2014/main" id="{0ED29604-8B44-C53D-F6D0-01B550CE4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" y="3532513"/>
            <a:ext cx="4540627" cy="263333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3E6F513-E3D7-9D49-0C0D-48D765E73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9" y="1764571"/>
            <a:ext cx="5318073" cy="4401279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FBFA6BAF-5C92-D56D-D477-A96AE3500D09}"/>
              </a:ext>
            </a:extLst>
          </p:cNvPr>
          <p:cNvGrpSpPr/>
          <p:nvPr/>
        </p:nvGrpSpPr>
        <p:grpSpPr>
          <a:xfrm>
            <a:off x="889056" y="2281754"/>
            <a:ext cx="4369533" cy="653192"/>
            <a:chOff x="513182" y="5605545"/>
            <a:chExt cx="5312766" cy="1255553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4A5E0013-FF5A-65E8-FA7B-B777D6FD2A94}"/>
                </a:ext>
              </a:extLst>
            </p:cNvPr>
            <p:cNvSpPr/>
            <p:nvPr/>
          </p:nvSpPr>
          <p:spPr>
            <a:xfrm>
              <a:off x="513182" y="5605545"/>
              <a:ext cx="5312766" cy="1255553"/>
            </a:xfrm>
            <a:prstGeom prst="rect">
              <a:avLst/>
            </a:prstGeom>
            <a:solidFill>
              <a:srgbClr val="FFE6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021ECC-E8C8-E034-FE24-6844082F1BEB}"/>
                </a:ext>
              </a:extLst>
            </p:cNvPr>
            <p:cNvSpPr txBox="1"/>
            <p:nvPr/>
          </p:nvSpPr>
          <p:spPr>
            <a:xfrm>
              <a:off x="595555" y="5605546"/>
              <a:ext cx="5230393" cy="804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ts val="2200"/>
                </a:lnSpc>
                <a:buFont typeface="+mj-ea"/>
                <a:buAutoNum type="circleNumDbPlain"/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identity layer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도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1x1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로 변화시키기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228600" indent="-228600">
                <a:lnSpc>
                  <a:spcPts val="2200"/>
                </a:lnSpc>
                <a:buFont typeface="+mj-ea"/>
                <a:buAutoNum type="circleNumDbPlain"/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1x1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에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zero padding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을 함으로써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3x3 conv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를 만들기</a:t>
              </a:r>
            </a:p>
          </p:txBody>
        </p:sp>
      </p:grp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E4ACD5C0-3C9D-A2C0-B936-B27154A4ACEE}"/>
              </a:ext>
            </a:extLst>
          </p:cNvPr>
          <p:cNvSpPr/>
          <p:nvPr/>
        </p:nvSpPr>
        <p:spPr>
          <a:xfrm rot="5400000">
            <a:off x="2804886" y="2798009"/>
            <a:ext cx="469674" cy="697522"/>
          </a:xfrm>
          <a:prstGeom prst="rightArrow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25680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683" y="1519335"/>
            <a:ext cx="436953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76797" y="1557528"/>
            <a:ext cx="4047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Re-param for Plain Inference-time Model (5)</a:t>
            </a:r>
          </a:p>
          <a:p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18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C6707-E2A5-C4D1-C4EC-546C36ABC2AD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6360D-E9A7-34DB-5A94-9BCFDE92537F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1836D-B529-3CA2-5660-111592DCB168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8B0FA-64E6-6FA8-9DD8-294FA5AA08B4}"/>
              </a:ext>
            </a:extLst>
          </p:cNvPr>
          <p:cNvSpPr txBox="1"/>
          <p:nvPr/>
        </p:nvSpPr>
        <p:spPr>
          <a:xfrm>
            <a:off x="6095999" y="2187507"/>
            <a:ext cx="552153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1x1 conv</a:t>
            </a:r>
            <a:r>
              <a:rPr lang="ko-KR" altLang="en-US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와 </a:t>
            </a:r>
            <a:r>
              <a:rPr lang="en-US" altLang="ko-KR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identity conv</a:t>
            </a:r>
            <a:r>
              <a:rPr lang="ko-KR" altLang="en-US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를 모두 </a:t>
            </a:r>
            <a:r>
              <a:rPr lang="en-US" altLang="ko-KR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3x3 conv</a:t>
            </a:r>
            <a:r>
              <a:rPr lang="ko-KR" altLang="en-US" sz="14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로 바꾸는 것</a:t>
            </a:r>
            <a:endParaRPr lang="en-US" altLang="ko-KR" sz="140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400" i="0" dirty="0">
                <a:effectLst/>
                <a:latin typeface="Noto Sans" panose="020B0502040504020204" pitchFamily="34" charset="0"/>
              </a:rPr>
              <a:t>conv + BN</a:t>
            </a:r>
            <a:r>
              <a:rPr lang="ko-KR" altLang="en-US" sz="1400" i="0" dirty="0">
                <a:effectLst/>
                <a:latin typeface="Noto Sans" panose="020B0502040504020204" pitchFamily="34" charset="0"/>
              </a:rPr>
              <a:t>을 </a:t>
            </a:r>
            <a:r>
              <a:rPr lang="en-US" altLang="ko-KR" sz="1400" i="0" dirty="0">
                <a:effectLst/>
                <a:latin typeface="Noto Sans" panose="020B0502040504020204" pitchFamily="34" charset="0"/>
              </a:rPr>
              <a:t>conv + bias</a:t>
            </a:r>
            <a:r>
              <a:rPr lang="ko-KR" altLang="en-US" sz="1400" i="0" dirty="0">
                <a:effectLst/>
                <a:latin typeface="Noto Sans" panose="020B0502040504020204" pitchFamily="34" charset="0"/>
              </a:rPr>
              <a:t>로 바꾸는 것</a:t>
            </a:r>
            <a:endParaRPr lang="en-US" altLang="ko-KR" sz="1400" i="0" dirty="0">
              <a:effectLst/>
              <a:latin typeface="Noto Sans" panose="020B050204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7B80E-59AC-BB37-65C0-A7B8478D00D7}"/>
              </a:ext>
            </a:extLst>
          </p:cNvPr>
          <p:cNvSpPr txBox="1"/>
          <p:nvPr/>
        </p:nvSpPr>
        <p:spPr>
          <a:xfrm>
            <a:off x="1069375" y="2216117"/>
            <a:ext cx="5847938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어떻게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“ Multi-branch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모델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Plain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모델로 변형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“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?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B3347BC-9944-F5E1-20E8-58ACA2DE09F1}"/>
              </a:ext>
            </a:extLst>
          </p:cNvPr>
          <p:cNvGrpSpPr/>
          <p:nvPr/>
        </p:nvGrpSpPr>
        <p:grpSpPr>
          <a:xfrm>
            <a:off x="653433" y="3115121"/>
            <a:ext cx="10885132" cy="2585349"/>
            <a:chOff x="703185" y="3271664"/>
            <a:chExt cx="10885132" cy="2585349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9837E1A3-49AA-BA19-E056-2A86DFD8FF78}"/>
                </a:ext>
              </a:extLst>
            </p:cNvPr>
            <p:cNvSpPr/>
            <p:nvPr/>
          </p:nvSpPr>
          <p:spPr>
            <a:xfrm>
              <a:off x="703185" y="3610345"/>
              <a:ext cx="10831589" cy="990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11373B6-18FF-FCA8-4FF8-B9071DBD391F}"/>
                </a:ext>
              </a:extLst>
            </p:cNvPr>
            <p:cNvSpPr txBox="1"/>
            <p:nvPr/>
          </p:nvSpPr>
          <p:spPr>
            <a:xfrm>
              <a:off x="703185" y="3271664"/>
              <a:ext cx="2061045" cy="338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050" i="1" dirty="0">
                  <a:effectLst/>
                  <a:latin typeface="Noto Sans" panose="020B0502040504020204" pitchFamily="34" charset="0"/>
                </a:rPr>
                <a:t>Re-parameterization – (2</a:t>
              </a:r>
              <a:r>
                <a:rPr lang="en-US" altLang="ko-KR" sz="1050" i="1" u="sng" dirty="0">
                  <a:effectLst/>
                  <a:latin typeface="Noto Sans" panose="020B0502040504020204" pitchFamily="34" charset="0"/>
                </a:rPr>
                <a:t>)</a:t>
              </a: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10FD3925-CB4F-E49E-E7D0-8B76EEFF5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383" y="3723487"/>
              <a:ext cx="10361439" cy="7524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E9C167-DB57-D016-0012-AD39E911861B}"/>
                </a:ext>
              </a:extLst>
            </p:cNvPr>
            <p:cNvSpPr txBox="1"/>
            <p:nvPr/>
          </p:nvSpPr>
          <p:spPr>
            <a:xfrm>
              <a:off x="8605327" y="4589103"/>
              <a:ext cx="2982990" cy="334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W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는 커널의 가중치 행렬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, M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은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feature map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576F2CE7-8A74-BAB7-C0B7-7ABD938F40FE}"/>
                </a:ext>
              </a:extLst>
            </p:cNvPr>
            <p:cNvGrpSpPr/>
            <p:nvPr/>
          </p:nvGrpSpPr>
          <p:grpSpPr>
            <a:xfrm>
              <a:off x="703185" y="4661467"/>
              <a:ext cx="3741274" cy="1195546"/>
              <a:chOff x="6821074" y="3771425"/>
              <a:chExt cx="3678151" cy="1195546"/>
            </a:xfrm>
          </p:grpSpPr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7176AA4B-3FB8-2075-0AE0-A4661F914B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8553"/>
              <a:stretch/>
            </p:blipFill>
            <p:spPr>
              <a:xfrm>
                <a:off x="8079537" y="3830321"/>
                <a:ext cx="2419688" cy="1136650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B7B53FB-8B6D-FED5-2020-AF4CDDE5BC25}"/>
                  </a:ext>
                </a:extLst>
              </p:cNvPr>
              <p:cNvSpPr txBox="1"/>
              <p:nvPr/>
            </p:nvSpPr>
            <p:spPr>
              <a:xfrm>
                <a:off x="6821074" y="3771425"/>
                <a:ext cx="1464614" cy="350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ko-KR" sz="1400" dirty="0">
                    <a:latin typeface="Noto Sans" panose="020B0502040504020204" pitchFamily="34" charset="0"/>
                  </a:rPr>
                  <a:t>BN parameters  </a:t>
                </a:r>
                <a:endParaRPr lang="en-US" altLang="ko-KR" sz="1400" i="0" dirty="0">
                  <a:effectLst/>
                  <a:latin typeface="Noto Sans" panose="020B050204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25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683" y="1519335"/>
            <a:ext cx="436953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76797" y="1557528"/>
            <a:ext cx="4047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Re-param for Plain Inference-time Model (6)</a:t>
            </a:r>
          </a:p>
          <a:p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19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C6707-E2A5-C4D1-C4EC-546C36ABC2AD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6360D-E9A7-34DB-5A94-9BCFDE92537F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1836D-B529-3CA2-5660-111592DCB168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7B80E-59AC-BB37-65C0-A7B8478D00D7}"/>
              </a:ext>
            </a:extLst>
          </p:cNvPr>
          <p:cNvSpPr txBox="1"/>
          <p:nvPr/>
        </p:nvSpPr>
        <p:spPr>
          <a:xfrm>
            <a:off x="603683" y="2216117"/>
            <a:ext cx="5763406" cy="231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3x3 conv + BN, 1x1 conv + BN, identity layer + BN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를 모두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3x3 conv + BN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으로 변환하기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그렇게 변환된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3x3 conv + BN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3x3 conv + bias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로 변환하기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3x3 conv + bias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를 모두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fusion(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융합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)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하기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 (B)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dirty="0">
                <a:solidFill>
                  <a:srgbClr val="005AFF"/>
                </a:solidFill>
                <a:latin typeface="+mj-ea"/>
                <a:ea typeface="+mj-ea"/>
              </a:rPr>
              <a:t>파란색 가중치 행렬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처럼 모든 가중치가 합쳐진 형태 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2200"/>
              </a:lnSpc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D72D022-8285-0BBA-E4B1-E77D0C3942CF}"/>
              </a:ext>
            </a:extLst>
          </p:cNvPr>
          <p:cNvGrpSpPr/>
          <p:nvPr/>
        </p:nvGrpSpPr>
        <p:grpSpPr>
          <a:xfrm>
            <a:off x="691072" y="4369917"/>
            <a:ext cx="5207137" cy="1505160"/>
            <a:chOff x="745988" y="3969867"/>
            <a:chExt cx="5207137" cy="150516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8167EF3-B229-F8BF-8096-2F7E39984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2225"/>
            <a:stretch/>
          </p:blipFill>
          <p:spPr>
            <a:xfrm>
              <a:off x="745988" y="3969867"/>
              <a:ext cx="3473587" cy="150516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427EE834-C90E-5E7C-8363-90BC1260D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9280" y="4115981"/>
              <a:ext cx="1495634" cy="952633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6C577FC9-D484-5A4D-8262-6088714DA75E}"/>
                </a:ext>
              </a:extLst>
            </p:cNvPr>
            <p:cNvSpPr/>
            <p:nvPr/>
          </p:nvSpPr>
          <p:spPr>
            <a:xfrm>
              <a:off x="4221788" y="4085234"/>
              <a:ext cx="1731337" cy="1058266"/>
            </a:xfrm>
            <a:prstGeom prst="rect">
              <a:avLst/>
            </a:prstGeom>
            <a:solidFill>
              <a:srgbClr val="005CFF">
                <a:alpha val="12000"/>
              </a:srgbClr>
            </a:solidFill>
            <a:ln>
              <a:solidFill>
                <a:srgbClr val="005A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A9EEF1-DE1F-2111-C0A6-7CFFEFE19E2C}"/>
                </a:ext>
              </a:extLst>
            </p:cNvPr>
            <p:cNvSpPr txBox="1"/>
            <p:nvPr/>
          </p:nvSpPr>
          <p:spPr>
            <a:xfrm>
              <a:off x="4728178" y="5128918"/>
              <a:ext cx="718555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dirty="0">
                  <a:solidFill>
                    <a:srgbClr val="005AFF"/>
                  </a:solidFill>
                  <a:latin typeface="+mj-ea"/>
                  <a:ea typeface="+mj-ea"/>
                </a:rPr>
                <a:t>fusion</a:t>
              </a:r>
            </a:p>
          </p:txBody>
        </p: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11D2CED0-4D4D-CAFA-ACDC-94A4C2887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03" y="1657350"/>
            <a:ext cx="531286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8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DA846C-94F8-4C32-81B8-40F3ED1C503D}"/>
              </a:ext>
            </a:extLst>
          </p:cNvPr>
          <p:cNvSpPr txBox="1"/>
          <p:nvPr/>
        </p:nvSpPr>
        <p:spPr>
          <a:xfrm>
            <a:off x="1121246" y="1640501"/>
            <a:ext cx="1792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Contents</a:t>
            </a:r>
            <a:endParaRPr lang="ko-KR" altLang="en-US" sz="2400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FF820-533D-4BD3-AFB4-43E76124B90C}"/>
              </a:ext>
            </a:extLst>
          </p:cNvPr>
          <p:cNvSpPr txBox="1"/>
          <p:nvPr/>
        </p:nvSpPr>
        <p:spPr>
          <a:xfrm>
            <a:off x="6191550" y="1728040"/>
            <a:ext cx="96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Part.1</a:t>
            </a:r>
            <a:endParaRPr lang="ko-KR" altLang="en-US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08E07-C1A5-4B8F-B60A-92A056664F0A}"/>
              </a:ext>
            </a:extLst>
          </p:cNvPr>
          <p:cNvSpPr txBox="1"/>
          <p:nvPr/>
        </p:nvSpPr>
        <p:spPr>
          <a:xfrm>
            <a:off x="7440026" y="2297660"/>
            <a:ext cx="444105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1. Abstract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2. INTORDICTION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3. RELATED WORKS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3. Building </a:t>
            </a:r>
            <a:r>
              <a:rPr lang="en-US" altLang="ko-KR" sz="1600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4. EXPERIMENTS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5. LIMITATIONS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E1959-7637-CC26-2F1B-941F56628D63}"/>
              </a:ext>
            </a:extLst>
          </p:cNvPr>
          <p:cNvSpPr txBox="1"/>
          <p:nvPr/>
        </p:nvSpPr>
        <p:spPr>
          <a:xfrm>
            <a:off x="7440026" y="1728040"/>
            <a:ext cx="4002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Paper Review </a:t>
            </a:r>
            <a:endParaRPr lang="ko-KR" altLang="en-US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04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3D296784-B15C-03E9-BA56-CE0943B007BC}"/>
              </a:ext>
            </a:extLst>
          </p:cNvPr>
          <p:cNvSpPr/>
          <p:nvPr/>
        </p:nvSpPr>
        <p:spPr>
          <a:xfrm>
            <a:off x="633198" y="1467848"/>
            <a:ext cx="10044278" cy="5144681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12954C-0F7E-E418-B8C4-11CAFE924E2A}"/>
              </a:ext>
            </a:extLst>
          </p:cNvPr>
          <p:cNvSpPr txBox="1"/>
          <p:nvPr/>
        </p:nvSpPr>
        <p:spPr>
          <a:xfrm>
            <a:off x="961958" y="5883278"/>
            <a:ext cx="8747612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각 레이어의 채널은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[64a, 128a, 256a, 512b]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로 구성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228600" indent="-22860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곱해지는 수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(multiplier) 'a'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를 사용하여 처음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stage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의 채널 개수를 조정하고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'b'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를 마지막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stage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의 채널 개수 조정에 사용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1EB50-E1A2-F385-C82A-51B5487F45B7}"/>
              </a:ext>
            </a:extLst>
          </p:cNvPr>
          <p:cNvSpPr txBox="1"/>
          <p:nvPr/>
        </p:nvSpPr>
        <p:spPr>
          <a:xfrm>
            <a:off x="603682" y="795663"/>
            <a:ext cx="447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Building </a:t>
            </a:r>
            <a:r>
              <a:rPr lang="en-US" altLang="ko-KR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via Structural Re-param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26FE2D-CC26-6BFB-F349-17380650123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E3A77-0E22-B4E8-FE12-0C3096A99D37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15E517-2C0A-35AF-3B7E-869C580C1A3C}"/>
              </a:ext>
            </a:extLst>
          </p:cNvPr>
          <p:cNvSpPr txBox="1"/>
          <p:nvPr/>
        </p:nvSpPr>
        <p:spPr>
          <a:xfrm>
            <a:off x="861107" y="1509584"/>
            <a:ext cx="7935024" cy="1467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VGG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에서는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max pooling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를 사용하지만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US" altLang="ko-KR" sz="1100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RepVGG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에서는 최소한의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Operator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만을 사용하기 위해서 사용하지 않음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5 stage, the first layer of stage with stride=2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classification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위해서 </a:t>
            </a:r>
            <a:r>
              <a:rPr lang="en-US" altLang="ko-KR" sz="1100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RepVGG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를 통과한 후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Global average pooling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fully connected layer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1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Architecture models</a:t>
            </a:r>
            <a:r>
              <a:rPr lang="ko-KR" altLang="en-US" sz="1100" b="1" dirty="0">
                <a:solidFill>
                  <a:srgbClr val="333333"/>
                </a:solidFill>
                <a:latin typeface="Noto Sans" panose="020B0502040504020204" pitchFamily="34" charset="0"/>
              </a:rPr>
              <a:t> </a:t>
            </a:r>
            <a:r>
              <a:rPr lang="en-US" altLang="ko-KR" sz="1100" b="1" dirty="0">
                <a:solidFill>
                  <a:srgbClr val="333333"/>
                </a:solidFill>
                <a:latin typeface="Noto Sans" panose="020B0502040504020204" pitchFamily="34" charset="0"/>
              </a:rPr>
              <a:t>:</a:t>
            </a:r>
            <a:r>
              <a:rPr lang="ko-KR" altLang="en-US" sz="1100" b="1" dirty="0">
                <a:solidFill>
                  <a:srgbClr val="333333"/>
                </a:solidFill>
                <a:latin typeface="Noto Sans" panose="020B0502040504020204" pitchFamily="34" charset="0"/>
              </a:rPr>
              <a:t> </a:t>
            </a:r>
            <a:r>
              <a:rPr lang="en-US" altLang="ko-KR" sz="1100" b="1" dirty="0" err="1">
                <a:solidFill>
                  <a:srgbClr val="333333"/>
                </a:solidFill>
                <a:latin typeface="Noto Sans" panose="020B0502040504020204" pitchFamily="34" charset="0"/>
              </a:rPr>
              <a:t>RepVGG</a:t>
            </a:r>
            <a:r>
              <a:rPr lang="en-US" altLang="ko-KR" sz="1100" b="1" dirty="0">
                <a:solidFill>
                  <a:srgbClr val="333333"/>
                </a:solidFill>
                <a:latin typeface="Noto Sans" panose="020B0502040504020204" pitchFamily="34" charset="0"/>
              </a:rPr>
              <a:t>-A</a:t>
            </a:r>
            <a:r>
              <a:rPr lang="ko-KR" altLang="en-US" sz="1100" b="1" dirty="0">
                <a:solidFill>
                  <a:srgbClr val="333333"/>
                </a:solidFill>
                <a:latin typeface="Noto Sans" panose="020B0502040504020204" pitchFamily="34" charset="0"/>
              </a:rPr>
              <a:t>  </a:t>
            </a:r>
            <a:r>
              <a:rPr lang="en-US" altLang="ko-KR" sz="1100" b="1" dirty="0">
                <a:solidFill>
                  <a:srgbClr val="333333"/>
                </a:solidFill>
                <a:latin typeface="Noto Sans" panose="020B0502040504020204" pitchFamily="34" charset="0"/>
              </a:rPr>
              <a:t>/ </a:t>
            </a:r>
            <a:r>
              <a:rPr lang="ko-KR" altLang="en-US" sz="1100" b="1" dirty="0">
                <a:solidFill>
                  <a:srgbClr val="333333"/>
                </a:solidFill>
                <a:latin typeface="Noto Sans" panose="020B0502040504020204" pitchFamily="34" charset="0"/>
              </a:rPr>
              <a:t> </a:t>
            </a:r>
            <a:r>
              <a:rPr lang="en-US" altLang="ko-KR" sz="1100" b="1" dirty="0" err="1">
                <a:solidFill>
                  <a:srgbClr val="333333"/>
                </a:solidFill>
                <a:latin typeface="Noto Sans" panose="020B0502040504020204" pitchFamily="34" charset="0"/>
              </a:rPr>
              <a:t>RepVGG</a:t>
            </a:r>
            <a:r>
              <a:rPr lang="en-US" altLang="ko-KR" sz="1100" b="1" dirty="0">
                <a:solidFill>
                  <a:srgbClr val="333333"/>
                </a:solidFill>
                <a:latin typeface="Noto Sans" panose="020B0502040504020204" pitchFamily="34" charset="0"/>
              </a:rPr>
              <a:t>-B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altLang="ko-KR" sz="1050" b="1" i="0" dirty="0">
              <a:effectLst/>
              <a:latin typeface="Noto Sans" panose="020B050204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BE3E31-29E7-4D84-33F6-B963B88EC3B5}"/>
              </a:ext>
            </a:extLst>
          </p:cNvPr>
          <p:cNvSpPr txBox="1"/>
          <p:nvPr/>
        </p:nvSpPr>
        <p:spPr>
          <a:xfrm>
            <a:off x="528422" y="1148212"/>
            <a:ext cx="2663313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Architectural Specification</a:t>
            </a: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8D2CC679-DA7C-D8F4-FE56-1EB1F6DD8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50869"/>
              </p:ext>
            </p:extLst>
          </p:nvPr>
        </p:nvGraphicFramePr>
        <p:xfrm>
          <a:off x="961958" y="2758261"/>
          <a:ext cx="9391717" cy="937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7902">
                  <a:extLst>
                    <a:ext uri="{9D8B030D-6E8A-4147-A177-3AD203B41FA5}">
                      <a16:colId xmlns:a16="http://schemas.microsoft.com/office/drawing/2014/main" val="457491000"/>
                    </a:ext>
                  </a:extLst>
                </a:gridCol>
                <a:gridCol w="3464704">
                  <a:extLst>
                    <a:ext uri="{9D8B030D-6E8A-4147-A177-3AD203B41FA5}">
                      <a16:colId xmlns:a16="http://schemas.microsoft.com/office/drawing/2014/main" val="1261393637"/>
                    </a:ext>
                  </a:extLst>
                </a:gridCol>
                <a:gridCol w="3289111">
                  <a:extLst>
                    <a:ext uri="{9D8B030D-6E8A-4147-A177-3AD203B41FA5}">
                      <a16:colId xmlns:a16="http://schemas.microsoft.com/office/drawing/2014/main" val="1575637469"/>
                    </a:ext>
                  </a:extLst>
                </a:gridCol>
              </a:tblGrid>
              <a:tr h="1841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>
                          <a:solidFill>
                            <a:srgbClr val="333333"/>
                          </a:solidFill>
                          <a:effectLst/>
                          <a:latin typeface="Noto Sans" panose="020B0502040504020204" pitchFamily="34" charset="0"/>
                        </a:rPr>
                        <a:t>Architecture models</a:t>
                      </a:r>
                      <a:r>
                        <a:rPr lang="ko-KR" altLang="en-US" sz="1200" b="1" dirty="0">
                          <a:solidFill>
                            <a:srgbClr val="333333"/>
                          </a:solidFill>
                          <a:latin typeface="Noto Sans" panose="020B0502040504020204" pitchFamily="34" charset="0"/>
                        </a:rPr>
                        <a:t> 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/>
                        <a:t>RepVGG</a:t>
                      </a:r>
                      <a:r>
                        <a:rPr lang="en-US" altLang="ko-KR" sz="1200" b="1" dirty="0"/>
                        <a:t>-A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/>
                        <a:t>RepVGG</a:t>
                      </a:r>
                      <a:r>
                        <a:rPr lang="en-US" altLang="ko-KR" sz="1200" b="1" dirty="0"/>
                        <a:t>-B</a:t>
                      </a:r>
                      <a:endParaRPr lang="ko-KR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73419"/>
                  </a:ext>
                </a:extLst>
              </a:tr>
              <a:tr h="1687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Stage</a:t>
                      </a:r>
                      <a:r>
                        <a:rPr lang="ko-KR" altLang="en-US" sz="1050" dirty="0"/>
                        <a:t> </a:t>
                      </a:r>
                      <a:r>
                        <a:rPr lang="en-US" altLang="ko-KR" sz="1050" dirty="0"/>
                        <a:t>layer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1, 2, 4, 14, 1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1, 4, 6, 16, 1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93372"/>
                  </a:ext>
                </a:extLst>
              </a:tr>
              <a:tr h="2761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경쟁 모델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ResNet-18/34/50</a:t>
                      </a:r>
                      <a:r>
                        <a:rPr lang="ko-KR" altLang="en-US" sz="1050" dirty="0"/>
                        <a:t>을 포함한</a:t>
                      </a:r>
                    </a:p>
                    <a:p>
                      <a:pPr algn="ctr" latinLnBrk="1"/>
                      <a:r>
                        <a:rPr lang="en-US" altLang="ko-KR" sz="1050" dirty="0"/>
                        <a:t>lightweight &amp; middleweight </a:t>
                      </a:r>
                      <a:r>
                        <a:rPr lang="ko-KR" altLang="en-US" sz="1050" dirty="0"/>
                        <a:t>모델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/>
                        <a:t>RegNet</a:t>
                      </a:r>
                      <a:r>
                        <a:rPr lang="en-US" altLang="ko-KR" sz="1050" dirty="0"/>
                        <a:t>, </a:t>
                      </a:r>
                      <a:r>
                        <a:rPr lang="en-US" altLang="ko-KR" sz="1050" dirty="0" err="1"/>
                        <a:t>ResNeXt</a:t>
                      </a:r>
                      <a:r>
                        <a:rPr lang="en-US" altLang="ko-KR" sz="1050" dirty="0"/>
                        <a:t> </a:t>
                      </a:r>
                      <a:r>
                        <a:rPr lang="ko-KR" altLang="en-US" sz="1050" dirty="0"/>
                        <a:t>같은 </a:t>
                      </a:r>
                      <a:r>
                        <a:rPr lang="en-US" altLang="ko-KR" sz="1050" dirty="0"/>
                        <a:t>heavy </a:t>
                      </a:r>
                      <a:r>
                        <a:rPr lang="ko-KR" altLang="en-US" sz="1050" dirty="0"/>
                        <a:t>모델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344876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FD0249C-CD08-8633-B75B-EEED31B97741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20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182F9C-9F8D-0B24-79FA-529F6F9E862C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35" name="그림 34" descr="텍스트이(가) 표시된 사진&#10;&#10;자동 생성된 설명">
            <a:extLst>
              <a:ext uri="{FF2B5EF4-FFF2-40B4-BE49-F238E27FC236}">
                <a16:creationId xmlns:a16="http://schemas.microsoft.com/office/drawing/2014/main" id="{CDE2F0F2-886C-DE0C-1767-8D8965CE5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7"/>
          <a:stretch/>
        </p:blipFill>
        <p:spPr>
          <a:xfrm>
            <a:off x="5026806" y="3835647"/>
            <a:ext cx="4039758" cy="2043458"/>
          </a:xfrm>
          <a:prstGeom prst="rect">
            <a:avLst/>
          </a:prstGeom>
        </p:spPr>
      </p:pic>
      <p:pic>
        <p:nvPicPr>
          <p:cNvPr id="36" name="그림 35" descr="텍스트이(가) 표시된 사진&#10;&#10;자동 생성된 설명">
            <a:extLst>
              <a:ext uri="{FF2B5EF4-FFF2-40B4-BE49-F238E27FC236}">
                <a16:creationId xmlns:a16="http://schemas.microsoft.com/office/drawing/2014/main" id="{F88CCA01-03B7-AB06-A258-AE649F4D0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52"/>
          <a:stretch/>
        </p:blipFill>
        <p:spPr>
          <a:xfrm>
            <a:off x="961958" y="3839747"/>
            <a:ext cx="3969312" cy="21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1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026FE2D-CC26-6BFB-F349-17380650123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E3A77-0E22-B4E8-FE12-0C3096A99D37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BE3E31-29E7-4D84-33F6-B963B88EC3B5}"/>
              </a:ext>
            </a:extLst>
          </p:cNvPr>
          <p:cNvSpPr txBox="1"/>
          <p:nvPr/>
        </p:nvSpPr>
        <p:spPr>
          <a:xfrm>
            <a:off x="603682" y="1302531"/>
            <a:ext cx="1301318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실험 설계 부분</a:t>
            </a:r>
            <a:endParaRPr lang="en-US" altLang="ko-KR" sz="1050" i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D0249C-CD08-8633-B75B-EEED31B97741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21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182F9C-9F8D-0B24-79FA-529F6F9E862C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10134-BE1D-0456-074D-66005A107275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E6F27A-7E83-E238-D5CD-9C8DE2DA9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13" y="1740621"/>
            <a:ext cx="7554379" cy="382958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2AA0E04-9BA8-0A3D-CD42-1D2883F53560}"/>
              </a:ext>
            </a:extLst>
          </p:cNvPr>
          <p:cNvSpPr/>
          <p:nvPr/>
        </p:nvSpPr>
        <p:spPr>
          <a:xfrm>
            <a:off x="603682" y="1630962"/>
            <a:ext cx="10202726" cy="4034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52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327EC45-AB2F-43FA-8159-F2BD80695A4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457" y="1266133"/>
            <a:ext cx="113009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05717" y="1313035"/>
            <a:ext cx="1060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Figure 1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1EE3590-7C37-4EFE-AA1C-A9D0F4F81D5F}"/>
              </a:ext>
            </a:extLst>
          </p:cNvPr>
          <p:cNvSpPr/>
          <p:nvPr/>
        </p:nvSpPr>
        <p:spPr>
          <a:xfrm>
            <a:off x="6545915" y="1266133"/>
            <a:ext cx="1131235" cy="400110"/>
          </a:xfrm>
          <a:prstGeom prst="roundRect">
            <a:avLst>
              <a:gd name="adj" fmla="val 50000"/>
            </a:avLst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22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9D8005-02FD-4331-8240-98992A214EE1}"/>
              </a:ext>
            </a:extLst>
          </p:cNvPr>
          <p:cNvSpPr txBox="1"/>
          <p:nvPr/>
        </p:nvSpPr>
        <p:spPr>
          <a:xfrm>
            <a:off x="9465753" y="4747512"/>
            <a:ext cx="2041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1400" dirty="0">
              <a:solidFill>
                <a:schemeClr val="bg1"/>
              </a:solidFill>
              <a:latin typeface="AppleSDGothicNeoL00" panose="02000503000000000000" pitchFamily="2" charset="-127"/>
              <a:ea typeface="AppleSDGothicNeoL00" panose="02000503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B6E788-AF02-0338-085B-07C471D73796}"/>
              </a:ext>
            </a:extLst>
          </p:cNvPr>
          <p:cNvSpPr txBox="1"/>
          <p:nvPr/>
        </p:nvSpPr>
        <p:spPr>
          <a:xfrm>
            <a:off x="6699456" y="1317088"/>
            <a:ext cx="8348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Table 1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42923-5B42-D0AF-B52F-AC89EF8D5D0C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502C3E-73C0-093D-32EC-4639F3BC2BA0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0924B2-261D-0A26-B8CB-611F1173DFF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pic>
        <p:nvPicPr>
          <p:cNvPr id="25" name="그림 24" descr="테이블이(가) 표시된 사진&#10;&#10;자동 생성된 설명">
            <a:extLst>
              <a:ext uri="{FF2B5EF4-FFF2-40B4-BE49-F238E27FC236}">
                <a16:creationId xmlns:a16="http://schemas.microsoft.com/office/drawing/2014/main" id="{4DABBB17-431A-4364-D8CE-B227CD99FC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0" b="33291"/>
          <a:stretch/>
        </p:blipFill>
        <p:spPr>
          <a:xfrm>
            <a:off x="541958" y="2248068"/>
            <a:ext cx="5241185" cy="42369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676A8E7-90A0-117B-BF04-C29F977E6434}"/>
              </a:ext>
            </a:extLst>
          </p:cNvPr>
          <p:cNvSpPr txBox="1"/>
          <p:nvPr/>
        </p:nvSpPr>
        <p:spPr>
          <a:xfrm>
            <a:off x="479480" y="1746820"/>
            <a:ext cx="5364932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Top-1 Accuracy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가 같을 때 </a:t>
            </a:r>
            <a:r>
              <a:rPr lang="en-US" altLang="ko-KR" sz="120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RepVGG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가 다른 모델들보다 속도</a:t>
            </a:r>
            <a:r>
              <a:rPr lang="ko-KR" altLang="en-US" sz="1200" dirty="0">
                <a:solidFill>
                  <a:srgbClr val="333333"/>
                </a:solidFill>
                <a:latin typeface="Noto Sans" panose="020B0502040504020204" pitchFamily="34" charset="0"/>
              </a:rPr>
              <a:t>가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더 빠름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3D085B-2DF6-CC13-A192-32CB513A2B52}"/>
              </a:ext>
            </a:extLst>
          </p:cNvPr>
          <p:cNvSpPr txBox="1"/>
          <p:nvPr/>
        </p:nvSpPr>
        <p:spPr>
          <a:xfrm>
            <a:off x="6323892" y="1742677"/>
            <a:ext cx="6095999" cy="624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RepVGG-B1g2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와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ResNet-152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는 같은 정확도를 달성</a:t>
            </a: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RepVGG-B1g2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가 속도는 약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2.66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배 더 빠르고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파라미터 수도 약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1.5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배 더 적음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7EEE554-AD07-A963-8F79-74870DD4E4BE}"/>
              </a:ext>
            </a:extLst>
          </p:cNvPr>
          <p:cNvGrpSpPr/>
          <p:nvPr/>
        </p:nvGrpSpPr>
        <p:grpSpPr>
          <a:xfrm>
            <a:off x="6545915" y="2365770"/>
            <a:ext cx="4420722" cy="4119290"/>
            <a:chOff x="6575480" y="2512702"/>
            <a:chExt cx="4420722" cy="4250048"/>
          </a:xfrm>
        </p:grpSpPr>
        <p:pic>
          <p:nvPicPr>
            <p:cNvPr id="3" name="그림 2" descr="테이블이(가) 표시된 사진&#10;&#10;자동 생성된 설명">
              <a:extLst>
                <a:ext uri="{FF2B5EF4-FFF2-40B4-BE49-F238E27FC236}">
                  <a16:creationId xmlns:a16="http://schemas.microsoft.com/office/drawing/2014/main" id="{9856E995-1449-D2AC-F2C7-81C9679B5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2" t="22965"/>
            <a:stretch/>
          </p:blipFill>
          <p:spPr>
            <a:xfrm>
              <a:off x="6575480" y="2512702"/>
              <a:ext cx="4420722" cy="4250048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EAA87A06-8E54-6A61-A200-E4CB765351FE}"/>
                </a:ext>
              </a:extLst>
            </p:cNvPr>
            <p:cNvSpPr/>
            <p:nvPr/>
          </p:nvSpPr>
          <p:spPr>
            <a:xfrm>
              <a:off x="6776422" y="6326214"/>
              <a:ext cx="4110652" cy="175694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7DED347-92FF-7B23-FD3C-4D747C85620F}"/>
                </a:ext>
              </a:extLst>
            </p:cNvPr>
            <p:cNvSpPr/>
            <p:nvPr/>
          </p:nvSpPr>
          <p:spPr>
            <a:xfrm>
              <a:off x="6776422" y="4658417"/>
              <a:ext cx="4110652" cy="175694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602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327EC45-AB2F-43FA-8159-F2BD80695A46}"/>
              </a:ext>
            </a:extLst>
          </p:cNvPr>
          <p:cNvSpPr/>
          <p:nvPr/>
        </p:nvSpPr>
        <p:spPr>
          <a:xfrm>
            <a:off x="-1" y="0"/>
            <a:ext cx="6574870" cy="6858000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457" y="1266133"/>
            <a:ext cx="113009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05717" y="1313035"/>
            <a:ext cx="1060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Table 1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989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23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9D8005-02FD-4331-8240-98992A214EE1}"/>
              </a:ext>
            </a:extLst>
          </p:cNvPr>
          <p:cNvSpPr txBox="1"/>
          <p:nvPr/>
        </p:nvSpPr>
        <p:spPr>
          <a:xfrm>
            <a:off x="9430701" y="5323120"/>
            <a:ext cx="22691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1400" dirty="0">
              <a:solidFill>
                <a:schemeClr val="bg1"/>
              </a:solidFill>
              <a:latin typeface="AppleSDGothicNeoL00" panose="02000503000000000000" pitchFamily="2" charset="-127"/>
              <a:ea typeface="AppleSDGothicNeoL00" panose="02000503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B6E788-AF02-0338-085B-07C471D73796}"/>
              </a:ext>
            </a:extLst>
          </p:cNvPr>
          <p:cNvSpPr txBox="1"/>
          <p:nvPr/>
        </p:nvSpPr>
        <p:spPr>
          <a:xfrm>
            <a:off x="6664404" y="1892696"/>
            <a:ext cx="927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Table 3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42923-5B42-D0AF-B52F-AC89EF8D5D0C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502C3E-73C0-093D-32EC-4639F3BC2BA0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0924B2-261D-0A26-B8CB-611F1173DFF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76A8E7-90A0-117B-BF04-C29F977E6434}"/>
              </a:ext>
            </a:extLst>
          </p:cNvPr>
          <p:cNvSpPr txBox="1"/>
          <p:nvPr/>
        </p:nvSpPr>
        <p:spPr>
          <a:xfrm>
            <a:off x="479480" y="1746820"/>
            <a:ext cx="5364932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Theoretical FLOPs</a:t>
            </a:r>
            <a:r>
              <a:rPr lang="ko-KR" altLang="en-US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와 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Winograd MULs</a:t>
            </a:r>
            <a:r>
              <a:rPr lang="ko-KR" altLang="en-US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도 측정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3D085B-2DF6-CC13-A192-32CB513A2B52}"/>
              </a:ext>
            </a:extLst>
          </p:cNvPr>
          <p:cNvSpPr txBox="1"/>
          <p:nvPr/>
        </p:nvSpPr>
        <p:spPr>
          <a:xfrm>
            <a:off x="479480" y="2277228"/>
            <a:ext cx="6095999" cy="203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FLOPS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와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Wino MULs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가 높을수록 모델 속도는 느</a:t>
            </a:r>
            <a:r>
              <a:rPr lang="ko-KR" altLang="en-US" sz="1200" dirty="0">
                <a:solidFill>
                  <a:srgbClr val="333333"/>
                </a:solidFill>
                <a:latin typeface="Noto Sans" panose="020B0502040504020204" pitchFamily="34" charset="0"/>
              </a:rPr>
              <a:t>림</a:t>
            </a:r>
            <a:endParaRPr lang="en-US" altLang="ko-KR" sz="120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VGG16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과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ResNet-152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를 비교해보면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VGG16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이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ResNet-152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보다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30%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정도 빠름</a:t>
            </a:r>
            <a:endParaRPr lang="en-US" altLang="ko-KR" sz="120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altLang="ko-KR" sz="120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FLOPs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만 놓고 보면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VGG16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이 더 느려야 함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ko-KR" altLang="en-US" sz="1200" b="1" i="1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그러나</a:t>
            </a:r>
            <a:r>
              <a:rPr lang="en-US" altLang="ko-KR" sz="1200" b="1" i="1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Wino MULs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를 보면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ResNet-152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가 더 높음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7EEE554-AD07-A963-8F79-74870DD4E4BE}"/>
              </a:ext>
            </a:extLst>
          </p:cNvPr>
          <p:cNvGrpSpPr/>
          <p:nvPr/>
        </p:nvGrpSpPr>
        <p:grpSpPr>
          <a:xfrm>
            <a:off x="6764167" y="1918218"/>
            <a:ext cx="4913301" cy="4583076"/>
            <a:chOff x="6575480" y="2512702"/>
            <a:chExt cx="4420722" cy="4250048"/>
          </a:xfrm>
        </p:grpSpPr>
        <p:pic>
          <p:nvPicPr>
            <p:cNvPr id="3" name="그림 2" descr="테이블이(가) 표시된 사진&#10;&#10;자동 생성된 설명">
              <a:extLst>
                <a:ext uri="{FF2B5EF4-FFF2-40B4-BE49-F238E27FC236}">
                  <a16:creationId xmlns:a16="http://schemas.microsoft.com/office/drawing/2014/main" id="{9856E995-1449-D2AC-F2C7-81C9679B5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2" t="22965"/>
            <a:stretch/>
          </p:blipFill>
          <p:spPr>
            <a:xfrm>
              <a:off x="6575480" y="2512702"/>
              <a:ext cx="4420722" cy="4250048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7DED347-92FF-7B23-FD3C-4D747C85620F}"/>
                </a:ext>
              </a:extLst>
            </p:cNvPr>
            <p:cNvSpPr/>
            <p:nvPr/>
          </p:nvSpPr>
          <p:spPr>
            <a:xfrm>
              <a:off x="6706845" y="6132001"/>
              <a:ext cx="4110652" cy="193264"/>
            </a:xfrm>
            <a:prstGeom prst="rect">
              <a:avLst/>
            </a:prstGeom>
            <a:solidFill>
              <a:schemeClr val="bg2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F60969-5D0C-DBDE-B7D8-385C12CAF725}"/>
              </a:ext>
            </a:extLst>
          </p:cNvPr>
          <p:cNvSpPr/>
          <p:nvPr/>
        </p:nvSpPr>
        <p:spPr>
          <a:xfrm>
            <a:off x="370351" y="2095633"/>
            <a:ext cx="5835861" cy="4070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B59714-FF6F-9967-0E8F-B063DEFA9B46}"/>
              </a:ext>
            </a:extLst>
          </p:cNvPr>
          <p:cNvSpPr txBox="1"/>
          <p:nvPr/>
        </p:nvSpPr>
        <p:spPr>
          <a:xfrm>
            <a:off x="579243" y="4954575"/>
            <a:ext cx="5416382" cy="977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Wino MULs </a:t>
            </a:r>
            <a:r>
              <a:rPr lang="ko-KR" altLang="en-US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도 모델 </a:t>
            </a:r>
            <a:r>
              <a:rPr lang="en-US" altLang="ko-KR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speed </a:t>
            </a:r>
            <a:r>
              <a:rPr lang="ko-KR" altLang="en-US" sz="1400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에 중요한 영향을 줌</a:t>
            </a:r>
            <a:endParaRPr lang="en-US" altLang="ko-KR" sz="1400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 err="1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RepVGG</a:t>
            </a: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는 </a:t>
            </a: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Winograd conv 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가 최적으로 사용될 수 있는</a:t>
            </a:r>
            <a:b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</a:b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3x3 conv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를 사용하므로 속도가 빠름</a:t>
            </a:r>
            <a:endParaRPr lang="en-US" altLang="ko-KR" sz="1400" b="1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" name="화살표: 오른쪽 58">
            <a:extLst>
              <a:ext uri="{FF2B5EF4-FFF2-40B4-BE49-F238E27FC236}">
                <a16:creationId xmlns:a16="http://schemas.microsoft.com/office/drawing/2014/main" id="{CD0A11B6-4931-6FFA-A076-FCDE1D72AB6A}"/>
              </a:ext>
            </a:extLst>
          </p:cNvPr>
          <p:cNvSpPr/>
          <p:nvPr/>
        </p:nvSpPr>
        <p:spPr>
          <a:xfrm rot="5400000">
            <a:off x="3129521" y="4517028"/>
            <a:ext cx="268548" cy="2224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7D35C7E4-A176-F818-874F-5018E2A7B5F5}"/>
              </a:ext>
            </a:extLst>
          </p:cNvPr>
          <p:cNvSpPr/>
          <p:nvPr/>
        </p:nvSpPr>
        <p:spPr>
          <a:xfrm>
            <a:off x="6910169" y="6042289"/>
            <a:ext cx="4553588" cy="217740"/>
          </a:xfrm>
          <a:prstGeom prst="rect">
            <a:avLst/>
          </a:prstGeom>
          <a:solidFill>
            <a:srgbClr val="FCF72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3996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327EC45-AB2F-43FA-8159-F2BD80695A46}"/>
              </a:ext>
            </a:extLst>
          </p:cNvPr>
          <p:cNvSpPr/>
          <p:nvPr/>
        </p:nvSpPr>
        <p:spPr>
          <a:xfrm>
            <a:off x="-19499" y="0"/>
            <a:ext cx="6115499" cy="6858000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0A6FC75-6964-4F1F-99BF-5397BA4CCF7E}"/>
              </a:ext>
            </a:extLst>
          </p:cNvPr>
          <p:cNvSpPr/>
          <p:nvPr/>
        </p:nvSpPr>
        <p:spPr>
          <a:xfrm>
            <a:off x="603457" y="1266133"/>
            <a:ext cx="113009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4F658-C9F8-4D37-AD61-12CCBB7948CA}"/>
              </a:ext>
            </a:extLst>
          </p:cNvPr>
          <p:cNvSpPr txBox="1"/>
          <p:nvPr/>
        </p:nvSpPr>
        <p:spPr>
          <a:xfrm>
            <a:off x="705717" y="1313035"/>
            <a:ext cx="1060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Table 2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24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B6E788-AF02-0338-085B-07C471D73796}"/>
              </a:ext>
            </a:extLst>
          </p:cNvPr>
          <p:cNvSpPr txBox="1"/>
          <p:nvPr/>
        </p:nvSpPr>
        <p:spPr>
          <a:xfrm>
            <a:off x="6699456" y="1317088"/>
            <a:ext cx="8348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Table 3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42923-5B42-D0AF-B52F-AC89EF8D5D0C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502C3E-73C0-093D-32EC-4639F3BC2BA0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0924B2-261D-0A26-B8CB-611F1173DFF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3D085B-2DF6-CC13-A192-32CB513A2B52}"/>
              </a:ext>
            </a:extLst>
          </p:cNvPr>
          <p:cNvSpPr txBox="1"/>
          <p:nvPr/>
        </p:nvSpPr>
        <p:spPr>
          <a:xfrm>
            <a:off x="6545915" y="1726755"/>
            <a:ext cx="5385484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b="1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RepVGG</a:t>
            </a:r>
            <a:r>
              <a:rPr lang="ko-KR" altLang="en-US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의 변형 모델 및 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Related Works</a:t>
            </a:r>
            <a:r>
              <a:rPr lang="ko-KR" altLang="en-US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에서 설명했던 모델 간의 성능 비교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90A40D-350F-3100-80F0-025FE83A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7" y="3429000"/>
            <a:ext cx="4863893" cy="26639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3C2505F-F4C3-A501-FB38-A2A8B1942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216" y="2252268"/>
            <a:ext cx="4620905" cy="22632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CA91890-83A0-CB0D-AA7E-8133389AB808}"/>
              </a:ext>
            </a:extLst>
          </p:cNvPr>
          <p:cNvSpPr txBox="1"/>
          <p:nvPr/>
        </p:nvSpPr>
        <p:spPr>
          <a:xfrm>
            <a:off x="479480" y="1746820"/>
            <a:ext cx="5364932" cy="147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200" dirty="0">
                <a:solidFill>
                  <a:srgbClr val="333333"/>
                </a:solidFill>
                <a:latin typeface="Noto Sans" panose="020B0502040504020204" pitchFamily="34" charset="0"/>
              </a:rPr>
              <a:t>I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dentity branch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와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1x1 branch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가 모두 있는 경우 성능은 제일 좋음 </a:t>
            </a:r>
            <a:b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</a:br>
            <a:r>
              <a:rPr lang="en-US" altLang="ko-KR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But, 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추론 시 속도가 가장 느림</a:t>
            </a:r>
            <a:endParaRPr lang="en-US" altLang="ko-KR" sz="120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0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identity branch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와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1x1 branch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가 모두 없는 경우 성능은 제일 안 좋음 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But, </a:t>
            </a:r>
            <a:r>
              <a:rPr lang="ko-KR" altLang="en-US" sz="12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속도는 가장 빠름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37544032-5C81-FDE6-D871-B6F5F12206DF}"/>
              </a:ext>
            </a:extLst>
          </p:cNvPr>
          <p:cNvSpPr/>
          <p:nvPr/>
        </p:nvSpPr>
        <p:spPr>
          <a:xfrm>
            <a:off x="6545915" y="1266133"/>
            <a:ext cx="1131235" cy="400110"/>
          </a:xfrm>
          <a:prstGeom prst="roundRect">
            <a:avLst>
              <a:gd name="adj" fmla="val 50000"/>
            </a:avLst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31230B-F6AB-B626-EDE3-239A3F6AAEED}"/>
              </a:ext>
            </a:extLst>
          </p:cNvPr>
          <p:cNvSpPr txBox="1"/>
          <p:nvPr/>
        </p:nvSpPr>
        <p:spPr>
          <a:xfrm>
            <a:off x="6699456" y="1317088"/>
            <a:ext cx="977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Table 3</a:t>
            </a:r>
            <a:endParaRPr lang="ko-KR" altLang="en-US" sz="1600" dirty="0">
              <a:solidFill>
                <a:schemeClr val="bg1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5AA029-0C1B-46C4-D6B6-CF503A112013}"/>
              </a:ext>
            </a:extLst>
          </p:cNvPr>
          <p:cNvSpPr txBox="1"/>
          <p:nvPr/>
        </p:nvSpPr>
        <p:spPr>
          <a:xfrm>
            <a:off x="6253235" y="3298195"/>
            <a:ext cx="1716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b="1" dirty="0">
                <a:solidFill>
                  <a:srgbClr val="FF0000"/>
                </a:solidFill>
              </a:rPr>
              <a:t>RepVGG-B0 </a:t>
            </a:r>
            <a:r>
              <a:rPr lang="ko-KR" altLang="en-US" sz="1050" b="1" dirty="0">
                <a:solidFill>
                  <a:srgbClr val="FF0000"/>
                </a:solidFill>
              </a:rPr>
              <a:t>베이스라인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68F256-9B8D-632C-D7A3-432F0A9F23B1}"/>
              </a:ext>
            </a:extLst>
          </p:cNvPr>
          <p:cNvSpPr txBox="1"/>
          <p:nvPr/>
        </p:nvSpPr>
        <p:spPr>
          <a:xfrm>
            <a:off x="10186867" y="3833223"/>
            <a:ext cx="1823235" cy="40011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/>
              <a:t>훈련 때 사용한 모델을</a:t>
            </a:r>
            <a:br>
              <a:rPr lang="en-US" altLang="ko-KR" sz="1000" dirty="0"/>
            </a:br>
            <a:r>
              <a:rPr lang="ko-KR" altLang="en-US" sz="1000" dirty="0" err="1"/>
              <a:t>re-parameterization</a:t>
            </a:r>
            <a:r>
              <a:rPr lang="ko-KR" altLang="en-US" sz="1000" dirty="0"/>
              <a:t> 못함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1A0F0AE-2D5A-018F-AAAE-5A0282D813AC}"/>
              </a:ext>
            </a:extLst>
          </p:cNvPr>
          <p:cNvSpPr/>
          <p:nvPr/>
        </p:nvSpPr>
        <p:spPr>
          <a:xfrm>
            <a:off x="7905750" y="3342640"/>
            <a:ext cx="2166214" cy="15819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8E622B4-9B4B-8C8B-60C8-4DC1E79B4EFE}"/>
              </a:ext>
            </a:extLst>
          </p:cNvPr>
          <p:cNvSpPr/>
          <p:nvPr/>
        </p:nvSpPr>
        <p:spPr>
          <a:xfrm>
            <a:off x="7905750" y="2989058"/>
            <a:ext cx="2166214" cy="158197"/>
          </a:xfrm>
          <a:prstGeom prst="rect">
            <a:avLst/>
          </a:prstGeom>
          <a:solidFill>
            <a:srgbClr val="00FF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64597A0-A454-39C9-FCD8-C9EFA63F617C}"/>
              </a:ext>
            </a:extLst>
          </p:cNvPr>
          <p:cNvSpPr/>
          <p:nvPr/>
        </p:nvSpPr>
        <p:spPr>
          <a:xfrm>
            <a:off x="7882162" y="3156780"/>
            <a:ext cx="2189801" cy="158197"/>
          </a:xfrm>
          <a:prstGeom prst="rect">
            <a:avLst/>
          </a:prstGeom>
          <a:solidFill>
            <a:srgbClr val="FF66FF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35FB6C1-9B8E-785A-881F-086173C3AD39}"/>
              </a:ext>
            </a:extLst>
          </p:cNvPr>
          <p:cNvGrpSpPr/>
          <p:nvPr/>
        </p:nvGrpSpPr>
        <p:grpSpPr>
          <a:xfrm>
            <a:off x="6297434" y="4573888"/>
            <a:ext cx="5691483" cy="1394254"/>
            <a:chOff x="4755418" y="6442849"/>
            <a:chExt cx="5691483" cy="13942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9D8005-02FD-4331-8240-98992A214EE1}"/>
                </a:ext>
              </a:extLst>
            </p:cNvPr>
            <p:cNvSpPr txBox="1"/>
            <p:nvPr/>
          </p:nvSpPr>
          <p:spPr>
            <a:xfrm>
              <a:off x="8030331" y="6491686"/>
              <a:ext cx="20416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ko-KR" sz="1400" dirty="0">
                <a:solidFill>
                  <a:schemeClr val="bg1"/>
                </a:solidFill>
                <a:latin typeface="AppleSDGothicNeoL00" panose="02000503000000000000" pitchFamily="2" charset="-127"/>
                <a:ea typeface="AppleSDGothicNeoL00" panose="02000503000000000000" pitchFamily="2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D6A29C-5FE3-3695-4093-2E93E3BE9CB9}"/>
                </a:ext>
              </a:extLst>
            </p:cNvPr>
            <p:cNvSpPr txBox="1"/>
            <p:nvPr/>
          </p:nvSpPr>
          <p:spPr>
            <a:xfrm>
              <a:off x="4864752" y="6535217"/>
              <a:ext cx="5350573" cy="1190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Font typeface="+mj-ea"/>
                <a:buAutoNum type="circleNumDbPlain"/>
              </a:pP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Identity w/o BN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은 </a:t>
              </a: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identity branch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에서 </a:t>
              </a: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BN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을 없앤 것</a:t>
              </a:r>
              <a:endParaRPr lang="en-US" altLang="ko-KR" sz="10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endParaRPr>
            </a:p>
            <a:p>
              <a:pPr marL="342900" indent="-342900">
                <a:lnSpc>
                  <a:spcPts val="2200"/>
                </a:lnSpc>
                <a:buFont typeface="+mj-ea"/>
                <a:buAutoNum type="circleNumDbPlain"/>
              </a:pP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Post-addition BN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은 모든 </a:t>
              </a: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branch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에서 </a:t>
              </a: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BN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을 없애고 그 </a:t>
              </a: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branch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들이 더해진 다음에 </a:t>
              </a:r>
              <a:b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</a:b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BN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을 적용한 것</a:t>
              </a:r>
              <a:endParaRPr lang="en-US" altLang="ko-KR" sz="10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endParaRPr>
            </a:p>
            <a:p>
              <a:pPr marL="342900" indent="-342900">
                <a:lnSpc>
                  <a:spcPts val="2200"/>
                </a:lnSpc>
                <a:buFont typeface="+mj-ea"/>
                <a:buAutoNum type="circleNumDbPlain"/>
              </a:pP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+</a:t>
              </a:r>
              <a:r>
                <a:rPr lang="en-US" altLang="ko-KR" sz="1050" i="0" dirty="0" err="1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ReLU</a:t>
              </a: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 in branches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는 각 </a:t>
              </a: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branch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에서 </a:t>
              </a:r>
              <a:r>
                <a:rPr lang="en-US" altLang="ko-KR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BN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을 통과한 다음 </a:t>
              </a:r>
              <a:r>
                <a:rPr lang="en-US" altLang="ko-KR" sz="1050" i="0" dirty="0" err="1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ReLU</a:t>
              </a:r>
              <a:r>
                <a:rPr lang="ko-KR" altLang="en-US" sz="1050" i="0" dirty="0">
                  <a:solidFill>
                    <a:srgbClr val="333333"/>
                  </a:solidFill>
                  <a:effectLst/>
                  <a:latin typeface="Noto Sans" panose="020B0502040504020204" pitchFamily="34" charset="0"/>
                </a:rPr>
                <a:t>도 통과시킨 것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A0395ECD-9542-4039-7118-0A5E16E37D36}"/>
                </a:ext>
              </a:extLst>
            </p:cNvPr>
            <p:cNvSpPr/>
            <p:nvPr/>
          </p:nvSpPr>
          <p:spPr>
            <a:xfrm>
              <a:off x="4755418" y="6442849"/>
              <a:ext cx="5691483" cy="1394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4E765A4-DA4C-4FAA-D6CA-9F7CF2EA8B54}"/>
                </a:ext>
              </a:extLst>
            </p:cNvPr>
            <p:cNvSpPr/>
            <p:nvPr/>
          </p:nvSpPr>
          <p:spPr>
            <a:xfrm>
              <a:off x="5237851" y="6662409"/>
              <a:ext cx="3287024" cy="146580"/>
            </a:xfrm>
            <a:prstGeom prst="rect">
              <a:avLst/>
            </a:prstGeom>
            <a:solidFill>
              <a:srgbClr val="00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B163ED8-F907-69CD-C5B7-BFB2B200CA3A}"/>
                </a:ext>
              </a:extLst>
            </p:cNvPr>
            <p:cNvSpPr/>
            <p:nvPr/>
          </p:nvSpPr>
          <p:spPr>
            <a:xfrm>
              <a:off x="5237850" y="6956234"/>
              <a:ext cx="4906275" cy="146580"/>
            </a:xfrm>
            <a:prstGeom prst="rect">
              <a:avLst/>
            </a:prstGeom>
            <a:solidFill>
              <a:srgbClr val="FF66F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24CB0489-46AA-DD59-23BE-BDD4A3684F09}"/>
                </a:ext>
              </a:extLst>
            </p:cNvPr>
            <p:cNvSpPr/>
            <p:nvPr/>
          </p:nvSpPr>
          <p:spPr>
            <a:xfrm>
              <a:off x="5237850" y="7218353"/>
              <a:ext cx="1058175" cy="146580"/>
            </a:xfrm>
            <a:prstGeom prst="rect">
              <a:avLst/>
            </a:prstGeom>
            <a:solidFill>
              <a:srgbClr val="FF66F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D041489-35BC-891D-5E85-927CC868A350}"/>
              </a:ext>
            </a:extLst>
          </p:cNvPr>
          <p:cNvSpPr/>
          <p:nvPr/>
        </p:nvSpPr>
        <p:spPr>
          <a:xfrm>
            <a:off x="7905750" y="3522952"/>
            <a:ext cx="2166214" cy="158197"/>
          </a:xfrm>
          <a:prstGeom prst="rect">
            <a:avLst/>
          </a:prstGeom>
          <a:solidFill>
            <a:srgbClr val="666699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F7CDFDAC-0815-0C95-48EB-9F60357FB614}"/>
              </a:ext>
            </a:extLst>
          </p:cNvPr>
          <p:cNvSpPr/>
          <p:nvPr/>
        </p:nvSpPr>
        <p:spPr>
          <a:xfrm>
            <a:off x="6732894" y="5603186"/>
            <a:ext cx="4620905" cy="146581"/>
          </a:xfrm>
          <a:prstGeom prst="rect">
            <a:avLst/>
          </a:prstGeom>
          <a:solidFill>
            <a:srgbClr val="666699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B1CF57-EFFE-358A-D592-89A69C0C8B0C}"/>
              </a:ext>
            </a:extLst>
          </p:cNvPr>
          <p:cNvSpPr txBox="1"/>
          <p:nvPr/>
        </p:nvSpPr>
        <p:spPr>
          <a:xfrm>
            <a:off x="10447487" y="2989058"/>
            <a:ext cx="1265033" cy="41549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/>
              <a:t>베이스라인 보다 성능이 좋지 않음</a:t>
            </a: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E69B786A-F5BA-4FD9-52C7-4B6CD4AB164D}"/>
              </a:ext>
            </a:extLst>
          </p:cNvPr>
          <p:cNvCxnSpPr>
            <a:cxnSpLocks/>
          </p:cNvCxnSpPr>
          <p:nvPr/>
        </p:nvCxnSpPr>
        <p:spPr>
          <a:xfrm flipH="1">
            <a:off x="10111013" y="3147255"/>
            <a:ext cx="327990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10EFB15F-1178-990A-4671-5C9993EA9628}"/>
              </a:ext>
            </a:extLst>
          </p:cNvPr>
          <p:cNvCxnSpPr>
            <a:cxnSpLocks/>
          </p:cNvCxnSpPr>
          <p:nvPr/>
        </p:nvCxnSpPr>
        <p:spPr>
          <a:xfrm>
            <a:off x="11072957" y="3602050"/>
            <a:ext cx="0" cy="2260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84EE132B-6653-9833-7977-E294A076BC80}"/>
              </a:ext>
            </a:extLst>
          </p:cNvPr>
          <p:cNvCxnSpPr>
            <a:cxnSpLocks/>
          </p:cNvCxnSpPr>
          <p:nvPr/>
        </p:nvCxnSpPr>
        <p:spPr>
          <a:xfrm flipH="1">
            <a:off x="10111013" y="3602050"/>
            <a:ext cx="961944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45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29D73AC0-218B-F46C-255F-824A0B03C513}"/>
              </a:ext>
            </a:extLst>
          </p:cNvPr>
          <p:cNvSpPr/>
          <p:nvPr/>
        </p:nvSpPr>
        <p:spPr>
          <a:xfrm>
            <a:off x="0" y="1257328"/>
            <a:ext cx="12192000" cy="5600672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76A8E7-90A0-117B-BF04-C29F977E6434}"/>
              </a:ext>
            </a:extLst>
          </p:cNvPr>
          <p:cNvSpPr txBox="1"/>
          <p:nvPr/>
        </p:nvSpPr>
        <p:spPr>
          <a:xfrm>
            <a:off x="479480" y="1809625"/>
            <a:ext cx="9083620" cy="429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VGG </a:t>
            </a: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구조를 따른다는 점 때문에 </a:t>
            </a:r>
            <a:r>
              <a:rPr lang="en-US" altLang="ko-KR" sz="125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RegNet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US" altLang="ko-KR" sz="125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ResNeXt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en-US" altLang="ko-KR" sz="125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EfficientNet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같은 최신 모델들에 비해선 파라미터 수가 많</a:t>
            </a:r>
            <a:r>
              <a:rPr lang="ko-KR" altLang="en-US" sz="1250" dirty="0">
                <a:solidFill>
                  <a:srgbClr val="333333"/>
                </a:solidFill>
                <a:latin typeface="Noto Sans" panose="020B0502040504020204" pitchFamily="34" charset="0"/>
              </a:rPr>
              <a:t>음</a:t>
            </a:r>
            <a:endParaRPr lang="en-US" altLang="ko-KR" sz="125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25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RepVGG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models</a:t>
            </a: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은 단순 연산을 하는 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unit</a:t>
            </a: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이 많은 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GPU</a:t>
            </a: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에 매우 효율적</a:t>
            </a:r>
            <a:endParaRPr lang="en-US" altLang="ko-KR" sz="125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하지만 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GPU</a:t>
            </a: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가 없는 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mobile-regime</a:t>
            </a: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에서는 효율적은 모델은 아님</a:t>
            </a:r>
            <a:endParaRPr lang="en-US" altLang="ko-KR" sz="125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25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CPU</a:t>
            </a: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를 위한 모델 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-&gt; </a:t>
            </a:r>
            <a:r>
              <a:rPr lang="en-US" altLang="ko-KR" sz="125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MobileNet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// low-power -&gt; </a:t>
            </a:r>
            <a:r>
              <a:rPr lang="en-US" altLang="ko-KR" sz="125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ShuffleNet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(</a:t>
            </a:r>
            <a:r>
              <a:rPr lang="ko-KR" altLang="en-US" sz="125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연산량이</a:t>
            </a:r>
            <a:r>
              <a:rPr lang="ko-KR" altLang="en-US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매우 적음</a:t>
            </a:r>
            <a:r>
              <a:rPr lang="en-US" altLang="ko-KR" sz="125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)</a:t>
            </a:r>
            <a:endParaRPr lang="ko-KR" altLang="en-US" sz="125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42923-5B42-D0AF-B52F-AC89EF8D5D0C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502C3E-73C0-093D-32EC-4639F3BC2BA0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0924B2-261D-0A26-B8CB-611F1173DFF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LIMITATIONS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pic>
        <p:nvPicPr>
          <p:cNvPr id="30" name="그림 29" descr="테이블이(가) 표시된 사진&#10;&#10;자동 생성된 설명">
            <a:extLst>
              <a:ext uri="{FF2B5EF4-FFF2-40B4-BE49-F238E27FC236}">
                <a16:creationId xmlns:a16="http://schemas.microsoft.com/office/drawing/2014/main" id="{514FFA1D-7F2A-FC5C-008C-D5816CF1C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8" r="49780"/>
          <a:stretch/>
        </p:blipFill>
        <p:spPr>
          <a:xfrm>
            <a:off x="915596" y="2310061"/>
            <a:ext cx="4754047" cy="2119064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2FEFD49E-E3EA-C341-B5E1-1407AEDCC6AA}"/>
              </a:ext>
            </a:extLst>
          </p:cNvPr>
          <p:cNvSpPr/>
          <p:nvPr/>
        </p:nvSpPr>
        <p:spPr>
          <a:xfrm>
            <a:off x="3533775" y="3009899"/>
            <a:ext cx="647700" cy="1333501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9545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17B09-F3D9-45F6-98CA-E31398BB8BFA}"/>
              </a:ext>
            </a:extLst>
          </p:cNvPr>
          <p:cNvSpPr txBox="1"/>
          <p:nvPr/>
        </p:nvSpPr>
        <p:spPr>
          <a:xfrm>
            <a:off x="719328" y="1701859"/>
            <a:ext cx="479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Thank you</a:t>
            </a:r>
            <a:endParaRPr lang="ko-KR" altLang="en-US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E3365-B57D-419E-96C5-DAD3E03125D0}"/>
              </a:ext>
            </a:extLst>
          </p:cNvPr>
          <p:cNvSpPr txBox="1"/>
          <p:nvPr/>
        </p:nvSpPr>
        <p:spPr>
          <a:xfrm>
            <a:off x="9593094" y="4425193"/>
            <a:ext cx="2598906" cy="2215991"/>
          </a:xfrm>
          <a:prstGeom prst="rect">
            <a:avLst/>
          </a:prstGeom>
          <a:solidFill>
            <a:srgbClr val="005A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13800" dirty="0">
                <a:solidFill>
                  <a:schemeClr val="bg1">
                    <a:alpha val="30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: )</a:t>
            </a:r>
            <a:endParaRPr lang="ko-KR" altLang="en-US" sz="13800" dirty="0">
              <a:solidFill>
                <a:schemeClr val="bg1">
                  <a:alpha val="30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9AA9262-ADCF-0225-4F11-0145B76A7449}"/>
              </a:ext>
            </a:extLst>
          </p:cNvPr>
          <p:cNvGrpSpPr/>
          <p:nvPr/>
        </p:nvGrpSpPr>
        <p:grpSpPr>
          <a:xfrm>
            <a:off x="576265" y="1073525"/>
            <a:ext cx="843658" cy="400110"/>
            <a:chOff x="719326" y="1120416"/>
            <a:chExt cx="738736" cy="400110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27687BD5-DBFF-F312-AF5C-696FD194A217}"/>
                </a:ext>
              </a:extLst>
            </p:cNvPr>
            <p:cNvSpPr/>
            <p:nvPr/>
          </p:nvSpPr>
          <p:spPr>
            <a:xfrm>
              <a:off x="719326" y="1120416"/>
              <a:ext cx="738736" cy="400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76622C-2329-C7EB-1639-E63FFE8739F8}"/>
                </a:ext>
              </a:extLst>
            </p:cNvPr>
            <p:cNvSpPr txBox="1"/>
            <p:nvPr/>
          </p:nvSpPr>
          <p:spPr>
            <a:xfrm>
              <a:off x="835859" y="1172677"/>
              <a:ext cx="5257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5CFF"/>
                  </a:solidFill>
                  <a:latin typeface="AppleSDGothicNeoSB00" panose="02000503000000000000" pitchFamily="2" charset="-127"/>
                  <a:ea typeface="AppleSDGothicNeoSB00" panose="02000503000000000000" pitchFamily="2" charset="-127"/>
                </a:rPr>
                <a:t>IIP</a:t>
              </a:r>
              <a:endParaRPr lang="ko-KR" altLang="en-US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9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09C72B4-338F-4A88-71E1-2907F3163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"/>
          <a:stretch/>
        </p:blipFill>
        <p:spPr>
          <a:xfrm>
            <a:off x="6043961" y="14868"/>
            <a:ext cx="6148039" cy="68431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3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F97005-034D-4057-8BBC-325020C07FBA}"/>
              </a:ext>
            </a:extLst>
          </p:cNvPr>
          <p:cNvSpPr txBox="1"/>
          <p:nvPr/>
        </p:nvSpPr>
        <p:spPr>
          <a:xfrm>
            <a:off x="11138624" y="6165850"/>
            <a:ext cx="553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75F21B-443E-4DEC-88BC-3758E88582BF}"/>
              </a:ext>
            </a:extLst>
          </p:cNvPr>
          <p:cNvSpPr txBox="1"/>
          <p:nvPr/>
        </p:nvSpPr>
        <p:spPr>
          <a:xfrm>
            <a:off x="603683" y="1498425"/>
            <a:ext cx="533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RepVGG</a:t>
            </a:r>
            <a:r>
              <a:rPr lang="en-US" altLang="ko-KR" sz="2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</a:t>
            </a:r>
            <a:br>
              <a:rPr lang="en-US" altLang="ko-KR" sz="2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</a:br>
            <a:r>
              <a:rPr lang="en-US" altLang="ko-KR" sz="2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: </a:t>
            </a:r>
            <a:r>
              <a:rPr lang="en-US" altLang="ko-KR" sz="20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Making VGG-style  </a:t>
            </a:r>
            <a:r>
              <a:rPr lang="en-US" altLang="ko-KR" sz="2000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ConvNets</a:t>
            </a:r>
            <a:r>
              <a:rPr lang="en-US" altLang="ko-KR" sz="20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Great Again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7D785-7F28-3A90-325A-9803561C05D6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Explanation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CAD39-5A42-2E2D-7B1A-CE47266FE5FF}"/>
              </a:ext>
            </a:extLst>
          </p:cNvPr>
          <p:cNvSpPr txBox="1"/>
          <p:nvPr/>
        </p:nvSpPr>
        <p:spPr>
          <a:xfrm>
            <a:off x="669596" y="3099359"/>
            <a:ext cx="5222017" cy="2026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Conference : </a:t>
            </a:r>
            <a:r>
              <a:rPr lang="en-US" altLang="ko-KR" sz="1050" b="0" i="0" u="none" strike="noStrike" dirty="0">
                <a:solidFill>
                  <a:srgbClr val="5E33BF"/>
                </a:solidFill>
                <a:effectLst/>
                <a:latin typeface="inherit"/>
                <a:hlinkClick r:id="rId4"/>
              </a:rPr>
              <a:t>IEEE/CVF Conference on Computer Vision and Pattern Recognition (CVPR)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Date : </a:t>
            </a:r>
            <a:r>
              <a:rPr lang="en-US" altLang="ko-KR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JUN 19-25, 2021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</a:rPr>
              <a:t>ISSN : </a:t>
            </a:r>
            <a:r>
              <a:rPr lang="en-US" altLang="ko-KR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1063-6919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권</a:t>
            </a: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, </a:t>
            </a:r>
            <a:r>
              <a:rPr lang="ko-KR" altLang="en-US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쪽 </a:t>
            </a: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: </a:t>
            </a:r>
            <a:r>
              <a:rPr lang="en-US" altLang="ko-KR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IEEE Conference on Computer Vision and Pattern Recognition, 13728-13737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DOI : </a:t>
            </a:r>
            <a:r>
              <a:rPr lang="en-US" altLang="ko-KR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10.1109/CVPR46437.2021.01352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Impact Score (IS) : 22.39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인용 </a:t>
            </a: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: 186</a:t>
            </a:r>
            <a:r>
              <a:rPr lang="ko-KR" altLang="en-US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회 </a:t>
            </a: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(Google scholar)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DF5B54F-881E-4B11-9501-AFA13B626C61}"/>
              </a:ext>
            </a:extLst>
          </p:cNvPr>
          <p:cNvSpPr/>
          <p:nvPr/>
        </p:nvSpPr>
        <p:spPr>
          <a:xfrm>
            <a:off x="648878" y="3099359"/>
            <a:ext cx="5230838" cy="2082241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41D7F-2EDA-D365-4D4A-9BDEB485748B}"/>
              </a:ext>
            </a:extLst>
          </p:cNvPr>
          <p:cNvSpPr txBox="1"/>
          <p:nvPr/>
        </p:nvSpPr>
        <p:spPr>
          <a:xfrm>
            <a:off x="377709" y="2756252"/>
            <a:ext cx="2161819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Paper Explanation</a:t>
            </a:r>
          </a:p>
        </p:txBody>
      </p:sp>
    </p:spTree>
    <p:extLst>
      <p:ext uri="{BB962C8B-B14F-4D97-AF65-F5344CB8AC3E}">
        <p14:creationId xmlns:p14="http://schemas.microsoft.com/office/powerpoint/2010/main" val="223164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BD68823-4EC1-1FE0-5589-62C31D994704}"/>
              </a:ext>
            </a:extLst>
          </p:cNvPr>
          <p:cNvSpPr txBox="1"/>
          <p:nvPr/>
        </p:nvSpPr>
        <p:spPr>
          <a:xfrm>
            <a:off x="603682" y="795663"/>
            <a:ext cx="2499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Abstract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FCC26-ED3F-488B-A7A9-953EA566F0DE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E3AF07-8BB9-56CF-66C0-327A3324775D}"/>
              </a:ext>
            </a:extLst>
          </p:cNvPr>
          <p:cNvSpPr txBox="1"/>
          <p:nvPr/>
        </p:nvSpPr>
        <p:spPr>
          <a:xfrm>
            <a:off x="6096000" y="981770"/>
            <a:ext cx="4024101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B17D6-A373-7715-1036-7BAF4D86B570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1CB722F9-8575-E03A-0CD3-58DFD7DBFB1C}"/>
              </a:ext>
            </a:extLst>
          </p:cNvPr>
          <p:cNvGrpSpPr/>
          <p:nvPr/>
        </p:nvGrpSpPr>
        <p:grpSpPr>
          <a:xfrm>
            <a:off x="529776" y="1674854"/>
            <a:ext cx="4667901" cy="4229690"/>
            <a:chOff x="854744" y="1420999"/>
            <a:chExt cx="4667901" cy="422969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5C626EE-3080-5C29-0282-647F85AB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744" y="1420999"/>
              <a:ext cx="4667901" cy="422969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409A6B0-44C8-6C81-1DC9-9DA576F96E6E}"/>
                </a:ext>
              </a:extLst>
            </p:cNvPr>
            <p:cNvSpPr/>
            <p:nvPr/>
          </p:nvSpPr>
          <p:spPr>
            <a:xfrm>
              <a:off x="924177" y="2477922"/>
              <a:ext cx="4445619" cy="192977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A8B95F8-D064-A4BA-A8AA-4552EF7E6D3E}"/>
                </a:ext>
              </a:extLst>
            </p:cNvPr>
            <p:cNvSpPr/>
            <p:nvPr/>
          </p:nvSpPr>
          <p:spPr>
            <a:xfrm>
              <a:off x="3800723" y="2256693"/>
              <a:ext cx="1569074" cy="192977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8EE87C3-D957-6C4A-8094-61917E6D9929}"/>
                </a:ext>
              </a:extLst>
            </p:cNvPr>
            <p:cNvSpPr/>
            <p:nvPr/>
          </p:nvSpPr>
          <p:spPr>
            <a:xfrm>
              <a:off x="924177" y="2697683"/>
              <a:ext cx="4445619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3FC7165-3B5F-DE24-CA46-99585FDBBD9A}"/>
                </a:ext>
              </a:extLst>
            </p:cNvPr>
            <p:cNvSpPr/>
            <p:nvPr/>
          </p:nvSpPr>
          <p:spPr>
            <a:xfrm>
              <a:off x="924177" y="2936742"/>
              <a:ext cx="1799063" cy="192977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7917BFC-A5B5-A9DA-8411-9DD0690B72F6}"/>
                </a:ext>
              </a:extLst>
            </p:cNvPr>
            <p:cNvSpPr/>
            <p:nvPr/>
          </p:nvSpPr>
          <p:spPr>
            <a:xfrm>
              <a:off x="3275937" y="4011317"/>
              <a:ext cx="2093860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A37DC098-BD90-A229-72C7-DDB277B3A7F1}"/>
                </a:ext>
              </a:extLst>
            </p:cNvPr>
            <p:cNvSpPr/>
            <p:nvPr/>
          </p:nvSpPr>
          <p:spPr>
            <a:xfrm>
              <a:off x="924177" y="4235210"/>
              <a:ext cx="4445618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C15673A-27A8-3DE5-5760-2EE64208FD83}"/>
                </a:ext>
              </a:extLst>
            </p:cNvPr>
            <p:cNvSpPr/>
            <p:nvPr/>
          </p:nvSpPr>
          <p:spPr>
            <a:xfrm>
              <a:off x="924177" y="4465205"/>
              <a:ext cx="4445618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779ED596-9264-6987-6A2A-7B5CFEEEF5DF}"/>
                </a:ext>
              </a:extLst>
            </p:cNvPr>
            <p:cNvSpPr/>
            <p:nvPr/>
          </p:nvSpPr>
          <p:spPr>
            <a:xfrm>
              <a:off x="930888" y="4694263"/>
              <a:ext cx="4445618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14354DD0-0678-AF50-28E0-23F059E152C8}"/>
                </a:ext>
              </a:extLst>
            </p:cNvPr>
            <p:cNvSpPr/>
            <p:nvPr/>
          </p:nvSpPr>
          <p:spPr>
            <a:xfrm>
              <a:off x="930888" y="4931394"/>
              <a:ext cx="3633678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F213EC9B-9B50-2C24-2192-753AF7AEC107}"/>
              </a:ext>
            </a:extLst>
          </p:cNvPr>
          <p:cNvSpPr/>
          <p:nvPr/>
        </p:nvSpPr>
        <p:spPr>
          <a:xfrm>
            <a:off x="5355140" y="3833922"/>
            <a:ext cx="268548" cy="2224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18ED643-1D85-0446-FCB8-43E269498265}"/>
              </a:ext>
            </a:extLst>
          </p:cNvPr>
          <p:cNvSpPr txBox="1"/>
          <p:nvPr/>
        </p:nvSpPr>
        <p:spPr>
          <a:xfrm>
            <a:off x="5344251" y="1466965"/>
            <a:ext cx="2161819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Abstract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59C6A6C2-3F07-FF33-8679-0E85335ECF23}"/>
              </a:ext>
            </a:extLst>
          </p:cNvPr>
          <p:cNvGrpSpPr/>
          <p:nvPr/>
        </p:nvGrpSpPr>
        <p:grpSpPr>
          <a:xfrm>
            <a:off x="5978190" y="1794296"/>
            <a:ext cx="5754696" cy="4318137"/>
            <a:chOff x="6018133" y="1802318"/>
            <a:chExt cx="5754696" cy="43181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0C9BC2-7176-C009-DDF0-EBB7180F1BAA}"/>
                </a:ext>
              </a:extLst>
            </p:cNvPr>
            <p:cNvSpPr txBox="1"/>
            <p:nvPr/>
          </p:nvSpPr>
          <p:spPr>
            <a:xfrm>
              <a:off x="6297769" y="4850496"/>
              <a:ext cx="5212681" cy="977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ü"/>
              </a:pPr>
              <a:r>
                <a:rPr lang="en-US" altLang="ko-KR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Multi</a:t>
              </a:r>
              <a:r>
                <a:rPr lang="ko-KR" altLang="en-US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branch Model : </a:t>
              </a:r>
              <a:r>
                <a:rPr lang="ko-KR" altLang="en-US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더 정교하게 훈련된 가중치</a:t>
              </a:r>
              <a:endPara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endParaRPr>
            </a:p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ü"/>
              </a:pPr>
              <a:r>
                <a:rPr lang="en-US" altLang="ko-KR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Plain</a:t>
              </a:r>
              <a:r>
                <a:rPr lang="ko-KR" altLang="en-US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Model</a:t>
              </a:r>
              <a:r>
                <a:rPr lang="ko-KR" altLang="en-US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:</a:t>
              </a:r>
              <a:r>
                <a:rPr lang="ko-KR" altLang="en-US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 더 빠른 추론 속도</a:t>
              </a:r>
              <a:endPara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endParaRPr>
            </a:p>
            <a:p>
              <a:pPr marL="285750" indent="-285750">
                <a:lnSpc>
                  <a:spcPts val="2400"/>
                </a:lnSpc>
                <a:buFont typeface="Wingdings" panose="05000000000000000000" pitchFamily="2" charset="2"/>
                <a:buChar char="ü"/>
              </a:pPr>
              <a:r>
                <a:rPr lang="en-US" altLang="ko-KR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3x3 convolution </a:t>
              </a:r>
              <a:r>
                <a:rPr lang="ko-KR" altLang="en-US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에 최적화된 추론용 </a:t>
              </a:r>
              <a:r>
                <a:rPr lang="en-US" altLang="ko-KR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H/W </a:t>
              </a:r>
              <a:r>
                <a:rPr lang="ko-KR" altLang="en-US" sz="1400" b="1" dirty="0">
                  <a:solidFill>
                    <a:schemeClr val="tx1">
                      <a:alpha val="70000"/>
                    </a:schemeClr>
                  </a:solidFill>
                  <a:latin typeface="+mj-ea"/>
                  <a:ea typeface="+mj-ea"/>
                </a:rPr>
                <a:t>에 적합한 모델</a:t>
              </a:r>
              <a:endParaRPr lang="en-US" altLang="ko-KR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42D691DD-DD33-FB14-E459-6BE0428839A8}"/>
                </a:ext>
              </a:extLst>
            </p:cNvPr>
            <p:cNvGrpSpPr/>
            <p:nvPr/>
          </p:nvGrpSpPr>
          <p:grpSpPr>
            <a:xfrm>
              <a:off x="6272160" y="1968514"/>
              <a:ext cx="5411348" cy="2373522"/>
              <a:chOff x="6583289" y="2203174"/>
              <a:chExt cx="5411348" cy="2373522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63E78B87-9FCE-B717-2C9F-F8ACD3185BC5}"/>
                  </a:ext>
                </a:extLst>
              </p:cNvPr>
              <p:cNvGrpSpPr/>
              <p:nvPr/>
            </p:nvGrpSpPr>
            <p:grpSpPr>
              <a:xfrm>
                <a:off x="6680397" y="2582361"/>
                <a:ext cx="5314240" cy="1705904"/>
                <a:chOff x="6704353" y="2615342"/>
                <a:chExt cx="5314240" cy="1705904"/>
              </a:xfrm>
            </p:grpSpPr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5EF0F549-227B-CFF3-2F42-510030E07E06}"/>
                    </a:ext>
                  </a:extLst>
                </p:cNvPr>
                <p:cNvSpPr/>
                <p:nvPr/>
              </p:nvSpPr>
              <p:spPr>
                <a:xfrm>
                  <a:off x="6704353" y="3038069"/>
                  <a:ext cx="2583974" cy="309541"/>
                </a:xfrm>
                <a:prstGeom prst="rect">
                  <a:avLst/>
                </a:prstGeom>
                <a:solidFill>
                  <a:srgbClr val="FFF2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38C6BBD-B56B-BE63-1FF5-905C42E6499E}"/>
                    </a:ext>
                  </a:extLst>
                </p:cNvPr>
                <p:cNvSpPr txBox="1"/>
                <p:nvPr/>
              </p:nvSpPr>
              <p:spPr>
                <a:xfrm>
                  <a:off x="6704354" y="2990559"/>
                  <a:ext cx="4437727" cy="9073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ko-KR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Train : Multi – branch Model</a:t>
                  </a:r>
                </a:p>
                <a:p>
                  <a:pPr>
                    <a:lnSpc>
                      <a:spcPts val="2200"/>
                    </a:lnSpc>
                  </a:pPr>
                  <a:endPara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200"/>
                    </a:lnSpc>
                  </a:pPr>
                  <a:r>
                    <a:rPr lang="en-US" altLang="ko-KR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Inference : Plain Model </a:t>
                  </a:r>
                </a:p>
              </p:txBody>
            </p:sp>
            <p:sp>
              <p:nvSpPr>
                <p:cNvPr id="38" name="화살표: 오른쪽 37">
                  <a:extLst>
                    <a:ext uri="{FF2B5EF4-FFF2-40B4-BE49-F238E27FC236}">
                      <a16:creationId xmlns:a16="http://schemas.microsoft.com/office/drawing/2014/main" id="{4AE938C3-72EF-593E-FAFC-C6C5CB7FDABB}"/>
                    </a:ext>
                  </a:extLst>
                </p:cNvPr>
                <p:cNvSpPr/>
                <p:nvPr/>
              </p:nvSpPr>
              <p:spPr>
                <a:xfrm rot="16200000">
                  <a:off x="8003910" y="2607671"/>
                  <a:ext cx="423323" cy="438666"/>
                </a:xfrm>
                <a:prstGeom prst="rightArrow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 dirty="0"/>
                </a:p>
              </p:txBody>
            </p:sp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id="{3824C99F-5846-3ED5-CFBD-38AC6A31CD17}"/>
                    </a:ext>
                  </a:extLst>
                </p:cNvPr>
                <p:cNvSpPr/>
                <p:nvPr/>
              </p:nvSpPr>
              <p:spPr>
                <a:xfrm>
                  <a:off x="6704354" y="3595736"/>
                  <a:ext cx="2129543" cy="309541"/>
                </a:xfrm>
                <a:prstGeom prst="rect">
                  <a:avLst/>
                </a:prstGeom>
                <a:solidFill>
                  <a:srgbClr val="005CFF">
                    <a:alpha val="1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7" name="화살표: 오른쪽 46">
                  <a:extLst>
                    <a:ext uri="{FF2B5EF4-FFF2-40B4-BE49-F238E27FC236}">
                      <a16:creationId xmlns:a16="http://schemas.microsoft.com/office/drawing/2014/main" id="{FFE12827-1DAB-E484-12B3-745C300F0700}"/>
                    </a:ext>
                  </a:extLst>
                </p:cNvPr>
                <p:cNvSpPr/>
                <p:nvPr/>
              </p:nvSpPr>
              <p:spPr>
                <a:xfrm rot="5400000">
                  <a:off x="7522343" y="3890252"/>
                  <a:ext cx="423323" cy="438666"/>
                </a:xfrm>
                <a:prstGeom prst="rightArrow">
                  <a:avLst/>
                </a:prstGeom>
                <a:solidFill>
                  <a:srgbClr val="E0EBFF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 dirty="0"/>
                </a:p>
              </p:txBody>
            </p:sp>
            <p:cxnSp>
              <p:nvCxnSpPr>
                <p:cNvPr id="42" name="직선 연결선 41">
                  <a:extLst>
                    <a:ext uri="{FF2B5EF4-FFF2-40B4-BE49-F238E27FC236}">
                      <a16:creationId xmlns:a16="http://schemas.microsoft.com/office/drawing/2014/main" id="{85AEF4F3-83D3-7842-2E1E-70FE2B87EE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1720" y="3198885"/>
                  <a:ext cx="557330" cy="0"/>
                </a:xfrm>
                <a:prstGeom prst="line">
                  <a:avLst/>
                </a:prstGeom>
                <a:ln w="95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직선 화살표 연결선 42">
                  <a:extLst>
                    <a:ext uri="{FF2B5EF4-FFF2-40B4-BE49-F238E27FC236}">
                      <a16:creationId xmlns:a16="http://schemas.microsoft.com/office/drawing/2014/main" id="{0DE02E08-ABD8-3F6C-6E35-DF162E2D50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23217" y="3769620"/>
                  <a:ext cx="965833" cy="0"/>
                </a:xfrm>
                <a:prstGeom prst="straightConnector1">
                  <a:avLst/>
                </a:prstGeom>
                <a:ln w="952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직선 연결선 47">
                  <a:extLst>
                    <a:ext uri="{FF2B5EF4-FFF2-40B4-BE49-F238E27FC236}">
                      <a16:creationId xmlns:a16="http://schemas.microsoft.com/office/drawing/2014/main" id="{7476501C-DAFF-E71F-FC16-2D138E8996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89050" y="3200099"/>
                  <a:ext cx="0" cy="569521"/>
                </a:xfrm>
                <a:prstGeom prst="line">
                  <a:avLst/>
                </a:prstGeom>
                <a:ln w="95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D6D5D07-B10C-27C8-4833-80A11C127366}"/>
                    </a:ext>
                  </a:extLst>
                </p:cNvPr>
                <p:cNvSpPr txBox="1"/>
                <p:nvPr/>
              </p:nvSpPr>
              <p:spPr>
                <a:xfrm>
                  <a:off x="9932444" y="3290173"/>
                  <a:ext cx="2086149" cy="343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ko-KR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Re-parameterization</a:t>
                  </a:r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6C9D992-25AB-D970-4DB2-DB214BDB92D5}"/>
                  </a:ext>
                </a:extLst>
              </p:cNvPr>
              <p:cNvSpPr txBox="1"/>
              <p:nvPr/>
            </p:nvSpPr>
            <p:spPr>
              <a:xfrm>
                <a:off x="6583289" y="2203174"/>
                <a:ext cx="3908500" cy="333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3x3 Conv,  1x1 Conv,  Identity Conv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으로 이루어진 모델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B0846D-02D2-3495-5D0E-A90F25C76279}"/>
                  </a:ext>
                </a:extLst>
              </p:cNvPr>
              <p:cNvSpPr txBox="1"/>
              <p:nvPr/>
            </p:nvSpPr>
            <p:spPr>
              <a:xfrm>
                <a:off x="6769718" y="4243400"/>
                <a:ext cx="2129543" cy="333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3x3 Conv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으로만 이루어진 모델</a:t>
                </a:r>
                <a:endPara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84457BDC-428E-8E59-7FC9-716068219C7C}"/>
                </a:ext>
              </a:extLst>
            </p:cNvPr>
            <p:cNvSpPr/>
            <p:nvPr/>
          </p:nvSpPr>
          <p:spPr>
            <a:xfrm>
              <a:off x="6018133" y="1802318"/>
              <a:ext cx="5754696" cy="43181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D4379882-C50F-CE40-6881-F7772D9F889E}"/>
                </a:ext>
              </a:extLst>
            </p:cNvPr>
            <p:cNvCxnSpPr>
              <a:cxnSpLocks/>
            </p:cNvCxnSpPr>
            <p:nvPr/>
          </p:nvCxnSpPr>
          <p:spPr>
            <a:xfrm>
              <a:off x="6187290" y="4658645"/>
              <a:ext cx="5416382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960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489FF61B-E8A7-78B9-869E-57DF44D10519}"/>
              </a:ext>
            </a:extLst>
          </p:cNvPr>
          <p:cNvGrpSpPr/>
          <p:nvPr/>
        </p:nvGrpSpPr>
        <p:grpSpPr>
          <a:xfrm>
            <a:off x="612622" y="1501767"/>
            <a:ext cx="1538539" cy="631087"/>
            <a:chOff x="673048" y="1728433"/>
            <a:chExt cx="1538539" cy="631087"/>
          </a:xfrm>
        </p:grpSpPr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C44ED5C2-1FEF-FA94-6B0D-0A2BC89BF24A}"/>
                </a:ext>
              </a:extLst>
            </p:cNvPr>
            <p:cNvSpPr/>
            <p:nvPr/>
          </p:nvSpPr>
          <p:spPr>
            <a:xfrm>
              <a:off x="778272" y="1819520"/>
              <a:ext cx="1433315" cy="540000"/>
            </a:xfrm>
            <a:prstGeom prst="roundRect">
              <a:avLst/>
            </a:prstGeom>
            <a:solidFill>
              <a:srgbClr val="005A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bg1"/>
                  </a:solidFill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VGGNet</a:t>
              </a:r>
              <a:endParaRPr lang="ko-KR" altLang="en-US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endParaRPr>
            </a:p>
          </p:txBody>
        </p:sp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52BC7FCB-FB1C-8A29-9B08-450F361F9C2B}"/>
                </a:ext>
              </a:extLst>
            </p:cNvPr>
            <p:cNvSpPr/>
            <p:nvPr/>
          </p:nvSpPr>
          <p:spPr>
            <a:xfrm>
              <a:off x="673048" y="1728433"/>
              <a:ext cx="210447" cy="210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1</a:t>
              </a:r>
              <a:endParaRPr lang="ko-KR" altLang="en-US" sz="105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INTRODUCTION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4BD74FE-62A9-B421-DD49-5F7C74028BC6}"/>
              </a:ext>
            </a:extLst>
          </p:cNvPr>
          <p:cNvGrpSpPr/>
          <p:nvPr/>
        </p:nvGrpSpPr>
        <p:grpSpPr>
          <a:xfrm>
            <a:off x="612622" y="2358589"/>
            <a:ext cx="1538539" cy="631087"/>
            <a:chOff x="1192006" y="2572985"/>
            <a:chExt cx="1538539" cy="631087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4A259114-F0D4-88C5-7708-9A3CC70D60E6}"/>
                </a:ext>
              </a:extLst>
            </p:cNvPr>
            <p:cNvSpPr/>
            <p:nvPr/>
          </p:nvSpPr>
          <p:spPr>
            <a:xfrm>
              <a:off x="1297230" y="2664072"/>
              <a:ext cx="1433315" cy="540000"/>
            </a:xfrm>
            <a:prstGeom prst="roundRect">
              <a:avLst/>
            </a:prstGeom>
            <a:solidFill>
              <a:srgbClr val="005A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bg1"/>
                  </a:solidFill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InceptionNet</a:t>
              </a:r>
              <a:endParaRPr lang="ko-KR" altLang="en-US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endParaRPr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1598D33F-8AD2-1D04-6AB4-B26C0901F8C6}"/>
                </a:ext>
              </a:extLst>
            </p:cNvPr>
            <p:cNvSpPr/>
            <p:nvPr/>
          </p:nvSpPr>
          <p:spPr>
            <a:xfrm>
              <a:off x="1192006" y="2572985"/>
              <a:ext cx="210447" cy="210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2</a:t>
              </a:r>
              <a:endParaRPr lang="ko-KR" altLang="en-US" sz="1050" dirty="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A86F54B-51EF-F36F-575C-0BE954C0BDEA}"/>
              </a:ext>
            </a:extLst>
          </p:cNvPr>
          <p:cNvGrpSpPr/>
          <p:nvPr/>
        </p:nvGrpSpPr>
        <p:grpSpPr>
          <a:xfrm>
            <a:off x="603682" y="3210343"/>
            <a:ext cx="1538539" cy="631087"/>
            <a:chOff x="2106363" y="3387226"/>
            <a:chExt cx="1538539" cy="631087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E4CF69F8-EAE8-9799-E4D5-C7520EE71631}"/>
                </a:ext>
              </a:extLst>
            </p:cNvPr>
            <p:cNvSpPr/>
            <p:nvPr/>
          </p:nvSpPr>
          <p:spPr>
            <a:xfrm>
              <a:off x="2211587" y="3478313"/>
              <a:ext cx="1433315" cy="540000"/>
            </a:xfrm>
            <a:prstGeom prst="roundRect">
              <a:avLst/>
            </a:prstGeom>
            <a:solidFill>
              <a:srgbClr val="005A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bg1"/>
                  </a:solidFill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ResNet</a:t>
              </a:r>
              <a:endParaRPr lang="ko-KR" altLang="en-US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AC233C45-D356-C3A3-B88F-04534D7AB363}"/>
                </a:ext>
              </a:extLst>
            </p:cNvPr>
            <p:cNvSpPr/>
            <p:nvPr/>
          </p:nvSpPr>
          <p:spPr>
            <a:xfrm>
              <a:off x="2106363" y="3387226"/>
              <a:ext cx="210447" cy="210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3</a:t>
              </a:r>
              <a:endParaRPr lang="ko-KR" altLang="en-US" sz="1050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E0FF6299-2DB5-B88F-7A85-B9B2833FF03C}"/>
              </a:ext>
            </a:extLst>
          </p:cNvPr>
          <p:cNvGrpSpPr/>
          <p:nvPr/>
        </p:nvGrpSpPr>
        <p:grpSpPr>
          <a:xfrm>
            <a:off x="597305" y="4903377"/>
            <a:ext cx="1538538" cy="600157"/>
            <a:chOff x="3953047" y="5039123"/>
            <a:chExt cx="1538538" cy="600157"/>
          </a:xfrm>
        </p:grpSpPr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E583CFBD-9E8A-E885-E459-70BC34056AD6}"/>
                </a:ext>
              </a:extLst>
            </p:cNvPr>
            <p:cNvSpPr/>
            <p:nvPr/>
          </p:nvSpPr>
          <p:spPr>
            <a:xfrm>
              <a:off x="4058270" y="5099280"/>
              <a:ext cx="1433315" cy="540000"/>
            </a:xfrm>
            <a:prstGeom prst="roundRect">
              <a:avLst/>
            </a:prstGeom>
            <a:solidFill>
              <a:srgbClr val="005A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NAS</a:t>
              </a:r>
              <a:endParaRPr lang="ko-KR" altLang="en-US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D773B7AD-5E90-58A8-74A0-F4D57E15B58E}"/>
                </a:ext>
              </a:extLst>
            </p:cNvPr>
            <p:cNvSpPr/>
            <p:nvPr/>
          </p:nvSpPr>
          <p:spPr>
            <a:xfrm>
              <a:off x="3953047" y="5039123"/>
              <a:ext cx="210447" cy="210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5</a:t>
              </a:r>
              <a:endParaRPr lang="ko-KR" altLang="en-US" sz="1050" dirty="0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26D6C068-15D6-DF67-6BA6-38CF1BB4084D}"/>
              </a:ext>
            </a:extLst>
          </p:cNvPr>
          <p:cNvGrpSpPr/>
          <p:nvPr/>
        </p:nvGrpSpPr>
        <p:grpSpPr>
          <a:xfrm>
            <a:off x="612621" y="5768034"/>
            <a:ext cx="1538539" cy="588604"/>
            <a:chOff x="3953047" y="5039123"/>
            <a:chExt cx="1538538" cy="588604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95FF0D9F-5BEC-127E-DFAB-314EEC77CAFD}"/>
                </a:ext>
              </a:extLst>
            </p:cNvPr>
            <p:cNvSpPr/>
            <p:nvPr/>
          </p:nvSpPr>
          <p:spPr>
            <a:xfrm>
              <a:off x="4058270" y="5087727"/>
              <a:ext cx="1433315" cy="540000"/>
            </a:xfrm>
            <a:prstGeom prst="roundRect">
              <a:avLst/>
            </a:prstGeom>
            <a:solidFill>
              <a:srgbClr val="005A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bg1"/>
                  </a:solidFill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EfficientNet</a:t>
              </a:r>
              <a:endParaRPr lang="ko-KR" altLang="en-US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1EFB8B4D-28DE-F7E5-280C-81A8DE401564}"/>
                </a:ext>
              </a:extLst>
            </p:cNvPr>
            <p:cNvSpPr/>
            <p:nvPr/>
          </p:nvSpPr>
          <p:spPr>
            <a:xfrm>
              <a:off x="3953047" y="5039123"/>
              <a:ext cx="210447" cy="210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6</a:t>
              </a:r>
              <a:endParaRPr lang="ko-KR" altLang="en-US" sz="105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9AF7446-7ABB-73D0-8953-730332492071}"/>
              </a:ext>
            </a:extLst>
          </p:cNvPr>
          <p:cNvSpPr txBox="1"/>
          <p:nvPr/>
        </p:nvSpPr>
        <p:spPr>
          <a:xfrm>
            <a:off x="2330427" y="2575268"/>
            <a:ext cx="1749117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Multi branch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74005EE-59CB-D030-2729-C7BD587D0133}"/>
              </a:ext>
            </a:extLst>
          </p:cNvPr>
          <p:cNvGrpSpPr/>
          <p:nvPr/>
        </p:nvGrpSpPr>
        <p:grpSpPr>
          <a:xfrm>
            <a:off x="600937" y="4045590"/>
            <a:ext cx="1534906" cy="631926"/>
            <a:chOff x="2970755" y="4119056"/>
            <a:chExt cx="1534906" cy="631926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5879268A-C273-3F2E-E6AC-1E747C12E2BB}"/>
                </a:ext>
              </a:extLst>
            </p:cNvPr>
            <p:cNvSpPr/>
            <p:nvPr/>
          </p:nvSpPr>
          <p:spPr>
            <a:xfrm>
              <a:off x="3072346" y="4210982"/>
              <a:ext cx="1433315" cy="540000"/>
            </a:xfrm>
            <a:prstGeom prst="roundRect">
              <a:avLst/>
            </a:prstGeom>
            <a:solidFill>
              <a:srgbClr val="005A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bg1"/>
                  </a:solidFill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DenseNet</a:t>
              </a:r>
              <a:endParaRPr lang="ko-KR" altLang="en-US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0F29D064-04FD-627B-3740-381C3CAD66E7}"/>
                </a:ext>
              </a:extLst>
            </p:cNvPr>
            <p:cNvSpPr/>
            <p:nvPr/>
          </p:nvSpPr>
          <p:spPr>
            <a:xfrm>
              <a:off x="2970755" y="4119056"/>
              <a:ext cx="210447" cy="210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4</a:t>
              </a:r>
              <a:endParaRPr lang="ko-KR" altLang="en-US" sz="105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53901ED-A8E5-1147-4660-B2C3893641E3}"/>
              </a:ext>
            </a:extLst>
          </p:cNvPr>
          <p:cNvSpPr txBox="1"/>
          <p:nvPr/>
        </p:nvSpPr>
        <p:spPr>
          <a:xfrm>
            <a:off x="2353047" y="4246282"/>
            <a:ext cx="2116566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Dense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Connection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4F1EF7-2C83-BC6E-EE73-62957BF39A28}"/>
              </a:ext>
            </a:extLst>
          </p:cNvPr>
          <p:cNvSpPr txBox="1"/>
          <p:nvPr/>
        </p:nvSpPr>
        <p:spPr>
          <a:xfrm>
            <a:off x="2353047" y="5905687"/>
            <a:ext cx="2116566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Compound scaling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389F9C-7363-8352-EF81-F093E7FB4B5D}"/>
              </a:ext>
            </a:extLst>
          </p:cNvPr>
          <p:cNvSpPr txBox="1"/>
          <p:nvPr/>
        </p:nvSpPr>
        <p:spPr>
          <a:xfrm>
            <a:off x="2330427" y="5073336"/>
            <a:ext cx="4206330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Neural Architecture Search with Reinforcement Learning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56DA7CF-0228-95EE-D748-11F4D4CC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85" y="1483421"/>
            <a:ext cx="6404280" cy="770617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546FDB4A-D290-25DF-83FE-B0C6DBCC19A7}"/>
              </a:ext>
            </a:extLst>
          </p:cNvPr>
          <p:cNvGrpSpPr/>
          <p:nvPr/>
        </p:nvGrpSpPr>
        <p:grpSpPr>
          <a:xfrm>
            <a:off x="4834675" y="2425268"/>
            <a:ext cx="2268514" cy="2292322"/>
            <a:chOff x="3827486" y="2385194"/>
            <a:chExt cx="2268514" cy="229232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66874D3-5660-360E-103C-BFC299D65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085"/>
            <a:stretch/>
          </p:blipFill>
          <p:spPr>
            <a:xfrm>
              <a:off x="3990277" y="2449676"/>
              <a:ext cx="1777779" cy="2115256"/>
            </a:xfrm>
            <a:prstGeom prst="rect">
              <a:avLst/>
            </a:prstGeom>
          </p:spPr>
        </p:pic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FE174452-DC8E-3FE1-B767-23BD67AC2A65}"/>
                </a:ext>
              </a:extLst>
            </p:cNvPr>
            <p:cNvSpPr/>
            <p:nvPr/>
          </p:nvSpPr>
          <p:spPr>
            <a:xfrm>
              <a:off x="3827486" y="2385194"/>
              <a:ext cx="2268514" cy="2292322"/>
            </a:xfrm>
            <a:prstGeom prst="rect">
              <a:avLst/>
            </a:prstGeom>
            <a:solidFill>
              <a:srgbClr val="005CFF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33E0C463-D7AF-B6D5-BBE3-BD75E7DC1237}"/>
              </a:ext>
            </a:extLst>
          </p:cNvPr>
          <p:cNvCxnSpPr>
            <a:cxnSpLocks/>
            <a:stCxn id="35" idx="3"/>
            <a:endCxn id="63" idx="1"/>
          </p:cNvCxnSpPr>
          <p:nvPr/>
        </p:nvCxnSpPr>
        <p:spPr>
          <a:xfrm flipV="1">
            <a:off x="2142221" y="3571429"/>
            <a:ext cx="2692454" cy="1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그림 74">
            <a:extLst>
              <a:ext uri="{FF2B5EF4-FFF2-40B4-BE49-F238E27FC236}">
                <a16:creationId xmlns:a16="http://schemas.microsoft.com/office/drawing/2014/main" id="{B61C4FA2-F9D0-5D28-DCCD-EF3927EB66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79"/>
          <a:stretch/>
        </p:blipFill>
        <p:spPr>
          <a:xfrm rot="10800000">
            <a:off x="8765889" y="1422103"/>
            <a:ext cx="508318" cy="527289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3DC440E-84A8-A162-1A2C-0693EBB0242D}"/>
              </a:ext>
            </a:extLst>
          </p:cNvPr>
          <p:cNvSpPr txBox="1"/>
          <p:nvPr/>
        </p:nvSpPr>
        <p:spPr>
          <a:xfrm>
            <a:off x="9379431" y="3490970"/>
            <a:ext cx="255711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일반적으로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,</a:t>
            </a:r>
          </a:p>
          <a:p>
            <a:pPr>
              <a:defRPr/>
            </a:pP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모델이 복잡할 수록 성능은 올라감</a:t>
            </a:r>
            <a:endParaRPr kumimoji="0" lang="en-US" altLang="ko-KR" sz="1200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EB5A748-A1D6-60AC-6CD2-0D505579D4FE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DE79E1-2EF6-EECB-BA95-0B68ACAC9D29}"/>
              </a:ext>
            </a:extLst>
          </p:cNvPr>
          <p:cNvSpPr txBox="1"/>
          <p:nvPr/>
        </p:nvSpPr>
        <p:spPr>
          <a:xfrm>
            <a:off x="2338838" y="3384338"/>
            <a:ext cx="1757059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Residual Block</a:t>
            </a:r>
          </a:p>
        </p:txBody>
      </p:sp>
    </p:spTree>
    <p:extLst>
      <p:ext uri="{BB962C8B-B14F-4D97-AF65-F5344CB8AC3E}">
        <p14:creationId xmlns:p14="http://schemas.microsoft.com/office/powerpoint/2010/main" val="88599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6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458E8-1237-9220-D26F-B16901FAAF3B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INTRODUCTION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DA2071C-70A8-6ADC-CB9F-4431DA607D11}"/>
              </a:ext>
            </a:extLst>
          </p:cNvPr>
          <p:cNvSpPr txBox="1"/>
          <p:nvPr/>
        </p:nvSpPr>
        <p:spPr>
          <a:xfrm>
            <a:off x="1092102" y="2881128"/>
            <a:ext cx="1653559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RepVGG</a:t>
            </a:r>
            <a:endParaRPr lang="en-US" altLang="ko-KR" sz="14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287530-6CF7-7C59-CABC-320BA4D97226}"/>
              </a:ext>
            </a:extLst>
          </p:cNvPr>
          <p:cNvSpPr txBox="1"/>
          <p:nvPr/>
        </p:nvSpPr>
        <p:spPr>
          <a:xfrm>
            <a:off x="476049" y="1387639"/>
            <a:ext cx="1526650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Disadvantage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5C70C08-69D6-8B85-D8C8-49FE448F1202}"/>
              </a:ext>
            </a:extLst>
          </p:cNvPr>
          <p:cNvSpPr/>
          <p:nvPr/>
        </p:nvSpPr>
        <p:spPr>
          <a:xfrm>
            <a:off x="756265" y="1734960"/>
            <a:ext cx="8294533" cy="994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BBA99836-04A6-7657-5E63-31AC25229745}"/>
              </a:ext>
            </a:extLst>
          </p:cNvPr>
          <p:cNvSpPr/>
          <p:nvPr/>
        </p:nvSpPr>
        <p:spPr>
          <a:xfrm>
            <a:off x="1480299" y="3215755"/>
            <a:ext cx="6929659" cy="945481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929FA6C1-D83B-C30D-43B3-C33C81EDC667}"/>
              </a:ext>
            </a:extLst>
          </p:cNvPr>
          <p:cNvCxnSpPr>
            <a:cxnSpLocks/>
          </p:cNvCxnSpPr>
          <p:nvPr/>
        </p:nvCxnSpPr>
        <p:spPr>
          <a:xfrm>
            <a:off x="1083245" y="3696447"/>
            <a:ext cx="389103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5D9A670F-9FAF-0F62-391A-FC8978D868A3}"/>
              </a:ext>
            </a:extLst>
          </p:cNvPr>
          <p:cNvCxnSpPr>
            <a:cxnSpLocks/>
          </p:cNvCxnSpPr>
          <p:nvPr/>
        </p:nvCxnSpPr>
        <p:spPr>
          <a:xfrm flipH="1">
            <a:off x="1076199" y="2739609"/>
            <a:ext cx="7046" cy="9636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553882B8-9BB4-B0EE-28CB-1E9881EDD967}"/>
              </a:ext>
            </a:extLst>
          </p:cNvPr>
          <p:cNvSpPr/>
          <p:nvPr/>
        </p:nvSpPr>
        <p:spPr>
          <a:xfrm>
            <a:off x="6236407" y="4695467"/>
            <a:ext cx="5513036" cy="7724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B62A3D-D168-6482-112E-A1D0982FFA33}"/>
              </a:ext>
            </a:extLst>
          </p:cNvPr>
          <p:cNvSpPr txBox="1"/>
          <p:nvPr/>
        </p:nvSpPr>
        <p:spPr>
          <a:xfrm>
            <a:off x="1586246" y="3360520"/>
            <a:ext cx="6648782" cy="62523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28600" indent="-228600">
              <a:lnSpc>
                <a:spcPts val="2200"/>
              </a:lnSpc>
              <a:buAutoNum type="arabicPeriod"/>
            </a:pPr>
            <a:r>
              <a:rPr lang="ko-KR" altLang="en-US" sz="1400" dirty="0">
                <a:latin typeface="+mj-ea"/>
                <a:ea typeface="+mj-ea"/>
              </a:rPr>
              <a:t>최신 모델들의 </a:t>
            </a:r>
            <a:r>
              <a:rPr lang="ko-KR" altLang="en-US" sz="1400" b="1" dirty="0">
                <a:latin typeface="+mj-ea"/>
                <a:ea typeface="+mj-ea"/>
              </a:rPr>
              <a:t>단점인 복잡성</a:t>
            </a:r>
            <a:r>
              <a:rPr lang="en-US" altLang="ko-KR" sz="1400" b="1" dirty="0">
                <a:latin typeface="+mj-ea"/>
                <a:ea typeface="+mj-ea"/>
              </a:rPr>
              <a:t>, </a:t>
            </a:r>
            <a:r>
              <a:rPr lang="ko-KR" altLang="en-US" sz="1400" b="1" dirty="0">
                <a:latin typeface="+mj-ea"/>
                <a:ea typeface="+mj-ea"/>
              </a:rPr>
              <a:t>느린 스피드</a:t>
            </a:r>
            <a:r>
              <a:rPr lang="en-US" altLang="ko-KR" sz="1400" b="1" dirty="0">
                <a:latin typeface="+mj-ea"/>
                <a:ea typeface="+mj-ea"/>
              </a:rPr>
              <a:t>, </a:t>
            </a:r>
            <a:r>
              <a:rPr lang="ko-KR" altLang="en-US" sz="1400" b="1" dirty="0">
                <a:latin typeface="+mj-ea"/>
                <a:ea typeface="+mj-ea"/>
              </a:rPr>
              <a:t>하드웨어 장치 범용성 등을 해결함</a:t>
            </a:r>
            <a:endParaRPr lang="en-US" altLang="ko-KR" sz="1400" b="1" dirty="0">
              <a:latin typeface="+mj-ea"/>
              <a:ea typeface="+mj-ea"/>
            </a:endParaRPr>
          </a:p>
          <a:p>
            <a:pPr marL="228600" indent="-228600">
              <a:lnSpc>
                <a:spcPts val="2200"/>
              </a:lnSpc>
              <a:buAutoNum type="arabicPeriod"/>
            </a:pPr>
            <a:r>
              <a:rPr lang="ko-KR" altLang="en-US" sz="1400" dirty="0">
                <a:latin typeface="+mj-ea"/>
                <a:ea typeface="+mj-ea"/>
              </a:rPr>
              <a:t>동시에 높은 성능을 달성함</a:t>
            </a:r>
            <a:endParaRPr lang="en-US" altLang="ko-KR" sz="1400" dirty="0">
              <a:latin typeface="+mj-ea"/>
              <a:ea typeface="+mj-ea"/>
            </a:endParaRP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43371BD8-B3E9-6A0C-8F74-C876E5F96070}"/>
              </a:ext>
            </a:extLst>
          </p:cNvPr>
          <p:cNvCxnSpPr>
            <a:cxnSpLocks/>
          </p:cNvCxnSpPr>
          <p:nvPr/>
        </p:nvCxnSpPr>
        <p:spPr>
          <a:xfrm>
            <a:off x="-636034" y="5186849"/>
            <a:ext cx="3701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1E5FDEA0-E2E0-29DA-8EBD-07606FE0B2D4}"/>
              </a:ext>
            </a:extLst>
          </p:cNvPr>
          <p:cNvCxnSpPr>
            <a:cxnSpLocks/>
          </p:cNvCxnSpPr>
          <p:nvPr/>
        </p:nvCxnSpPr>
        <p:spPr>
          <a:xfrm>
            <a:off x="-553291" y="3925706"/>
            <a:ext cx="0" cy="31021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5CE5561-0D29-094C-36CC-197C844D9A02}"/>
              </a:ext>
            </a:extLst>
          </p:cNvPr>
          <p:cNvSpPr txBox="1"/>
          <p:nvPr/>
        </p:nvSpPr>
        <p:spPr>
          <a:xfrm>
            <a:off x="6276162" y="4375358"/>
            <a:ext cx="1227737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How to that?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34226F-8169-8444-E4B7-0F200042A318}"/>
              </a:ext>
            </a:extLst>
          </p:cNvPr>
          <p:cNvSpPr txBox="1"/>
          <p:nvPr/>
        </p:nvSpPr>
        <p:spPr>
          <a:xfrm>
            <a:off x="829860" y="1725104"/>
            <a:ext cx="8357438" cy="89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Inception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의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branch-concatenation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같이 복잡한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multi-branch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구조를 사용해 모델을 만들거나 활용하기 어려움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Xception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 </a:t>
            </a:r>
            <a:r>
              <a:rPr lang="en-US" altLang="ko-K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MoblieNet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등에 있는 </a:t>
            </a:r>
            <a:r>
              <a:rPr lang="en-US" altLang="ko-K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depthwise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conv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는 메모리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할당 비용이 늘어나거나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몇몇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H/W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장치에서 지원되지 않음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최신 모델보다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VGG, </a:t>
            </a:r>
            <a:r>
              <a:rPr lang="en-US" altLang="ko-K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ResNet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같은 예전 모델이 속도가 더 빠를 때가 많아서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(FLOPs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가 작아서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),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여전히 예전 모델들의 사용이 많음 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E9A15C50-3FCC-2C17-37C3-440EC8AC0C83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655A0D2-AEBF-00FE-61D6-4D985BEAC6DD}"/>
              </a:ext>
            </a:extLst>
          </p:cNvPr>
          <p:cNvSpPr txBox="1"/>
          <p:nvPr/>
        </p:nvSpPr>
        <p:spPr>
          <a:xfrm>
            <a:off x="400849" y="5566841"/>
            <a:ext cx="55130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* Compound scaling : network width, depth, resolution </a:t>
            </a:r>
            <a:r>
              <a:rPr lang="ko-KR" altLang="en-US" sz="1100" dirty="0"/>
              <a:t>등을 균등하게 </a:t>
            </a:r>
            <a:r>
              <a:rPr lang="en-US" altLang="ko-KR" sz="1100" dirty="0"/>
              <a:t>scaling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500" dirty="0"/>
          </a:p>
          <a:p>
            <a:r>
              <a:rPr lang="en-US" altLang="ko-KR" sz="1100" dirty="0"/>
              <a:t>* FLOPs (Floating</a:t>
            </a:r>
            <a:r>
              <a:rPr lang="ko-KR" altLang="en-US" sz="1100" dirty="0"/>
              <a:t> </a:t>
            </a:r>
            <a:r>
              <a:rPr lang="en-US" altLang="ko-KR" sz="1100" dirty="0"/>
              <a:t>–</a:t>
            </a:r>
            <a:r>
              <a:rPr lang="ko-KR" altLang="en-US" sz="1100" dirty="0"/>
              <a:t> </a:t>
            </a:r>
            <a:r>
              <a:rPr lang="en-US" altLang="ko-KR" sz="1100" dirty="0"/>
              <a:t>Point Operations) : </a:t>
            </a:r>
            <a:r>
              <a:rPr lang="ko-KR" altLang="en-US" sz="1100" dirty="0"/>
              <a:t>컴퓨터 성능을 수치로 나타내는 단위</a:t>
            </a:r>
            <a:endParaRPr lang="en-US" altLang="ko-KR" sz="11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D0C600-E516-4659-F4DE-09381D13D853}"/>
              </a:ext>
            </a:extLst>
          </p:cNvPr>
          <p:cNvSpPr txBox="1"/>
          <p:nvPr/>
        </p:nvSpPr>
        <p:spPr>
          <a:xfrm>
            <a:off x="6328570" y="4735368"/>
            <a:ext cx="5353099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RepVGG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는 </a:t>
            </a:r>
            <a:r>
              <a:rPr lang="en-US" altLang="ko-K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VGGNet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형태의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Plain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모델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즉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3x3 conv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와 </a:t>
            </a:r>
            <a:r>
              <a:rPr lang="en-US" altLang="ko-K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ReLU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를 그대로 쌓은 형태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No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 automatic search  +  manual refinement  +  compound scaling </a:t>
            </a:r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D221ECCD-8AE3-5B37-1F66-C7D8A56B4A2B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8992925" y="3688496"/>
            <a:ext cx="0" cy="100697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B8178484-937F-4EC5-4646-5295D50E1E3F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8409958" y="3688496"/>
            <a:ext cx="582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391EE4A-59E8-619C-52D5-98333E7125C1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0B6BA7F-2AFE-4228-B994-66D51EB2F5A8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473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8FCC26-ED3F-488B-A7A9-953EA566F0DE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E3AF07-8BB9-56CF-66C0-327A3324775D}"/>
              </a:ext>
            </a:extLst>
          </p:cNvPr>
          <p:cNvSpPr txBox="1"/>
          <p:nvPr/>
        </p:nvSpPr>
        <p:spPr>
          <a:xfrm>
            <a:off x="751749" y="795663"/>
            <a:ext cx="4024101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18ED643-1D85-0446-FCB8-43E269498265}"/>
              </a:ext>
            </a:extLst>
          </p:cNvPr>
          <p:cNvSpPr txBox="1"/>
          <p:nvPr/>
        </p:nvSpPr>
        <p:spPr>
          <a:xfrm>
            <a:off x="633939" y="1280858"/>
            <a:ext cx="1226666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How to that?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0C9BC2-7176-C009-DDF0-EBB7180F1BAA}"/>
              </a:ext>
            </a:extLst>
          </p:cNvPr>
          <p:cNvSpPr txBox="1"/>
          <p:nvPr/>
        </p:nvSpPr>
        <p:spPr>
          <a:xfrm>
            <a:off x="5572830" y="2292096"/>
            <a:ext cx="6119325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400" b="1" dirty="0" err="1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RepVGG</a:t>
            </a:r>
            <a:r>
              <a:rPr lang="en-US" altLang="ko-KR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 : “ Train </a:t>
            </a:r>
            <a:r>
              <a:rPr lang="ko-KR" altLang="en-US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때와 </a:t>
            </a:r>
            <a:r>
              <a:rPr lang="en-US" altLang="ko-KR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Inference </a:t>
            </a:r>
            <a:r>
              <a:rPr lang="ko-KR" altLang="en-US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때 사용하는 형태</a:t>
            </a:r>
            <a:r>
              <a:rPr lang="en-US" altLang="ko-KR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(Topology) </a:t>
            </a:r>
            <a:r>
              <a:rPr lang="ko-KR" altLang="en-US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가 다름 </a:t>
            </a:r>
            <a:r>
              <a:rPr lang="en-US" altLang="ko-KR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“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5EF0F549-227B-CFF3-2F42-510030E07E06}"/>
              </a:ext>
            </a:extLst>
          </p:cNvPr>
          <p:cNvSpPr/>
          <p:nvPr/>
        </p:nvSpPr>
        <p:spPr>
          <a:xfrm>
            <a:off x="7227944" y="2847694"/>
            <a:ext cx="3650538" cy="30954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8C6BBD-B56B-BE63-1FF5-905C42E6499E}"/>
              </a:ext>
            </a:extLst>
          </p:cNvPr>
          <p:cNvSpPr txBox="1"/>
          <p:nvPr/>
        </p:nvSpPr>
        <p:spPr>
          <a:xfrm>
            <a:off x="7227944" y="4557126"/>
            <a:ext cx="1328688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Plain Model </a:t>
            </a:r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4AE938C3-72EF-593E-FAFC-C6C5CB7FDABB}"/>
              </a:ext>
            </a:extLst>
          </p:cNvPr>
          <p:cNvSpPr/>
          <p:nvPr/>
        </p:nvSpPr>
        <p:spPr>
          <a:xfrm rot="5400000">
            <a:off x="9814400" y="3136204"/>
            <a:ext cx="423323" cy="43866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824C99F-5846-3ED5-CFBD-38AC6A31CD17}"/>
              </a:ext>
            </a:extLst>
          </p:cNvPr>
          <p:cNvSpPr/>
          <p:nvPr/>
        </p:nvSpPr>
        <p:spPr>
          <a:xfrm>
            <a:off x="7343876" y="3951019"/>
            <a:ext cx="926578" cy="309541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화살표: 오른쪽 46">
            <a:extLst>
              <a:ext uri="{FF2B5EF4-FFF2-40B4-BE49-F238E27FC236}">
                <a16:creationId xmlns:a16="http://schemas.microsoft.com/office/drawing/2014/main" id="{FFE12827-1DAB-E484-12B3-745C300F0700}"/>
              </a:ext>
            </a:extLst>
          </p:cNvPr>
          <p:cNvSpPr/>
          <p:nvPr/>
        </p:nvSpPr>
        <p:spPr>
          <a:xfrm rot="5400000">
            <a:off x="7567674" y="4178666"/>
            <a:ext cx="423323" cy="438666"/>
          </a:xfrm>
          <a:prstGeom prst="rightArrow">
            <a:avLst/>
          </a:prstGeom>
          <a:solidFill>
            <a:srgbClr val="E0EB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0DE02E08-ABD8-3F6C-6E35-DF162E2D5090}"/>
              </a:ext>
            </a:extLst>
          </p:cNvPr>
          <p:cNvCxnSpPr>
            <a:cxnSpLocks/>
          </p:cNvCxnSpPr>
          <p:nvPr/>
        </p:nvCxnSpPr>
        <p:spPr>
          <a:xfrm flipV="1">
            <a:off x="7779336" y="4900161"/>
            <a:ext cx="0" cy="758309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6D5D07-B10C-27C8-4833-80A11C127366}"/>
              </a:ext>
            </a:extLst>
          </p:cNvPr>
          <p:cNvSpPr txBox="1"/>
          <p:nvPr/>
        </p:nvSpPr>
        <p:spPr>
          <a:xfrm>
            <a:off x="8262502" y="5469145"/>
            <a:ext cx="2943511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Structural-parameterization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0A9793-07D2-9D85-A0B1-C5A446A853DA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INTRODUCTION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1E099B-DEE7-461E-61F4-38D254F94119}"/>
              </a:ext>
            </a:extLst>
          </p:cNvPr>
          <p:cNvSpPr txBox="1"/>
          <p:nvPr/>
        </p:nvSpPr>
        <p:spPr>
          <a:xfrm>
            <a:off x="9053213" y="3509458"/>
            <a:ext cx="2196438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Multi – branch Model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B0846D-02D2-3495-5D0E-A90F25C76279}"/>
              </a:ext>
            </a:extLst>
          </p:cNvPr>
          <p:cNvSpPr txBox="1"/>
          <p:nvPr/>
        </p:nvSpPr>
        <p:spPr>
          <a:xfrm>
            <a:off x="5658926" y="2800647"/>
            <a:ext cx="5330867" cy="1465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(B)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RepVGG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training : 3x3 kernel, 1x1 kernel, identity kernel, BN weights</a:t>
            </a:r>
          </a:p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 Gradient Vanishing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문제를 해결하기 위해서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2200"/>
              </a:lnSpc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2200"/>
              </a:lnSpc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(C)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RepVGG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inference :  3x3 kernel </a:t>
            </a: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94D6ECFA-FEA6-0C1B-28EA-8B90C230BBF6}"/>
              </a:ext>
            </a:extLst>
          </p:cNvPr>
          <p:cNvCxnSpPr>
            <a:cxnSpLocks/>
          </p:cNvCxnSpPr>
          <p:nvPr/>
        </p:nvCxnSpPr>
        <p:spPr>
          <a:xfrm>
            <a:off x="10030531" y="3877187"/>
            <a:ext cx="0" cy="1529700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CF544288-F82E-AB11-C885-E83ED62F83B1}"/>
              </a:ext>
            </a:extLst>
          </p:cNvPr>
          <p:cNvCxnSpPr>
            <a:cxnSpLocks/>
          </p:cNvCxnSpPr>
          <p:nvPr/>
        </p:nvCxnSpPr>
        <p:spPr>
          <a:xfrm>
            <a:off x="7779335" y="5658470"/>
            <a:ext cx="483167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EE929EC-B670-BECA-FA86-97A9B45FDA8C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FB061D0-BCA9-A8BF-0C83-993D47D361E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7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E7E73CE-9F16-DEE6-814A-D41B41AE2796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F040A2-C2EC-159C-E991-025FEF67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2" y="1726562"/>
            <a:ext cx="4665649" cy="47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5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>
            <a:extLst>
              <a:ext uri="{FF2B5EF4-FFF2-40B4-BE49-F238E27FC236}">
                <a16:creationId xmlns:a16="http://schemas.microsoft.com/office/drawing/2014/main" id="{9267F633-FCC7-D3CD-D5B9-9589DFABEF16}"/>
              </a:ext>
            </a:extLst>
          </p:cNvPr>
          <p:cNvSpPr/>
          <p:nvPr/>
        </p:nvSpPr>
        <p:spPr>
          <a:xfrm>
            <a:off x="6089165" y="1252476"/>
            <a:ext cx="6096000" cy="5600672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983FF6-C625-DC7B-1848-814283AE3C34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ELATED WORKS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EBAF7B-531E-EC2A-2604-D5E599507325}"/>
              </a:ext>
            </a:extLst>
          </p:cNvPr>
          <p:cNvSpPr txBox="1"/>
          <p:nvPr/>
        </p:nvSpPr>
        <p:spPr>
          <a:xfrm>
            <a:off x="603682" y="1383429"/>
            <a:ext cx="5086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From Single-path to Multi-branch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 err="1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ResNet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, Inception, </a:t>
            </a:r>
            <a:r>
              <a:rPr kumimoji="0" lang="en-US" altLang="ko-KR" sz="1200" i="0" u="none" strike="noStrike" kern="1200" cap="none" spc="0" normalizeH="0" baseline="0" noProof="0" dirty="0" err="1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DenseNet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그리고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NAS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순서로 특징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성능 향상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복잡성과 낮은 활용성에 대해 기술</a:t>
            </a:r>
            <a:br>
              <a:rPr lang="en-US" altLang="ko-KR" sz="1200" dirty="0">
                <a:solidFill>
                  <a:srgbClr val="535D6D"/>
                </a:solidFill>
                <a:latin typeface="+mn-ea"/>
              </a:rPr>
            </a:b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(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branch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 가 없는 모델에서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branch 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가 있는 모델 순서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)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 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5FC08-CEE0-A302-C19C-F5F318027942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D738A-FEBD-BC3E-A2ED-85E5B23512B3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0CE3E0F-91B4-FC00-470D-4BAFE2696135}"/>
              </a:ext>
            </a:extLst>
          </p:cNvPr>
          <p:cNvGrpSpPr/>
          <p:nvPr/>
        </p:nvGrpSpPr>
        <p:grpSpPr>
          <a:xfrm>
            <a:off x="1041928" y="2552980"/>
            <a:ext cx="4259095" cy="3802480"/>
            <a:chOff x="755809" y="2357795"/>
            <a:chExt cx="3858163" cy="358301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79990D1-6D48-D1DC-CE69-58124F241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09" y="2357795"/>
              <a:ext cx="3858163" cy="2657846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13555873-F37E-F9BB-AD58-B834F7EA5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809" y="5016752"/>
              <a:ext cx="3858162" cy="924054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8A92D10-B4CD-AB78-E88D-BEF7B30A0FF7}"/>
                </a:ext>
              </a:extLst>
            </p:cNvPr>
            <p:cNvSpPr/>
            <p:nvPr/>
          </p:nvSpPr>
          <p:spPr>
            <a:xfrm>
              <a:off x="1320422" y="2688005"/>
              <a:ext cx="3293549" cy="193766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BB063964-88FD-B5ED-B3EF-BA44EA66EB15}"/>
                </a:ext>
              </a:extLst>
            </p:cNvPr>
            <p:cNvSpPr/>
            <p:nvPr/>
          </p:nvSpPr>
          <p:spPr>
            <a:xfrm>
              <a:off x="755810" y="2880618"/>
              <a:ext cx="1884024" cy="193766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40263C8-E90B-7B86-2A43-559B73E01F3E}"/>
                </a:ext>
              </a:extLst>
            </p:cNvPr>
            <p:cNvSpPr/>
            <p:nvPr/>
          </p:nvSpPr>
          <p:spPr>
            <a:xfrm>
              <a:off x="2820564" y="3251865"/>
              <a:ext cx="805231" cy="193766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BBB22E5-F716-E7A5-6311-C0A688360B2D}"/>
                </a:ext>
              </a:extLst>
            </p:cNvPr>
            <p:cNvSpPr/>
            <p:nvPr/>
          </p:nvSpPr>
          <p:spPr>
            <a:xfrm>
              <a:off x="2537412" y="3645958"/>
              <a:ext cx="613947" cy="193766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5DEECAE-7421-EEA1-2B69-C87CFD5ECC22}"/>
                </a:ext>
              </a:extLst>
            </p:cNvPr>
            <p:cNvSpPr/>
            <p:nvPr/>
          </p:nvSpPr>
          <p:spPr>
            <a:xfrm>
              <a:off x="3151360" y="3821353"/>
              <a:ext cx="697072" cy="193766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413C03E4-0576-6EF5-186D-371898E67CD2}"/>
                </a:ext>
              </a:extLst>
            </p:cNvPr>
            <p:cNvSpPr/>
            <p:nvPr/>
          </p:nvSpPr>
          <p:spPr>
            <a:xfrm>
              <a:off x="3476170" y="4207121"/>
              <a:ext cx="1137799" cy="193766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0665CB2-55E0-5FF2-CF7C-7396EFCD509F}"/>
                </a:ext>
              </a:extLst>
            </p:cNvPr>
            <p:cNvSpPr/>
            <p:nvPr/>
          </p:nvSpPr>
          <p:spPr>
            <a:xfrm>
              <a:off x="758151" y="4400887"/>
              <a:ext cx="1245578" cy="193766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4749B7D-1B94-FB06-86BF-9C4588428A47}"/>
                </a:ext>
              </a:extLst>
            </p:cNvPr>
            <p:cNvSpPr/>
            <p:nvPr/>
          </p:nvSpPr>
          <p:spPr>
            <a:xfrm>
              <a:off x="2967196" y="4800979"/>
              <a:ext cx="1413973" cy="193766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69EAFEE8-57AC-CAB6-D453-FAAC8F996452}"/>
                </a:ext>
              </a:extLst>
            </p:cNvPr>
            <p:cNvSpPr/>
            <p:nvPr/>
          </p:nvSpPr>
          <p:spPr>
            <a:xfrm>
              <a:off x="2918809" y="5176701"/>
              <a:ext cx="460496" cy="193766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1F1AA54-4412-D0DB-2EEF-E2E1AF67BFC1}"/>
              </a:ext>
            </a:extLst>
          </p:cNvPr>
          <p:cNvCxnSpPr>
            <a:cxnSpLocks/>
          </p:cNvCxnSpPr>
          <p:nvPr/>
        </p:nvCxnSpPr>
        <p:spPr>
          <a:xfrm>
            <a:off x="682547" y="1761395"/>
            <a:ext cx="50080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0996BCA-2190-1DAB-F2F8-20283C1DB899}"/>
              </a:ext>
            </a:extLst>
          </p:cNvPr>
          <p:cNvSpPr txBox="1"/>
          <p:nvPr/>
        </p:nvSpPr>
        <p:spPr>
          <a:xfrm>
            <a:off x="6568486" y="1383429"/>
            <a:ext cx="520739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2. Effective Training of Single-path Models</a:t>
            </a: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plain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하고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simple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한 모델들을 효과적으로 훈련해서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SOTA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모델보다 더 성능을 올리려는 시도는 있었지만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,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대부분 실패</a:t>
            </a: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 err="1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RepVGG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는 합리적인 모델 깊이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,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괜찮은 성능과 스피드 간의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trade-off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관계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,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간단한 수식으로 쉽게 구현할 수 있는 모델 구조 등의 장점을 내세우며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,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간단한 모델로도 </a:t>
            </a:r>
            <a:r>
              <a:rPr kumimoji="0" lang="en-US" altLang="ko-KR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SOTA </a:t>
            </a:r>
            <a:r>
              <a:rPr kumimoji="0" lang="ko-KR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+mn-ea"/>
              </a:rPr>
              <a:t>성능을 찍을 수 있음을 기술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284913B1-A9DA-B4DD-B47A-73380F270D15}"/>
              </a:ext>
            </a:extLst>
          </p:cNvPr>
          <p:cNvCxnSpPr>
            <a:cxnSpLocks/>
          </p:cNvCxnSpPr>
          <p:nvPr/>
        </p:nvCxnSpPr>
        <p:spPr>
          <a:xfrm>
            <a:off x="6647351" y="1761395"/>
            <a:ext cx="50080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그림 51">
            <a:extLst>
              <a:ext uri="{FF2B5EF4-FFF2-40B4-BE49-F238E27FC236}">
                <a16:creationId xmlns:a16="http://schemas.microsoft.com/office/drawing/2014/main" id="{97D83CFF-BA4E-703E-0CDC-2496F8D8C1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581"/>
          <a:stretch/>
        </p:blipFill>
        <p:spPr>
          <a:xfrm>
            <a:off x="7094290" y="5260343"/>
            <a:ext cx="4178077" cy="1404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29AF06D-9ACD-B653-6073-05C8FA1968B2}"/>
              </a:ext>
            </a:extLst>
          </p:cNvPr>
          <p:cNvSpPr txBox="1"/>
          <p:nvPr/>
        </p:nvSpPr>
        <p:spPr>
          <a:xfrm rot="5400000">
            <a:off x="8957992" y="4811158"/>
            <a:ext cx="450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rgbClr val="535D6D"/>
                </a:solidFill>
                <a:latin typeface="+mn-ea"/>
              </a:rPr>
              <a:t>~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A53C3B18-A61B-F7A8-1111-29E452E6DECE}"/>
              </a:ext>
            </a:extLst>
          </p:cNvPr>
          <p:cNvGrpSpPr/>
          <p:nvPr/>
        </p:nvGrpSpPr>
        <p:grpSpPr>
          <a:xfrm>
            <a:off x="7094289" y="3131680"/>
            <a:ext cx="4178078" cy="1715752"/>
            <a:chOff x="7094289" y="3107827"/>
            <a:chExt cx="4178078" cy="1715752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FB0FBE6F-9E73-D2A6-B9F6-37536E58B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62973"/>
            <a:stretch/>
          </p:blipFill>
          <p:spPr>
            <a:xfrm>
              <a:off x="7094290" y="3107827"/>
              <a:ext cx="4178077" cy="1715752"/>
            </a:xfrm>
            <a:prstGeom prst="rect">
              <a:avLst/>
            </a:prstGeom>
          </p:spPr>
        </p:pic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B90C974E-EF0B-6815-81C2-5791E13CE094}"/>
                </a:ext>
              </a:extLst>
            </p:cNvPr>
            <p:cNvSpPr/>
            <p:nvPr/>
          </p:nvSpPr>
          <p:spPr>
            <a:xfrm>
              <a:off x="7319261" y="3398996"/>
              <a:ext cx="3953106" cy="20563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8A50076A-1A0B-6F64-1162-5ADD9C8A74FB}"/>
                </a:ext>
              </a:extLst>
            </p:cNvPr>
            <p:cNvSpPr/>
            <p:nvPr/>
          </p:nvSpPr>
          <p:spPr>
            <a:xfrm>
              <a:off x="7094290" y="4094240"/>
              <a:ext cx="1254580" cy="20563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12E8B299-2B21-C7A0-F1D5-74386C5F095D}"/>
                </a:ext>
              </a:extLst>
            </p:cNvPr>
            <p:cNvSpPr/>
            <p:nvPr/>
          </p:nvSpPr>
          <p:spPr>
            <a:xfrm>
              <a:off x="7094289" y="3604631"/>
              <a:ext cx="4178077" cy="489609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90B9AB0-C607-2F35-C2EB-2E1A75EB3F2D}"/>
              </a:ext>
            </a:extLst>
          </p:cNvPr>
          <p:cNvSpPr/>
          <p:nvPr/>
        </p:nvSpPr>
        <p:spPr>
          <a:xfrm>
            <a:off x="7094289" y="6017456"/>
            <a:ext cx="4178077" cy="387057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80EB83E-331C-857B-6CE0-99C59D103594}"/>
              </a:ext>
            </a:extLst>
          </p:cNvPr>
          <p:cNvSpPr/>
          <p:nvPr/>
        </p:nvSpPr>
        <p:spPr>
          <a:xfrm>
            <a:off x="7702337" y="5811863"/>
            <a:ext cx="3570029" cy="205635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59E45D6-8D1F-C8FF-D58D-E57F86703AFC}"/>
              </a:ext>
            </a:extLst>
          </p:cNvPr>
          <p:cNvSpPr/>
          <p:nvPr/>
        </p:nvSpPr>
        <p:spPr>
          <a:xfrm>
            <a:off x="9013663" y="6401649"/>
            <a:ext cx="1386644" cy="226199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38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B64B188-6762-9E0F-A5A0-AFD408C1D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79" y="4765106"/>
            <a:ext cx="3938989" cy="17433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341EE25-108D-8829-230D-62EE0AC0E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081" y="1325190"/>
            <a:ext cx="3978887" cy="34955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B983FF6-C625-DC7B-1848-814283AE3C34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ELATED WORKS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EBAF7B-531E-EC2A-2604-D5E599507325}"/>
              </a:ext>
            </a:extLst>
          </p:cNvPr>
          <p:cNvSpPr txBox="1"/>
          <p:nvPr/>
        </p:nvSpPr>
        <p:spPr>
          <a:xfrm>
            <a:off x="603682" y="1383429"/>
            <a:ext cx="50869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3. Model Re-parameterization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이전부터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, Re-parameterization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에 대해 연구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Dirac-delta function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과 함께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Dirac re-parameterization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을 사용하여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plain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한 딥러닝 모델을 구축하고 훈련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Asymmetric Conv Block, DO-Conv, </a:t>
            </a:r>
            <a:r>
              <a:rPr lang="en-US" altLang="ko-KR" sz="1200" dirty="0" err="1">
                <a:solidFill>
                  <a:srgbClr val="535D6D"/>
                </a:solidFill>
                <a:latin typeface="+mn-ea"/>
              </a:rPr>
              <a:t>ExpandNet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은 </a:t>
            </a:r>
            <a:r>
              <a:rPr lang="en-US" altLang="ko-KR" sz="1200" dirty="0" err="1">
                <a:solidFill>
                  <a:srgbClr val="535D6D"/>
                </a:solidFill>
                <a:latin typeface="+mn-ea"/>
              </a:rPr>
              <a:t>RepVGG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와</a:t>
            </a:r>
            <a:br>
              <a:rPr lang="en-US" altLang="ko-KR" sz="1200" dirty="0">
                <a:solidFill>
                  <a:srgbClr val="535D6D"/>
                </a:solidFill>
                <a:latin typeface="+mn-ea"/>
              </a:rPr>
            </a:b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비슷하게 블록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(=conv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들의 묶음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)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을 하나의 </a:t>
            </a: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conv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로 바꾸는 구조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5FC08-CEE0-A302-C19C-F5F318027942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D738A-FEBD-BC3E-A2ED-85E5B23512B3}"/>
              </a:ext>
            </a:extLst>
          </p:cNvPr>
          <p:cNvSpPr txBox="1"/>
          <p:nvPr/>
        </p:nvSpPr>
        <p:spPr>
          <a:xfrm>
            <a:off x="9187298" y="502540"/>
            <a:ext cx="240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RepVGG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Making VGG-style </a:t>
            </a:r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ConvNets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Great Again 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1F1AA54-4412-D0DB-2EEF-E2E1AF67BFC1}"/>
              </a:ext>
            </a:extLst>
          </p:cNvPr>
          <p:cNvCxnSpPr>
            <a:cxnSpLocks/>
          </p:cNvCxnSpPr>
          <p:nvPr/>
        </p:nvCxnSpPr>
        <p:spPr>
          <a:xfrm>
            <a:off x="682547" y="1761395"/>
            <a:ext cx="50080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90B9AB0-C607-2F35-C2EB-2E1A75EB3F2D}"/>
              </a:ext>
            </a:extLst>
          </p:cNvPr>
          <p:cNvSpPr/>
          <p:nvPr/>
        </p:nvSpPr>
        <p:spPr>
          <a:xfrm>
            <a:off x="7739293" y="4972320"/>
            <a:ext cx="3042675" cy="209431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80EB83E-331C-857B-6CE0-99C59D103594}"/>
              </a:ext>
            </a:extLst>
          </p:cNvPr>
          <p:cNvSpPr/>
          <p:nvPr/>
        </p:nvSpPr>
        <p:spPr>
          <a:xfrm>
            <a:off x="7005098" y="1587892"/>
            <a:ext cx="3753015" cy="173503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EC60CB5-F7F6-E80A-7887-D532BA73215B}"/>
              </a:ext>
            </a:extLst>
          </p:cNvPr>
          <p:cNvSpPr/>
          <p:nvPr/>
        </p:nvSpPr>
        <p:spPr>
          <a:xfrm>
            <a:off x="6842979" y="1762791"/>
            <a:ext cx="559685" cy="186941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3308C7C-6148-DABF-501A-F0E9BF127B19}"/>
              </a:ext>
            </a:extLst>
          </p:cNvPr>
          <p:cNvSpPr/>
          <p:nvPr/>
        </p:nvSpPr>
        <p:spPr>
          <a:xfrm>
            <a:off x="6803081" y="5181294"/>
            <a:ext cx="3978887" cy="359467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A52044E-E3BD-A0A2-27D8-6F880BD4BA5F}"/>
              </a:ext>
            </a:extLst>
          </p:cNvPr>
          <p:cNvSpPr/>
          <p:nvPr/>
        </p:nvSpPr>
        <p:spPr>
          <a:xfrm>
            <a:off x="6823030" y="5540762"/>
            <a:ext cx="523976" cy="208974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AE3AB29-16B0-6AB4-AA7A-6AD713E6B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101" y="3955244"/>
            <a:ext cx="4048690" cy="2238687"/>
          </a:xfrm>
          <a:prstGeom prst="rect">
            <a:avLst/>
          </a:prstGeom>
        </p:spPr>
      </p:pic>
      <p:sp>
        <p:nvSpPr>
          <p:cNvPr id="45" name="화살표: 오른쪽 44">
            <a:extLst>
              <a:ext uri="{FF2B5EF4-FFF2-40B4-BE49-F238E27FC236}">
                <a16:creationId xmlns:a16="http://schemas.microsoft.com/office/drawing/2014/main" id="{63BF8632-DD17-DC12-8887-8824053D44E8}"/>
              </a:ext>
            </a:extLst>
          </p:cNvPr>
          <p:cNvSpPr/>
          <p:nvPr/>
        </p:nvSpPr>
        <p:spPr>
          <a:xfrm rot="5400000">
            <a:off x="3052317" y="3371509"/>
            <a:ext cx="268548" cy="2224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73177797-31A5-84C2-FCDD-8BCD834E7C39}"/>
              </a:ext>
            </a:extLst>
          </p:cNvPr>
          <p:cNvSpPr/>
          <p:nvPr/>
        </p:nvSpPr>
        <p:spPr>
          <a:xfrm>
            <a:off x="682546" y="3852975"/>
            <a:ext cx="5008092" cy="2396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65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2437</Words>
  <Application>Microsoft Office PowerPoint</Application>
  <PresentationFormat>와이드스크린</PresentationFormat>
  <Paragraphs>399</Paragraphs>
  <Slides>26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9" baseType="lpstr">
      <vt:lpstr>AppleSDGothicNeoSB00</vt:lpstr>
      <vt:lpstr>AppleSDGothicNeoL00</vt:lpstr>
      <vt:lpstr>맑은 고딕</vt:lpstr>
      <vt:lpstr>Noto Sans</vt:lpstr>
      <vt:lpstr>AppleSDGothicNeoB00</vt:lpstr>
      <vt:lpstr>inherit</vt:lpstr>
      <vt:lpstr>Cambria Math</vt:lpstr>
      <vt:lpstr>AppleSDGothicNeoM00</vt:lpstr>
      <vt:lpstr>Apple SD Gothic Neo</vt:lpstr>
      <vt:lpstr>Wingdings</vt:lpstr>
      <vt:lpstr>Arial</vt:lpstr>
      <vt:lpstr>Source Sans Pro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개발 계획서 발표 ppt 초안</dc:title>
  <dc:creator>유지인</dc:creator>
  <cp:lastModifiedBy>LEESaebom</cp:lastModifiedBy>
  <cp:revision>229</cp:revision>
  <dcterms:created xsi:type="dcterms:W3CDTF">2022-03-09T05:06:39Z</dcterms:created>
  <dcterms:modified xsi:type="dcterms:W3CDTF">2022-06-17T00:18:45Z</dcterms:modified>
</cp:coreProperties>
</file>