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2" r:id="rId2"/>
    <p:sldId id="338" r:id="rId3"/>
    <p:sldId id="398" r:id="rId4"/>
    <p:sldId id="409" r:id="rId5"/>
    <p:sldId id="420" r:id="rId6"/>
    <p:sldId id="424" r:id="rId7"/>
    <p:sldId id="421" r:id="rId8"/>
    <p:sldId id="422" r:id="rId9"/>
    <p:sldId id="423" r:id="rId10"/>
    <p:sldId id="425" r:id="rId11"/>
    <p:sldId id="408" r:id="rId12"/>
    <p:sldId id="426" r:id="rId13"/>
    <p:sldId id="397" r:id="rId14"/>
    <p:sldId id="405" r:id="rId15"/>
    <p:sldId id="427" r:id="rId16"/>
    <p:sldId id="373" r:id="rId17"/>
    <p:sldId id="376" r:id="rId18"/>
    <p:sldId id="428" r:id="rId19"/>
    <p:sldId id="403" r:id="rId20"/>
    <p:sldId id="411" r:id="rId21"/>
    <p:sldId id="429" r:id="rId22"/>
    <p:sldId id="430" r:id="rId23"/>
    <p:sldId id="431" r:id="rId24"/>
    <p:sldId id="434" r:id="rId25"/>
    <p:sldId id="436" r:id="rId26"/>
    <p:sldId id="438" r:id="rId27"/>
    <p:sldId id="440" r:id="rId28"/>
    <p:sldId id="432" r:id="rId29"/>
    <p:sldId id="441" r:id="rId30"/>
    <p:sldId id="399" r:id="rId31"/>
    <p:sldId id="443" r:id="rId32"/>
    <p:sldId id="445" r:id="rId33"/>
    <p:sldId id="446" r:id="rId34"/>
    <p:sldId id="447" r:id="rId35"/>
    <p:sldId id="448" r:id="rId36"/>
    <p:sldId id="449" r:id="rId37"/>
    <p:sldId id="450" r:id="rId38"/>
    <p:sldId id="274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58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9BBE81-FD25-10B9-95EC-B62DAAE6EE52}" name="Lee Saebom" initials="LS" userId="547a7d36e4befc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0F1642"/>
    <a:srgbClr val="FF9980"/>
    <a:srgbClr val="0000FF"/>
    <a:srgbClr val="F7D0C9"/>
    <a:srgbClr val="FF9999"/>
    <a:srgbClr val="FF7C80"/>
    <a:srgbClr val="73CCD0"/>
    <a:srgbClr val="984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87666" autoAdjust="0"/>
  </p:normalViewPr>
  <p:slideViewPr>
    <p:cSldViewPr snapToGrid="0" showGuides="1">
      <p:cViewPr varScale="1">
        <p:scale>
          <a:sx n="97" d="100"/>
          <a:sy n="97" d="100"/>
        </p:scale>
        <p:origin x="90" y="504"/>
      </p:cViewPr>
      <p:guideLst>
        <p:guide pos="3840"/>
        <p:guide orient="horz" pos="799"/>
        <p:guide pos="483"/>
        <p:guide pos="3500"/>
        <p:guide pos="4158"/>
        <p:guide pos="7197"/>
        <p:guide orient="horz" pos="663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33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2023-06-07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2023-06-07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39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38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6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0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06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74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5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55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39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28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C84BAE-C94D-442F-BF71-E6F317834C8B}"/>
              </a:ext>
            </a:extLst>
          </p:cNvPr>
          <p:cNvSpPr/>
          <p:nvPr userDrawn="1"/>
        </p:nvSpPr>
        <p:spPr>
          <a:xfrm>
            <a:off x="0" y="0"/>
            <a:ext cx="12192000" cy="5011838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0DFBB4-BCD3-4DBB-95BF-D3649824667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9382644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A39DEA-364D-4E46-B230-0DF6EF34351C}"/>
              </a:ext>
            </a:extLst>
          </p:cNvPr>
          <p:cNvSpPr/>
          <p:nvPr userDrawn="1"/>
        </p:nvSpPr>
        <p:spPr>
          <a:xfrm>
            <a:off x="0" y="5011838"/>
            <a:ext cx="12192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3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2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C84BAE-C94D-442F-BF71-E6F317834C8B}"/>
              </a:ext>
            </a:extLst>
          </p:cNvPr>
          <p:cNvSpPr/>
          <p:nvPr userDrawn="1"/>
        </p:nvSpPr>
        <p:spPr>
          <a:xfrm>
            <a:off x="0" y="0"/>
            <a:ext cx="12192000" cy="5011838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0DFBB4-BCD3-4DBB-95BF-D3649824667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9382644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A39DEA-364D-4E46-B230-0DF6EF34351C}"/>
              </a:ext>
            </a:extLst>
          </p:cNvPr>
          <p:cNvSpPr/>
          <p:nvPr userDrawn="1"/>
        </p:nvSpPr>
        <p:spPr>
          <a:xfrm>
            <a:off x="0" y="5011838"/>
            <a:ext cx="12192000" cy="85456"/>
          </a:xfrm>
          <a:prstGeom prst="rect">
            <a:avLst/>
          </a:prstGeom>
          <a:solidFill>
            <a:srgbClr val="984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78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3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C84BAE-C94D-442F-BF71-E6F317834C8B}"/>
              </a:ext>
            </a:extLst>
          </p:cNvPr>
          <p:cNvSpPr/>
          <p:nvPr userDrawn="1"/>
        </p:nvSpPr>
        <p:spPr>
          <a:xfrm>
            <a:off x="0" y="0"/>
            <a:ext cx="12192000" cy="5011838"/>
          </a:xfrm>
          <a:prstGeom prst="rect">
            <a:avLst/>
          </a:prstGeom>
          <a:solidFill>
            <a:srgbClr val="1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0DFBB4-BCD3-4DBB-95BF-D3649824667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9382644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A39DEA-364D-4E46-B230-0DF6EF34351C}"/>
              </a:ext>
            </a:extLst>
          </p:cNvPr>
          <p:cNvSpPr/>
          <p:nvPr userDrawn="1"/>
        </p:nvSpPr>
        <p:spPr>
          <a:xfrm>
            <a:off x="0" y="5011838"/>
            <a:ext cx="12192000" cy="85456"/>
          </a:xfrm>
          <a:prstGeom prst="rect">
            <a:avLst/>
          </a:prstGeom>
          <a:solidFill>
            <a:srgbClr val="FDB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56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8135D8D-7852-48DC-8C45-222C9C300B52}"/>
              </a:ext>
            </a:extLst>
          </p:cNvPr>
          <p:cNvSpPr/>
          <p:nvPr userDrawn="1"/>
        </p:nvSpPr>
        <p:spPr>
          <a:xfrm>
            <a:off x="0" y="0"/>
            <a:ext cx="2000250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452A61D-A216-4C26-A44A-1B0B7CF13427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" y="0"/>
            <a:ext cx="0" cy="2582779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D12F3022-9AB6-4E14-B098-E18B869C1F2E}"/>
              </a:ext>
            </a:extLst>
          </p:cNvPr>
          <p:cNvSpPr/>
          <p:nvPr userDrawn="1"/>
        </p:nvSpPr>
        <p:spPr>
          <a:xfrm rot="5400000">
            <a:off x="-1386022" y="3386272"/>
            <a:ext cx="6858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99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5F0AEF1-3B36-4880-823C-1B01A84ECD3A}"/>
              </a:ext>
            </a:extLst>
          </p:cNvPr>
          <p:cNvSpPr/>
          <p:nvPr userDrawn="1"/>
        </p:nvSpPr>
        <p:spPr>
          <a:xfrm>
            <a:off x="9570105" y="0"/>
            <a:ext cx="2621895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7E65091-9DE8-4C75-AF9A-86E92EA6DA33}"/>
              </a:ext>
            </a:extLst>
          </p:cNvPr>
          <p:cNvSpPr/>
          <p:nvPr userDrawn="1"/>
        </p:nvSpPr>
        <p:spPr>
          <a:xfrm rot="5400000">
            <a:off x="6097904" y="3385800"/>
            <a:ext cx="6858000" cy="864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60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32A4C-126B-4E5F-A20A-750CD873C43A}"/>
              </a:ext>
            </a:extLst>
          </p:cNvPr>
          <p:cNvSpPr txBox="1"/>
          <p:nvPr userDrawn="1"/>
        </p:nvSpPr>
        <p:spPr>
          <a:xfrm>
            <a:off x="5867400" y="388685"/>
            <a:ext cx="5932166" cy="2923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sz="1300" b="0" i="0" u="none" spc="0" baseline="0" dirty="0">
                <a:solidFill>
                  <a:srgbClr val="0F1642"/>
                </a:solidFill>
                <a:effectLst/>
                <a:latin typeface="Calibri" panose="020F0502020204030204" pitchFamily="34" charset="0"/>
                <a:ea typeface="KoPubWorld바탕체 Medium" panose="00000600000000000000" pitchFamily="2" charset="-127"/>
                <a:cs typeface="Calibri" panose="020F0502020204030204" pitchFamily="34" charset="0"/>
              </a:rPr>
              <a:t>Representational Power of Graph Neural Network</a:t>
            </a:r>
            <a:r>
              <a:rPr lang="tr-TR" altLang="ko-KR" sz="1300" b="0" i="0" u="none" spc="0" baseline="0" dirty="0">
                <a:solidFill>
                  <a:srgbClr val="0F1642"/>
                </a:solidFill>
                <a:effectLst/>
                <a:latin typeface="Calibri" panose="020F0502020204030204" pitchFamily="34" charset="0"/>
                <a:ea typeface="KoPubWorld바탕체 Medium" panose="00000600000000000000" pitchFamily="2" charset="-127"/>
                <a:cs typeface="Calibri" panose="020F0502020204030204" pitchFamily="34" charset="0"/>
              </a:rPr>
              <a:t>s: </a:t>
            </a:r>
            <a:r>
              <a:rPr lang="en-US" altLang="ko-KR" sz="1300" b="0" i="0" u="none" spc="0" baseline="0" dirty="0">
                <a:solidFill>
                  <a:srgbClr val="0F1642"/>
                </a:solidFill>
                <a:effectLst/>
                <a:latin typeface="Calibri" panose="020F0502020204030204" pitchFamily="34" charset="0"/>
                <a:ea typeface="KoPubWorld바탕체 Medium" panose="00000600000000000000" pitchFamily="2" charset="-127"/>
                <a:cs typeface="Calibri" panose="020F0502020204030204" pitchFamily="34" charset="0"/>
              </a:rPr>
              <a:t>A Novel Approach on Time-Series</a:t>
            </a:r>
            <a:endParaRPr lang="ko-KR" altLang="en-US" sz="1300" b="0" i="0" u="none" spc="0" baseline="0" dirty="0">
              <a:solidFill>
                <a:srgbClr val="0F1642"/>
              </a:solidFill>
              <a:effectLst/>
              <a:latin typeface="Calibri" panose="020F0502020204030204" pitchFamily="34" charset="0"/>
              <a:ea typeface="KoPubWorld바탕체 Medium" panose="00000600000000000000" pitchFamily="2" charset="-127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08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엔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F84928B-3C0D-4E65-A045-747D965CE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58408F2-C3C0-D34D-53D1-F33F77A2BD1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634025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DC988FF3-C4D2-4876-BF44-5233AF07C3E6}"/>
              </a:ext>
            </a:extLst>
          </p:cNvPr>
          <p:cNvSpPr/>
          <p:nvPr userDrawn="1"/>
        </p:nvSpPr>
        <p:spPr>
          <a:xfrm rot="5400000">
            <a:off x="-3386272" y="3386272"/>
            <a:ext cx="6858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9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1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9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4D732D-591C-4FB6-8A6A-789978FC9E0D}"/>
              </a:ext>
            </a:extLst>
          </p:cNvPr>
          <p:cNvSpPr txBox="1"/>
          <p:nvPr/>
        </p:nvSpPr>
        <p:spPr>
          <a:xfrm>
            <a:off x="1013843" y="635426"/>
            <a:ext cx="4069080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pPr>
              <a:lnSpc>
                <a:spcPct val="130000"/>
              </a:lnSpc>
            </a:pPr>
            <a:endParaRPr lang="en-US" altLang="ko-KR" sz="1200" dirty="0">
              <a:solidFill>
                <a:schemeClr val="bg1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컴퓨터공학 석사 학위청구 논문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1026276" y="1545247"/>
            <a:ext cx="8773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Representational Power of Graph Neural Networks: A Novel Approach on Time-Series</a:t>
            </a:r>
            <a:endParaRPr lang="ko-KR" altLang="en-US" sz="4400" spc="-150" dirty="0">
              <a:solidFill>
                <a:schemeClr val="bg1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74A66-4415-428D-ACDB-AA6254499ACF}"/>
              </a:ext>
            </a:extLst>
          </p:cNvPr>
          <p:cNvSpPr txBox="1"/>
          <p:nvPr/>
        </p:nvSpPr>
        <p:spPr>
          <a:xfrm>
            <a:off x="1026275" y="2729699"/>
            <a:ext cx="1046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그래프 신경망의 표현력</a:t>
            </a:r>
            <a:r>
              <a:rPr lang="en-US" altLang="ko-KR" sz="2000" spc="-15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: </a:t>
            </a:r>
            <a:r>
              <a:rPr lang="ko-KR" altLang="en-US" sz="2000" spc="-15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시계열에 대한 새로운 접근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91D2D-5FF1-4871-BF31-7C389CA694F5}"/>
              </a:ext>
            </a:extLst>
          </p:cNvPr>
          <p:cNvSpPr txBox="1"/>
          <p:nvPr/>
        </p:nvSpPr>
        <p:spPr>
          <a:xfrm>
            <a:off x="6543374" y="3930028"/>
            <a:ext cx="494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가천대학교 대학원 </a:t>
            </a:r>
            <a:r>
              <a:rPr lang="en-US" altLang="ko-KR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융학대학</a:t>
            </a:r>
          </a:p>
          <a:p>
            <a:pPr algn="r"/>
            <a:r>
              <a:rPr lang="ko-KR" altLang="en-US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지도교수 최 창</a:t>
            </a:r>
            <a:endParaRPr lang="en-US" altLang="ko-KR" dirty="0">
              <a:solidFill>
                <a:schemeClr val="bg1"/>
              </a:solidFill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  <a:p>
            <a:pPr algn="r"/>
            <a:r>
              <a:rPr lang="ko-KR" altLang="en-US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석사 과정 </a:t>
            </a:r>
            <a:r>
              <a:rPr lang="tr-TR" altLang="ko-KR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Aslan Hacı İsmail</a:t>
            </a:r>
            <a:endParaRPr lang="en-US" altLang="ko-KR" dirty="0">
              <a:solidFill>
                <a:schemeClr val="bg1"/>
              </a:solidFill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C4726152-E11B-D86E-B788-082B593AC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60" y="6022276"/>
            <a:ext cx="2311476" cy="5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20D6FF-6267-4FA9-3D44-426071325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1800" spc="0" dirty="0"/>
              <a:t>Introduction</a:t>
            </a:r>
            <a:endParaRPr lang="en-US" sz="1800" spc="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6D4314E-448A-EEF8-EE91-3FCA12E43365}"/>
              </a:ext>
            </a:extLst>
          </p:cNvPr>
          <p:cNvGrpSpPr/>
          <p:nvPr/>
        </p:nvGrpSpPr>
        <p:grpSpPr>
          <a:xfrm>
            <a:off x="756675" y="1253126"/>
            <a:ext cx="4567679" cy="409782"/>
            <a:chOff x="1103386" y="1651028"/>
            <a:chExt cx="2340000" cy="40978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14783907-90F0-9306-13A3-034B89A5EACD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DCF2A62-0114-D398-4D95-CE89AA3F6B03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92EBA6-7F6D-B0E6-51F0-4A7EC7177F8A}"/>
                </a:ext>
              </a:extLst>
            </p:cNvPr>
            <p:cNvSpPr txBox="1"/>
            <p:nvPr/>
          </p:nvSpPr>
          <p:spPr>
            <a:xfrm>
              <a:off x="1259250" y="1691478"/>
              <a:ext cx="2020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Electrocardiogram (ECG)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543FC283-1851-664D-00DA-03D05D128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99" y="2114095"/>
            <a:ext cx="10363200" cy="17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4C7F71A-1827-BF92-E358-D3CB01E60363}"/>
              </a:ext>
            </a:extLst>
          </p:cNvPr>
          <p:cNvSpPr/>
          <p:nvPr/>
        </p:nvSpPr>
        <p:spPr>
          <a:xfrm>
            <a:off x="908799" y="4353027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243C55D-2718-FD83-7DBF-CAB70254AB26}"/>
              </a:ext>
            </a:extLst>
          </p:cNvPr>
          <p:cNvSpPr/>
          <p:nvPr/>
        </p:nvSpPr>
        <p:spPr>
          <a:xfrm>
            <a:off x="908799" y="5262972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C1EF6-0D2B-6207-AEBC-5F20AADA9152}"/>
              </a:ext>
            </a:extLst>
          </p:cNvPr>
          <p:cNvSpPr txBox="1"/>
          <p:nvPr/>
        </p:nvSpPr>
        <p:spPr>
          <a:xfrm>
            <a:off x="1429659" y="4353027"/>
            <a:ext cx="136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Periodical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30828E-D436-4148-50E8-5448E83FF60D}"/>
              </a:ext>
            </a:extLst>
          </p:cNvPr>
          <p:cNvSpPr txBox="1"/>
          <p:nvPr/>
        </p:nvSpPr>
        <p:spPr>
          <a:xfrm>
            <a:off x="1429660" y="5242754"/>
            <a:ext cx="232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Impossible to fake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19BDC94-C8D3-588C-B132-72E3D74D3C55}"/>
              </a:ext>
            </a:extLst>
          </p:cNvPr>
          <p:cNvSpPr/>
          <p:nvPr/>
        </p:nvSpPr>
        <p:spPr>
          <a:xfrm>
            <a:off x="3822889" y="4353027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C34741-94CE-0F7B-0103-2570F2472639}"/>
              </a:ext>
            </a:extLst>
          </p:cNvPr>
          <p:cNvSpPr txBox="1"/>
          <p:nvPr/>
        </p:nvSpPr>
        <p:spPr>
          <a:xfrm>
            <a:off x="4343749" y="4353027"/>
            <a:ext cx="285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Characteristic features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C787878-C9CC-40F9-B3CB-31A92FFC9196}"/>
              </a:ext>
            </a:extLst>
          </p:cNvPr>
          <p:cNvSpPr/>
          <p:nvPr/>
        </p:nvSpPr>
        <p:spPr>
          <a:xfrm>
            <a:off x="3822889" y="5240690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E47B62-37C6-4F4C-55ED-6AF9A2B4E481}"/>
              </a:ext>
            </a:extLst>
          </p:cNvPr>
          <p:cNvSpPr txBox="1"/>
          <p:nvPr/>
        </p:nvSpPr>
        <p:spPr>
          <a:xfrm>
            <a:off x="4343749" y="5240690"/>
            <a:ext cx="285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Crucial to preprocess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5139619-78CC-99BE-33B7-B8C759429CB0}"/>
              </a:ext>
            </a:extLst>
          </p:cNvPr>
          <p:cNvSpPr/>
          <p:nvPr/>
        </p:nvSpPr>
        <p:spPr>
          <a:xfrm>
            <a:off x="7194737" y="4353027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F1BB4-4FAD-033B-76D4-25DB22D55D38}"/>
              </a:ext>
            </a:extLst>
          </p:cNvPr>
          <p:cNvSpPr txBox="1"/>
          <p:nvPr/>
        </p:nvSpPr>
        <p:spPr>
          <a:xfrm>
            <a:off x="7715598" y="4268810"/>
            <a:ext cx="3074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Depends on individual’s physiological attributes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64533D3-5E95-9EC9-BE6A-949C478582B6}"/>
              </a:ext>
            </a:extLst>
          </p:cNvPr>
          <p:cNvSpPr/>
          <p:nvPr/>
        </p:nvSpPr>
        <p:spPr>
          <a:xfrm>
            <a:off x="7194737" y="5260908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C3A236-CE9B-72E4-8ABF-A767AAB557F6}"/>
              </a:ext>
            </a:extLst>
          </p:cNvPr>
          <p:cNvSpPr txBox="1"/>
          <p:nvPr/>
        </p:nvSpPr>
        <p:spPr>
          <a:xfrm>
            <a:off x="7715598" y="5240690"/>
            <a:ext cx="339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Useful even when obtained from 1-lead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75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7C2AA034-334C-4FC1-A84E-B619ADA7EA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ko-KR" sz="1800" spc="0" dirty="0"/>
              <a:t>Introduction</a:t>
            </a:r>
            <a:endParaRPr lang="ko-KR" altLang="en-US" sz="1800" spc="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C9383A6-8CC6-8B87-22CA-EFC7F01F5330}"/>
              </a:ext>
            </a:extLst>
          </p:cNvPr>
          <p:cNvGrpSpPr/>
          <p:nvPr/>
        </p:nvGrpSpPr>
        <p:grpSpPr>
          <a:xfrm>
            <a:off x="756675" y="1253126"/>
            <a:ext cx="2340000" cy="409782"/>
            <a:chOff x="1103386" y="1651028"/>
            <a:chExt cx="2340000" cy="40978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FBE88DAC-A3AC-3523-733B-0CBB9A217F39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C35157F-ABF5-9D16-D625-715554C26E6E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6CED5B-E1E7-B444-4D66-3F6F5896FA27}"/>
                </a:ext>
              </a:extLst>
            </p:cNvPr>
            <p:cNvSpPr txBox="1"/>
            <p:nvPr/>
          </p:nvSpPr>
          <p:spPr>
            <a:xfrm>
              <a:off x="1259250" y="169147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Objectives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10" name="Graphic 9" descr="Badge Tick with solid fill">
            <a:extLst>
              <a:ext uri="{FF2B5EF4-FFF2-40B4-BE49-F238E27FC236}">
                <a16:creationId xmlns:a16="http://schemas.microsoft.com/office/drawing/2014/main" id="{6826E23E-6CEC-07A2-5E3D-A9C5FDF1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872" y="3557220"/>
            <a:ext cx="637764" cy="637764"/>
          </a:xfrm>
          <a:prstGeom prst="rect">
            <a:avLst/>
          </a:prstGeom>
        </p:spPr>
      </p:pic>
      <p:pic>
        <p:nvPicPr>
          <p:cNvPr id="13" name="Graphic 12" descr="Key with solid fill">
            <a:extLst>
              <a:ext uri="{FF2B5EF4-FFF2-40B4-BE49-F238E27FC236}">
                <a16:creationId xmlns:a16="http://schemas.microsoft.com/office/drawing/2014/main" id="{ED1A7F98-27B3-FDE5-0E9A-50095AF9A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9119" y="1317259"/>
            <a:ext cx="717942" cy="717942"/>
          </a:xfrm>
          <a:prstGeom prst="rect">
            <a:avLst/>
          </a:prstGeom>
        </p:spPr>
      </p:pic>
      <p:pic>
        <p:nvPicPr>
          <p:cNvPr id="24" name="Graphic 23" descr="Lock with solid fill">
            <a:extLst>
              <a:ext uri="{FF2B5EF4-FFF2-40B4-BE49-F238E27FC236}">
                <a16:creationId xmlns:a16="http://schemas.microsoft.com/office/drawing/2014/main" id="{C050E4F2-D559-9A12-5672-1EA0F3467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2481" y="2071692"/>
            <a:ext cx="914400" cy="914400"/>
          </a:xfrm>
          <a:prstGeom prst="rect">
            <a:avLst/>
          </a:prstGeom>
        </p:spPr>
      </p:pic>
      <p:pic>
        <p:nvPicPr>
          <p:cNvPr id="35" name="Graphic 34" descr="Unlock with solid fill">
            <a:extLst>
              <a:ext uri="{FF2B5EF4-FFF2-40B4-BE49-F238E27FC236}">
                <a16:creationId xmlns:a16="http://schemas.microsoft.com/office/drawing/2014/main" id="{3CA5A06D-846A-054C-612E-DF83E0CCE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58479" y="2075336"/>
            <a:ext cx="914400" cy="914400"/>
          </a:xfrm>
          <a:prstGeom prst="rect">
            <a:avLst/>
          </a:prstGeom>
        </p:spPr>
      </p:pic>
      <p:pic>
        <p:nvPicPr>
          <p:cNvPr id="37" name="Graphic 36" descr="Employee badge with solid fill">
            <a:extLst>
              <a:ext uri="{FF2B5EF4-FFF2-40B4-BE49-F238E27FC236}">
                <a16:creationId xmlns:a16="http://schemas.microsoft.com/office/drawing/2014/main" id="{BB38AA6B-29CE-F6C2-6FA4-F12327B111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675" y="1791890"/>
            <a:ext cx="914400" cy="914400"/>
          </a:xfrm>
          <a:prstGeom prst="rect">
            <a:avLst/>
          </a:prstGeom>
        </p:spPr>
      </p:pic>
      <p:pic>
        <p:nvPicPr>
          <p:cNvPr id="38" name="Graphic 37" descr="Employee badge with solid fill">
            <a:extLst>
              <a:ext uri="{FF2B5EF4-FFF2-40B4-BE49-F238E27FC236}">
                <a16:creationId xmlns:a16="http://schemas.microsoft.com/office/drawing/2014/main" id="{773296B7-65AD-FDBA-8218-45769C40D2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66337" y="1793895"/>
            <a:ext cx="914400" cy="914400"/>
          </a:xfrm>
          <a:prstGeom prst="rect">
            <a:avLst/>
          </a:prstGeom>
        </p:spPr>
      </p:pic>
      <p:pic>
        <p:nvPicPr>
          <p:cNvPr id="39" name="Graphic 38" descr="Employee badge with solid fill">
            <a:extLst>
              <a:ext uri="{FF2B5EF4-FFF2-40B4-BE49-F238E27FC236}">
                <a16:creationId xmlns:a16="http://schemas.microsoft.com/office/drawing/2014/main" id="{D70F56BB-2C7A-6114-866D-E9E3EE83F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23503" y="1784819"/>
            <a:ext cx="914400" cy="914400"/>
          </a:xfrm>
          <a:prstGeom prst="rect">
            <a:avLst/>
          </a:prstGeom>
        </p:spPr>
      </p:pic>
      <p:pic>
        <p:nvPicPr>
          <p:cNvPr id="40" name="Graphic 39" descr="Employee badge with solid fill">
            <a:extLst>
              <a:ext uri="{FF2B5EF4-FFF2-40B4-BE49-F238E27FC236}">
                <a16:creationId xmlns:a16="http://schemas.microsoft.com/office/drawing/2014/main" id="{21239564-F946-D33F-7289-8791B49973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80669" y="1793895"/>
            <a:ext cx="914400" cy="914400"/>
          </a:xfrm>
          <a:prstGeom prst="rect">
            <a:avLst/>
          </a:prstGeom>
        </p:spPr>
      </p:pic>
      <p:pic>
        <p:nvPicPr>
          <p:cNvPr id="41" name="Graphic 40" descr="Employee badge with solid fill">
            <a:extLst>
              <a:ext uri="{FF2B5EF4-FFF2-40B4-BE49-F238E27FC236}">
                <a16:creationId xmlns:a16="http://schemas.microsoft.com/office/drawing/2014/main" id="{3C8D64CF-3CCA-2EB2-CE36-42A7C22B8C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7835" y="1784819"/>
            <a:ext cx="914400" cy="914400"/>
          </a:xfrm>
          <a:prstGeom prst="rect">
            <a:avLst/>
          </a:prstGeom>
        </p:spPr>
      </p:pic>
      <p:pic>
        <p:nvPicPr>
          <p:cNvPr id="42" name="Graphic 41" descr="Employee badge with solid fill">
            <a:extLst>
              <a:ext uri="{FF2B5EF4-FFF2-40B4-BE49-F238E27FC236}">
                <a16:creationId xmlns:a16="http://schemas.microsoft.com/office/drawing/2014/main" id="{6C2A77FE-B8EA-BE3B-FF08-B462B354D0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5001" y="1784819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484A385-4737-2C4C-63F7-961E865D7D90}"/>
              </a:ext>
            </a:extLst>
          </p:cNvPr>
          <p:cNvSpPr/>
          <p:nvPr/>
        </p:nvSpPr>
        <p:spPr>
          <a:xfrm>
            <a:off x="7531447" y="2452762"/>
            <a:ext cx="615772" cy="40011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9CE6D914-C166-5E29-5ADF-0F9A372AEFDB}"/>
              </a:ext>
            </a:extLst>
          </p:cNvPr>
          <p:cNvSpPr/>
          <p:nvPr/>
        </p:nvSpPr>
        <p:spPr>
          <a:xfrm>
            <a:off x="9449794" y="2452762"/>
            <a:ext cx="615772" cy="40011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E4F19D-418A-5ACC-16A1-F973F828522E}"/>
              </a:ext>
            </a:extLst>
          </p:cNvPr>
          <p:cNvSpPr txBox="1"/>
          <p:nvPr/>
        </p:nvSpPr>
        <p:spPr>
          <a:xfrm>
            <a:off x="1687636" y="5967252"/>
            <a:ext cx="422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Classify the genuine and impostor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7" name="Graphic 56" descr="Badge Tick with solid fill">
            <a:extLst>
              <a:ext uri="{FF2B5EF4-FFF2-40B4-BE49-F238E27FC236}">
                <a16:creationId xmlns:a16="http://schemas.microsoft.com/office/drawing/2014/main" id="{587CB630-2C65-AA07-76C3-3E61F8667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872" y="4326322"/>
            <a:ext cx="637764" cy="63776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6C4A287-E95F-7825-6D8E-40F3D0BE3CBE}"/>
              </a:ext>
            </a:extLst>
          </p:cNvPr>
          <p:cNvSpPr txBox="1"/>
          <p:nvPr/>
        </p:nvSpPr>
        <p:spPr>
          <a:xfrm>
            <a:off x="1687636" y="4465765"/>
            <a:ext cx="568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Enhance the signal representation with graphs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9" name="Graphic 58" descr="Badge Tick with solid fill">
            <a:extLst>
              <a:ext uri="{FF2B5EF4-FFF2-40B4-BE49-F238E27FC236}">
                <a16:creationId xmlns:a16="http://schemas.microsoft.com/office/drawing/2014/main" id="{0F2894FD-1D4F-F502-6E58-1FC340026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872" y="5090745"/>
            <a:ext cx="637764" cy="63776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186B6B6-12BA-29D6-BBF6-385665D1CBB0}"/>
              </a:ext>
            </a:extLst>
          </p:cNvPr>
          <p:cNvSpPr txBox="1"/>
          <p:nvPr/>
        </p:nvSpPr>
        <p:spPr>
          <a:xfrm>
            <a:off x="1667778" y="3669304"/>
            <a:ext cx="5979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Extract heart pulses from each ECG measurement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61" name="Graphic 60" descr="Badge Tick with solid fill">
            <a:extLst>
              <a:ext uri="{FF2B5EF4-FFF2-40B4-BE49-F238E27FC236}">
                <a16:creationId xmlns:a16="http://schemas.microsoft.com/office/drawing/2014/main" id="{76027C62-0AAA-6132-3BDB-D08AC3285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872" y="5855168"/>
            <a:ext cx="637764" cy="63776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8D94F43-5C77-CB3C-6CCC-7E4613A6E30E}"/>
              </a:ext>
            </a:extLst>
          </p:cNvPr>
          <p:cNvSpPr txBox="1"/>
          <p:nvPr/>
        </p:nvSpPr>
        <p:spPr>
          <a:xfrm>
            <a:off x="1667778" y="5202829"/>
            <a:ext cx="568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Explore graph machine learning algorithms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E7B366F-3DCC-A239-22E2-86A8E3E1BAB5}"/>
              </a:ext>
            </a:extLst>
          </p:cNvPr>
          <p:cNvSpPr/>
          <p:nvPr/>
        </p:nvSpPr>
        <p:spPr>
          <a:xfrm>
            <a:off x="954715" y="2706290"/>
            <a:ext cx="518320" cy="369332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A54D555-1F2D-CD7C-3859-3C1A5C376B30}"/>
              </a:ext>
            </a:extLst>
          </p:cNvPr>
          <p:cNvSpPr/>
          <p:nvPr/>
        </p:nvSpPr>
        <p:spPr>
          <a:xfrm>
            <a:off x="2070562" y="2706290"/>
            <a:ext cx="518320" cy="369332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B933AE6-B2FD-B13E-6B9C-C31F1DCF8C4C}"/>
              </a:ext>
            </a:extLst>
          </p:cNvPr>
          <p:cNvSpPr/>
          <p:nvPr/>
        </p:nvSpPr>
        <p:spPr>
          <a:xfrm>
            <a:off x="3221543" y="2712801"/>
            <a:ext cx="518320" cy="369332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40C728A-6620-8977-55D0-0E3899E48070}"/>
              </a:ext>
            </a:extLst>
          </p:cNvPr>
          <p:cNvSpPr/>
          <p:nvPr/>
        </p:nvSpPr>
        <p:spPr>
          <a:xfrm>
            <a:off x="5535778" y="2712801"/>
            <a:ext cx="518320" cy="369332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62D0F23-D006-1ADF-531A-913664EB48AE}"/>
              </a:ext>
            </a:extLst>
          </p:cNvPr>
          <p:cNvSpPr/>
          <p:nvPr/>
        </p:nvSpPr>
        <p:spPr>
          <a:xfrm>
            <a:off x="6694949" y="2706290"/>
            <a:ext cx="518320" cy="369332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5F40854-3AB6-FE92-13A7-FB0E66C9EB8E}"/>
              </a:ext>
            </a:extLst>
          </p:cNvPr>
          <p:cNvSpPr/>
          <p:nvPr/>
        </p:nvSpPr>
        <p:spPr>
          <a:xfrm>
            <a:off x="4421768" y="2712801"/>
            <a:ext cx="518320" cy="369332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16764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2639 L 0.08516 -0.05509 C 0.103 -0.07314 0.12995 -0.08217 0.15808 -0.08217 C 0.19011 -0.08217 0.21576 -0.07314 0.23373 -0.05509 L 0.31993 0.02639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/>
      <p:bldP spid="58" grpId="0"/>
      <p:bldP spid="60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3F9DAD-971C-D64A-8FEB-BF978E94B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1800" spc="0" dirty="0"/>
              <a:t>Introduction</a:t>
            </a:r>
            <a:endParaRPr lang="en-US" sz="1800" spc="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C21B4A6-CD35-FC91-66AC-4E4A64A9D59F}"/>
              </a:ext>
            </a:extLst>
          </p:cNvPr>
          <p:cNvGrpSpPr/>
          <p:nvPr/>
        </p:nvGrpSpPr>
        <p:grpSpPr>
          <a:xfrm>
            <a:off x="756675" y="1253126"/>
            <a:ext cx="3100950" cy="686781"/>
            <a:chOff x="1103386" y="1651028"/>
            <a:chExt cx="2340000" cy="68678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6492A17-62E5-CF5D-DDE6-47D2D2F349C5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CFD26FB-216C-4A5B-69E8-9D155D710103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2396F4-DEB0-21A6-C8C8-29E1DA10B86C}"/>
                </a:ext>
              </a:extLst>
            </p:cNvPr>
            <p:cNvSpPr txBox="1"/>
            <p:nvPr/>
          </p:nvSpPr>
          <p:spPr>
            <a:xfrm>
              <a:off x="1259250" y="169147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Research Content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0210494-FC6D-C54B-9CC8-DFCEDFD481A8}"/>
              </a:ext>
            </a:extLst>
          </p:cNvPr>
          <p:cNvSpPr/>
          <p:nvPr/>
        </p:nvSpPr>
        <p:spPr>
          <a:xfrm>
            <a:off x="544124" y="1980357"/>
            <a:ext cx="2100862" cy="18859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932A36-6580-F280-1888-E2CA390583E3}"/>
              </a:ext>
            </a:extLst>
          </p:cNvPr>
          <p:cNvSpPr/>
          <p:nvPr/>
        </p:nvSpPr>
        <p:spPr>
          <a:xfrm>
            <a:off x="3576038" y="1980357"/>
            <a:ext cx="2100862" cy="18859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454F50-784F-AB01-5146-CDE14D2D08F0}"/>
              </a:ext>
            </a:extLst>
          </p:cNvPr>
          <p:cNvSpPr/>
          <p:nvPr/>
        </p:nvSpPr>
        <p:spPr>
          <a:xfrm>
            <a:off x="6613510" y="1977995"/>
            <a:ext cx="2100862" cy="18859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A30F3A-2C5F-63E2-AB15-C201789E4C2E}"/>
              </a:ext>
            </a:extLst>
          </p:cNvPr>
          <p:cNvSpPr/>
          <p:nvPr/>
        </p:nvSpPr>
        <p:spPr>
          <a:xfrm>
            <a:off x="9639866" y="1980357"/>
            <a:ext cx="2100862" cy="18859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686FE-2859-EC3B-34A2-491097F54927}"/>
              </a:ext>
            </a:extLst>
          </p:cNvPr>
          <p:cNvSpPr txBox="1"/>
          <p:nvPr/>
        </p:nvSpPr>
        <p:spPr>
          <a:xfrm>
            <a:off x="544124" y="2569389"/>
            <a:ext cx="210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Exploring Graph Algorithms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33F3E-8016-F0B3-A55F-30020ABF7B25}"/>
              </a:ext>
            </a:extLst>
          </p:cNvPr>
          <p:cNvSpPr txBox="1"/>
          <p:nvPr/>
        </p:nvSpPr>
        <p:spPr>
          <a:xfrm>
            <a:off x="3672928" y="2567028"/>
            <a:ext cx="19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ECG Data      Preprocessing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7BE2F6-0962-E84B-A807-211332F8C394}"/>
              </a:ext>
            </a:extLst>
          </p:cNvPr>
          <p:cNvSpPr txBox="1"/>
          <p:nvPr/>
        </p:nvSpPr>
        <p:spPr>
          <a:xfrm>
            <a:off x="9889739" y="2413139"/>
            <a:ext cx="1601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Proposing  the VisGIN  Architecture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AB012-DBA2-6BDC-2E3B-3D79805233D7}"/>
              </a:ext>
            </a:extLst>
          </p:cNvPr>
          <p:cNvSpPr txBox="1"/>
          <p:nvPr/>
        </p:nvSpPr>
        <p:spPr>
          <a:xfrm>
            <a:off x="6539252" y="2406928"/>
            <a:ext cx="2242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Benchmarking    time-series based models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5" name="직사각형 10">
            <a:extLst>
              <a:ext uri="{FF2B5EF4-FFF2-40B4-BE49-F238E27FC236}">
                <a16:creationId xmlns:a16="http://schemas.microsoft.com/office/drawing/2014/main" id="{7C53B790-949B-0334-098F-07ADAD7EFC8B}"/>
              </a:ext>
            </a:extLst>
          </p:cNvPr>
          <p:cNvSpPr/>
          <p:nvPr/>
        </p:nvSpPr>
        <p:spPr>
          <a:xfrm>
            <a:off x="756675" y="4544043"/>
            <a:ext cx="10954816" cy="1060831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ko-KR" dirty="0">
                <a:solidFill>
                  <a:srgbClr val="0F1642"/>
                </a:solidFill>
              </a:rPr>
              <a:t>ECG signals from impostor and genuine signal owners needs to be classified in order to propose an ECG-based biometric authentication scheme.</a:t>
            </a:r>
            <a:endParaRPr lang="ko-KR" altLang="en-US" dirty="0">
              <a:solidFill>
                <a:srgbClr val="0F1642"/>
              </a:solidFill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0A567F59-4F53-0A4E-6C1D-BC7940D72F7B}"/>
              </a:ext>
            </a:extLst>
          </p:cNvPr>
          <p:cNvGrpSpPr/>
          <p:nvPr/>
        </p:nvGrpSpPr>
        <p:grpSpPr>
          <a:xfrm>
            <a:off x="4638222" y="4357789"/>
            <a:ext cx="2628000" cy="432000"/>
            <a:chOff x="1847507" y="2258488"/>
            <a:chExt cx="2628000" cy="432000"/>
          </a:xfrm>
        </p:grpSpPr>
        <p:sp>
          <p:nvSpPr>
            <p:cNvPr id="17" name="사각형: 둥근 모서리 19">
              <a:extLst>
                <a:ext uri="{FF2B5EF4-FFF2-40B4-BE49-F238E27FC236}">
                  <a16:creationId xmlns:a16="http://schemas.microsoft.com/office/drawing/2014/main" id="{01E1CF42-4C75-7A85-8C30-2057CBE13455}"/>
                </a:ext>
              </a:extLst>
            </p:cNvPr>
            <p:cNvSpPr/>
            <p:nvPr/>
          </p:nvSpPr>
          <p:spPr>
            <a:xfrm>
              <a:off x="1847507" y="2258488"/>
              <a:ext cx="2628000" cy="432000"/>
            </a:xfrm>
            <a:prstGeom prst="roundRect">
              <a:avLst>
                <a:gd name="adj" fmla="val 50000"/>
              </a:avLst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F1AE55-F286-D07B-DE09-7D5C7DE9BCFA}"/>
                </a:ext>
              </a:extLst>
            </p:cNvPr>
            <p:cNvSpPr txBox="1"/>
            <p:nvPr/>
          </p:nvSpPr>
          <p:spPr>
            <a:xfrm>
              <a:off x="2247107" y="232030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Purpose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8A886E-2542-729B-643E-50A81F38F455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2644986" y="2923332"/>
            <a:ext cx="931052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A2AD11-B0E6-832A-9A24-B1F55F995DCD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5676900" y="2920970"/>
            <a:ext cx="936610" cy="2362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4F36A1-02B1-A156-3C29-5C08A3BEC69A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8714372" y="2920970"/>
            <a:ext cx="925494" cy="2362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60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D48B30-9133-4B5A-BCCB-0107D9C132F5}"/>
              </a:ext>
            </a:extLst>
          </p:cNvPr>
          <p:cNvSpPr txBox="1"/>
          <p:nvPr/>
        </p:nvSpPr>
        <p:spPr>
          <a:xfrm>
            <a:off x="572722" y="1400650"/>
            <a:ext cx="24021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solidFill>
                  <a:srgbClr val="0F1642"/>
                </a:solidFill>
                <a:latin typeface="HelveticaNeueLT Pro 67 MdCn" panose="020B0606030502030204" pitchFamily="34" charset="0"/>
              </a:rPr>
              <a:t>02</a:t>
            </a:r>
            <a:endParaRPr lang="ko-KR" altLang="en-US" sz="9600" dirty="0">
              <a:solidFill>
                <a:srgbClr val="0F1642"/>
              </a:solidFill>
              <a:latin typeface="HelveticaNeueLT Pro 67 MdCn" panose="020B0606030502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E3C0D64-E2AF-449B-B37D-FB2EF8328078}"/>
              </a:ext>
            </a:extLst>
          </p:cNvPr>
          <p:cNvCxnSpPr>
            <a:cxnSpLocks/>
          </p:cNvCxnSpPr>
          <p:nvPr/>
        </p:nvCxnSpPr>
        <p:spPr>
          <a:xfrm flipH="1">
            <a:off x="2364732" y="2883217"/>
            <a:ext cx="6089312" cy="0"/>
          </a:xfrm>
          <a:prstGeom prst="line">
            <a:avLst/>
          </a:prstGeom>
          <a:ln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C85710-C356-465A-B72A-032361491FC5}"/>
              </a:ext>
            </a:extLst>
          </p:cNvPr>
          <p:cNvSpPr txBox="1"/>
          <p:nvPr/>
        </p:nvSpPr>
        <p:spPr>
          <a:xfrm>
            <a:off x="2364733" y="2248907"/>
            <a:ext cx="608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altLang="ko-KR" sz="32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Related Work</a:t>
            </a:r>
            <a:endParaRPr lang="ko-KR" altLang="en-US" sz="3200" dirty="0">
              <a:solidFill>
                <a:srgbClr val="000000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799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D85B6DA-B1BB-4822-8032-CB34561C3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ko-KR" sz="1800" spc="0" dirty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Related Work</a:t>
            </a:r>
            <a:endParaRPr lang="en-US" altLang="ko-KR" sz="1800" spc="0" dirty="0">
              <a:solidFill>
                <a:srgbClr val="0F1642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73AA93B-C4F3-7192-A798-ABFDAE1D3AE7}"/>
              </a:ext>
            </a:extLst>
          </p:cNvPr>
          <p:cNvCxnSpPr>
            <a:cxnSpLocks/>
          </p:cNvCxnSpPr>
          <p:nvPr/>
        </p:nvCxnSpPr>
        <p:spPr>
          <a:xfrm flipV="1">
            <a:off x="400849" y="621008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1B5453-7AF8-D7B2-78A0-61AFD9923253}"/>
              </a:ext>
            </a:extLst>
          </p:cNvPr>
          <p:cNvSpPr txBox="1"/>
          <p:nvPr/>
        </p:nvSpPr>
        <p:spPr>
          <a:xfrm>
            <a:off x="400848" y="6302667"/>
            <a:ext cx="10746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G. -H. Choi, E. -S. </a:t>
            </a:r>
            <a:r>
              <a:rPr lang="en-US" altLang="ko-K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S. -B. Pan, "User Identification System Using 2D Resized Spectrogram Features of ECG," in IEEE Access, vol. 7, pp. 34862-34873, 2019, </a:t>
            </a:r>
            <a:r>
              <a:rPr lang="en-US" altLang="ko-K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10.1109/ACCESS.2019.2902870.</a:t>
            </a:r>
          </a:p>
          <a:p>
            <a:pPr marL="228600" indent="-228600">
              <a:buFont typeface="+mj-lt"/>
              <a:buAutoNum type="arabicParenR"/>
            </a:pP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Lee, J.-A.; Kwak, K.-C. Personal Identification Using an Ensemble Approach of 1D-LSTM and 2D-CNN with Electrocardiogram Signals. Appl. Sci. 2022, 12, 2692. https://doi.org/10.3390/app12052692</a:t>
            </a:r>
            <a:endParaRPr lang="en-US" altLang="ko-KR" sz="800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AA9F013-737B-6DC3-63CD-6336E20792CB}"/>
              </a:ext>
            </a:extLst>
          </p:cNvPr>
          <p:cNvGrpSpPr/>
          <p:nvPr/>
        </p:nvGrpSpPr>
        <p:grpSpPr>
          <a:xfrm>
            <a:off x="766764" y="1176882"/>
            <a:ext cx="5048598" cy="4602809"/>
            <a:chOff x="766763" y="1038336"/>
            <a:chExt cx="5329237" cy="4602809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449D871C-9DB8-45F5-BE4B-39CC35AE86B1}"/>
                </a:ext>
              </a:extLst>
            </p:cNvPr>
            <p:cNvSpPr/>
            <p:nvPr/>
          </p:nvSpPr>
          <p:spPr>
            <a:xfrm>
              <a:off x="766763" y="1302018"/>
              <a:ext cx="5329237" cy="4339127"/>
            </a:xfrm>
            <a:prstGeom prst="roundRect">
              <a:avLst>
                <a:gd name="adj" fmla="val 2367"/>
              </a:avLst>
            </a:prstGeom>
            <a:solidFill>
              <a:srgbClr val="F2F2F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3D00D9-D403-49EE-999A-4579C48D9973}"/>
                </a:ext>
              </a:extLst>
            </p:cNvPr>
            <p:cNvSpPr txBox="1"/>
            <p:nvPr/>
          </p:nvSpPr>
          <p:spPr>
            <a:xfrm>
              <a:off x="940382" y="1594218"/>
              <a:ext cx="5155617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638" indent="-274638" algn="l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(20</a:t>
              </a:r>
              <a:r>
                <a:rPr lang="tr-TR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19</a:t>
              </a:r>
              <a:r>
                <a:rPr lang="en-US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) </a:t>
              </a:r>
              <a:r>
                <a:rPr lang="en-US" altLang="ko-KR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User Identification System Using 2D Resized Spectrogram Features of ECG</a:t>
              </a:r>
              <a:r>
                <a:rPr lang="tr-TR" altLang="ko-KR" b="0" i="0" baseline="600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826AB6C4-8A93-477E-9A81-90BF30BAF491}"/>
                </a:ext>
              </a:extLst>
            </p:cNvPr>
            <p:cNvGrpSpPr/>
            <p:nvPr/>
          </p:nvGrpSpPr>
          <p:grpSpPr>
            <a:xfrm>
              <a:off x="940382" y="1038336"/>
              <a:ext cx="1969073" cy="409782"/>
              <a:chOff x="1103386" y="1651028"/>
              <a:chExt cx="1454837" cy="409782"/>
            </a:xfrm>
          </p:grpSpPr>
          <p:sp>
            <p:nvSpPr>
              <p:cNvPr id="15" name="사각형: 잘린 한쪽 모서리 14">
                <a:extLst>
                  <a:ext uri="{FF2B5EF4-FFF2-40B4-BE49-F238E27FC236}">
                    <a16:creationId xmlns:a16="http://schemas.microsoft.com/office/drawing/2014/main" id="{32F2FD29-7F83-4BF4-B705-C38838D3E73E}"/>
                  </a:ext>
                </a:extLst>
              </p:cNvPr>
              <p:cNvSpPr/>
              <p:nvPr/>
            </p:nvSpPr>
            <p:spPr>
              <a:xfrm>
                <a:off x="1103386" y="1651028"/>
                <a:ext cx="1454837" cy="407411"/>
              </a:xfrm>
              <a:prstGeom prst="snip1Rect">
                <a:avLst/>
              </a:prstGeom>
              <a:solidFill>
                <a:srgbClr val="0F16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934E00-C540-41F8-BC27-72EB929EA231}"/>
                  </a:ext>
                </a:extLst>
              </p:cNvPr>
              <p:cNvSpPr txBox="1"/>
              <p:nvPr/>
            </p:nvSpPr>
            <p:spPr>
              <a:xfrm>
                <a:off x="1259250" y="1691478"/>
                <a:ext cx="1157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Study </a:t>
                </a:r>
                <a:r>
                  <a:rPr lang="en-US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(1)</a:t>
                </a:r>
                <a:endParaRPr lang="ko-KR" altLang="en-US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B8FC3A-4EDF-10E5-E80B-DF914D426B7E}"/>
                </a:ext>
              </a:extLst>
            </p:cNvPr>
            <p:cNvSpPr txBox="1"/>
            <p:nvPr/>
          </p:nvSpPr>
          <p:spPr>
            <a:xfrm>
              <a:off x="1107651" y="2972849"/>
              <a:ext cx="4944800" cy="1700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r-TR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Datasets are the same (CU-ECG)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r-TR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ECG transformed to spectogram image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r-TR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Model </a:t>
              </a:r>
              <a:r>
                <a:rPr lang="en-US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: </a:t>
              </a:r>
              <a:r>
                <a:rPr lang="tr-TR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Bi-cubic interpolation</a:t>
              </a:r>
              <a:endPara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Accuracy : 9</a:t>
              </a:r>
              <a:r>
                <a:rPr lang="tr-TR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3</a:t>
              </a:r>
              <a:r>
                <a:rPr lang="en-US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%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20EF079-F054-DDB7-6586-BF116F7BF0B3}"/>
              </a:ext>
            </a:extLst>
          </p:cNvPr>
          <p:cNvGrpSpPr/>
          <p:nvPr/>
        </p:nvGrpSpPr>
        <p:grpSpPr>
          <a:xfrm>
            <a:off x="6474970" y="1176882"/>
            <a:ext cx="5048598" cy="4602809"/>
            <a:chOff x="766763" y="1038336"/>
            <a:chExt cx="5329237" cy="4602809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95305176-FB2B-92AC-F9BD-948864E502ED}"/>
                </a:ext>
              </a:extLst>
            </p:cNvPr>
            <p:cNvSpPr/>
            <p:nvPr/>
          </p:nvSpPr>
          <p:spPr>
            <a:xfrm>
              <a:off x="766763" y="1302018"/>
              <a:ext cx="5329237" cy="4339127"/>
            </a:xfrm>
            <a:prstGeom prst="roundRect">
              <a:avLst>
                <a:gd name="adj" fmla="val 2367"/>
              </a:avLst>
            </a:prstGeom>
            <a:solidFill>
              <a:srgbClr val="F2F2F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393603-BC40-14E7-01E9-530533F53D27}"/>
                </a:ext>
              </a:extLst>
            </p:cNvPr>
            <p:cNvSpPr txBox="1"/>
            <p:nvPr/>
          </p:nvSpPr>
          <p:spPr>
            <a:xfrm>
              <a:off x="940383" y="1594218"/>
              <a:ext cx="5051822" cy="128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2"/>
              </a:pPr>
              <a:r>
                <a:rPr lang="en-US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(202</a:t>
              </a:r>
              <a:r>
                <a:rPr lang="tr-TR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2</a:t>
              </a:r>
              <a:r>
                <a:rPr lang="en-US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) </a:t>
              </a:r>
              <a:r>
                <a:rPr lang="en-US" altLang="ko-KR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Personal Identification Using an Ensemble Approach of 1D-LSTM and 2D-CNN with Electrocardiogram Signals</a:t>
              </a:r>
              <a:r>
                <a:rPr lang="tr-TR" altLang="ko-KR" b="0" i="0" baseline="60000" dirty="0">
                  <a:effectLst/>
                  <a:latin typeface="Arial" panose="020B0604020202020204" pitchFamily="34" charset="0"/>
                </a:rPr>
                <a:t>2</a:t>
              </a:r>
              <a:endParaRPr lang="en-US" altLang="ko-KR" baseline="600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3992C9E6-272C-78B9-C180-882E97004B2F}"/>
                </a:ext>
              </a:extLst>
            </p:cNvPr>
            <p:cNvGrpSpPr/>
            <p:nvPr/>
          </p:nvGrpSpPr>
          <p:grpSpPr>
            <a:xfrm>
              <a:off x="940382" y="1038336"/>
              <a:ext cx="1969073" cy="409782"/>
              <a:chOff x="1103386" y="1651028"/>
              <a:chExt cx="1454837" cy="409782"/>
            </a:xfrm>
          </p:grpSpPr>
          <p:sp>
            <p:nvSpPr>
              <p:cNvPr id="41" name="사각형: 잘린 한쪽 모서리 40">
                <a:extLst>
                  <a:ext uri="{FF2B5EF4-FFF2-40B4-BE49-F238E27FC236}">
                    <a16:creationId xmlns:a16="http://schemas.microsoft.com/office/drawing/2014/main" id="{9AF133D4-1EFC-6D61-C2BC-26EA5FCE4B01}"/>
                  </a:ext>
                </a:extLst>
              </p:cNvPr>
              <p:cNvSpPr/>
              <p:nvPr/>
            </p:nvSpPr>
            <p:spPr>
              <a:xfrm>
                <a:off x="1103386" y="1651028"/>
                <a:ext cx="1454837" cy="407411"/>
              </a:xfrm>
              <a:prstGeom prst="snip1Rect">
                <a:avLst/>
              </a:prstGeom>
              <a:solidFill>
                <a:srgbClr val="0F16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A2D71DA-8C63-35ED-1504-5D2DAFE0C2F4}"/>
                  </a:ext>
                </a:extLst>
              </p:cNvPr>
              <p:cNvSpPr txBox="1"/>
              <p:nvPr/>
            </p:nvSpPr>
            <p:spPr>
              <a:xfrm>
                <a:off x="1259250" y="1691478"/>
                <a:ext cx="1157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Study</a:t>
                </a:r>
                <a:r>
                  <a:rPr lang="ko-KR" altLang="en-US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(2)</a:t>
                </a:r>
                <a:endParaRPr lang="ko-KR" altLang="en-US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219192-2161-6CF3-9C01-7B80775741AF}"/>
                </a:ext>
              </a:extLst>
            </p:cNvPr>
            <p:cNvSpPr txBox="1"/>
            <p:nvPr/>
          </p:nvSpPr>
          <p:spPr>
            <a:xfrm>
              <a:off x="1047401" y="2972849"/>
              <a:ext cx="4944800" cy="45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777463B-6236-30BE-F4C4-6A3AAABE0F1D}"/>
              </a:ext>
            </a:extLst>
          </p:cNvPr>
          <p:cNvSpPr txBox="1"/>
          <p:nvPr/>
        </p:nvSpPr>
        <p:spPr>
          <a:xfrm>
            <a:off x="6839294" y="3111395"/>
            <a:ext cx="4626273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CU-ECG Dataset</a:t>
            </a:r>
            <a:endParaRPr lang="en-US" altLang="ko-KR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Both 1D signals and its 2D fourier transforms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Model: LSTM &amp; 2D-CNN Ensemble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Accuracy : 9</a:t>
            </a: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8</a:t>
            </a:r>
            <a:r>
              <a: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.</a:t>
            </a: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73</a:t>
            </a:r>
            <a:r>
              <a: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%</a:t>
            </a: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 (maximum)</a:t>
            </a:r>
          </a:p>
          <a:p>
            <a:pPr>
              <a:lnSpc>
                <a:spcPct val="150000"/>
              </a:lnSpc>
            </a:pP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                 97.67% (without ensemble)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287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369B5-4457-72C2-D55A-87DF6A024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1800" spc="0" dirty="0"/>
              <a:t>Related Work</a:t>
            </a:r>
            <a:endParaRPr lang="en-US" sz="1800" spc="0" dirty="0"/>
          </a:p>
        </p:txBody>
      </p:sp>
      <p:grpSp>
        <p:nvGrpSpPr>
          <p:cNvPr id="3" name="그룹 22">
            <a:extLst>
              <a:ext uri="{FF2B5EF4-FFF2-40B4-BE49-F238E27FC236}">
                <a16:creationId xmlns:a16="http://schemas.microsoft.com/office/drawing/2014/main" id="{59F319B1-CC4F-2277-DE0B-46AE95E93EEB}"/>
              </a:ext>
            </a:extLst>
          </p:cNvPr>
          <p:cNvGrpSpPr/>
          <p:nvPr/>
        </p:nvGrpSpPr>
        <p:grpSpPr>
          <a:xfrm>
            <a:off x="766764" y="1176882"/>
            <a:ext cx="5048598" cy="4602809"/>
            <a:chOff x="766763" y="1038336"/>
            <a:chExt cx="5329237" cy="4602809"/>
          </a:xfrm>
        </p:grpSpPr>
        <p:sp>
          <p:nvSpPr>
            <p:cNvPr id="4" name="사각형: 둥근 모서리 8">
              <a:extLst>
                <a:ext uri="{FF2B5EF4-FFF2-40B4-BE49-F238E27FC236}">
                  <a16:creationId xmlns:a16="http://schemas.microsoft.com/office/drawing/2014/main" id="{8A24F746-50C1-5E44-1E42-031D8F4BC096}"/>
                </a:ext>
              </a:extLst>
            </p:cNvPr>
            <p:cNvSpPr/>
            <p:nvPr/>
          </p:nvSpPr>
          <p:spPr>
            <a:xfrm>
              <a:off x="766763" y="1302018"/>
              <a:ext cx="5329237" cy="4339127"/>
            </a:xfrm>
            <a:prstGeom prst="roundRect">
              <a:avLst>
                <a:gd name="adj" fmla="val 2367"/>
              </a:avLst>
            </a:prstGeom>
            <a:solidFill>
              <a:srgbClr val="F2F2F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5124E5-CF2B-95FA-EA34-5D6F9801B2DF}"/>
                </a:ext>
              </a:extLst>
            </p:cNvPr>
            <p:cNvSpPr txBox="1"/>
            <p:nvPr/>
          </p:nvSpPr>
          <p:spPr>
            <a:xfrm>
              <a:off x="940382" y="1594218"/>
              <a:ext cx="5155617" cy="128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arenR" startAt="3"/>
              </a:pPr>
              <a:r>
                <a:rPr lang="en-US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(20</a:t>
              </a:r>
              <a:r>
                <a:rPr lang="tr-TR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20</a:t>
              </a:r>
              <a:r>
                <a:rPr lang="en-US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)</a:t>
              </a:r>
              <a:r>
                <a:rPr lang="tr-TR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 </a:t>
              </a:r>
              <a:r>
                <a:rPr lang="en-US" altLang="ko-KR" dirty="0">
                  <a:latin typeface="Arial" panose="020B0604020202020204" pitchFamily="34" charset="0"/>
                  <a:ea typeface="AppleSDGothicNeoL00" panose="020B0600000101010101" charset="-127"/>
                  <a:cs typeface="Arial" panose="020B0604020202020204" pitchFamily="34" charset="0"/>
                </a:rPr>
                <a:t>Toward improving ECG biometric identification using cascaded convolutional neural networks</a:t>
              </a:r>
              <a:r>
                <a:rPr lang="tr-TR" altLang="ko-KR" baseline="60000" dirty="0">
                  <a:latin typeface="Arial" panose="020B0604020202020204" pitchFamily="34" charset="0"/>
                  <a:ea typeface="AppleSDGothicNeoL00" panose="020B0600000101010101" charset="-127"/>
                  <a:cs typeface="Arial" panose="020B0604020202020204" pitchFamily="34" charset="0"/>
                </a:rPr>
                <a:t>3</a:t>
              </a:r>
              <a:endParaRPr lang="tr-TR" altLang="ko-KR" i="0" baseline="6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그룹 13">
              <a:extLst>
                <a:ext uri="{FF2B5EF4-FFF2-40B4-BE49-F238E27FC236}">
                  <a16:creationId xmlns:a16="http://schemas.microsoft.com/office/drawing/2014/main" id="{37D6B48B-58C5-B8FC-D3A9-3F50DA4096E6}"/>
                </a:ext>
              </a:extLst>
            </p:cNvPr>
            <p:cNvGrpSpPr/>
            <p:nvPr/>
          </p:nvGrpSpPr>
          <p:grpSpPr>
            <a:xfrm>
              <a:off x="940382" y="1038336"/>
              <a:ext cx="1969073" cy="409782"/>
              <a:chOff x="1103386" y="1651028"/>
              <a:chExt cx="1454837" cy="409782"/>
            </a:xfrm>
          </p:grpSpPr>
          <p:sp>
            <p:nvSpPr>
              <p:cNvPr id="8" name="사각형: 잘린 한쪽 모서리 14">
                <a:extLst>
                  <a:ext uri="{FF2B5EF4-FFF2-40B4-BE49-F238E27FC236}">
                    <a16:creationId xmlns:a16="http://schemas.microsoft.com/office/drawing/2014/main" id="{A840B539-C220-3027-6336-FBEEDF5E673F}"/>
                  </a:ext>
                </a:extLst>
              </p:cNvPr>
              <p:cNvSpPr/>
              <p:nvPr/>
            </p:nvSpPr>
            <p:spPr>
              <a:xfrm>
                <a:off x="1103386" y="1651028"/>
                <a:ext cx="1454837" cy="407411"/>
              </a:xfrm>
              <a:prstGeom prst="snip1Rect">
                <a:avLst/>
              </a:prstGeom>
              <a:solidFill>
                <a:srgbClr val="0F16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215E3B-130F-8C9E-4E56-5818A07F2A1B}"/>
                  </a:ext>
                </a:extLst>
              </p:cNvPr>
              <p:cNvSpPr txBox="1"/>
              <p:nvPr/>
            </p:nvSpPr>
            <p:spPr>
              <a:xfrm>
                <a:off x="1259250" y="1691478"/>
                <a:ext cx="1157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Study </a:t>
                </a:r>
                <a:r>
                  <a:rPr lang="en-US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</a:t>
                </a:r>
                <a:r>
                  <a:rPr lang="tr-TR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3</a:t>
                </a:r>
                <a:r>
                  <a:rPr lang="en-US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)</a:t>
                </a:r>
                <a:endParaRPr lang="ko-KR" altLang="en-US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EC3FEF-DCE3-04F2-B685-EC1C205286EC}"/>
                </a:ext>
              </a:extLst>
            </p:cNvPr>
            <p:cNvSpPr txBox="1"/>
            <p:nvPr/>
          </p:nvSpPr>
          <p:spPr>
            <a:xfrm>
              <a:off x="1045790" y="3290454"/>
              <a:ext cx="4944800" cy="128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r-TR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Dataset: NSRDB (Only 18 Subjects)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r-TR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Model </a:t>
              </a:r>
              <a:r>
                <a:rPr lang="en-US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: </a:t>
              </a:r>
              <a:r>
                <a:rPr lang="tr-TR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Cascaded CNN with soft-max</a:t>
              </a:r>
              <a:endPara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Accuracy : 9</a:t>
              </a:r>
              <a:r>
                <a:rPr lang="tr-TR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4.3</a:t>
              </a:r>
              <a:r>
                <a:rPr lang="en-US" altLang="ko-KR" dirty="0"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  <a:sym typeface="Wingdings" panose="05000000000000000000" pitchFamily="2" charset="2"/>
                </a:rPr>
                <a:t>%</a:t>
              </a:r>
            </a:p>
          </p:txBody>
        </p:sp>
      </p:grpSp>
      <p:grpSp>
        <p:nvGrpSpPr>
          <p:cNvPr id="10" name="그룹 32">
            <a:extLst>
              <a:ext uri="{FF2B5EF4-FFF2-40B4-BE49-F238E27FC236}">
                <a16:creationId xmlns:a16="http://schemas.microsoft.com/office/drawing/2014/main" id="{C28D038D-B159-25A3-1697-722B51DC12E9}"/>
              </a:ext>
            </a:extLst>
          </p:cNvPr>
          <p:cNvGrpSpPr/>
          <p:nvPr/>
        </p:nvGrpSpPr>
        <p:grpSpPr>
          <a:xfrm>
            <a:off x="6268656" y="1176882"/>
            <a:ext cx="5266521" cy="4602809"/>
            <a:chOff x="766763" y="1038336"/>
            <a:chExt cx="5383431" cy="4602809"/>
          </a:xfrm>
        </p:grpSpPr>
        <p:sp>
          <p:nvSpPr>
            <p:cNvPr id="11" name="사각형: 둥근 모서리 33">
              <a:extLst>
                <a:ext uri="{FF2B5EF4-FFF2-40B4-BE49-F238E27FC236}">
                  <a16:creationId xmlns:a16="http://schemas.microsoft.com/office/drawing/2014/main" id="{5DE4A2B4-9A61-575A-AD3C-880920A624D1}"/>
                </a:ext>
              </a:extLst>
            </p:cNvPr>
            <p:cNvSpPr/>
            <p:nvPr/>
          </p:nvSpPr>
          <p:spPr>
            <a:xfrm>
              <a:off x="766763" y="1302018"/>
              <a:ext cx="5329237" cy="4339127"/>
            </a:xfrm>
            <a:prstGeom prst="roundRect">
              <a:avLst>
                <a:gd name="adj" fmla="val 2367"/>
              </a:avLst>
            </a:prstGeom>
            <a:solidFill>
              <a:srgbClr val="F2F2F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786812-3E42-EC08-48CF-D053631205A9}"/>
                </a:ext>
              </a:extLst>
            </p:cNvPr>
            <p:cNvSpPr txBox="1"/>
            <p:nvPr/>
          </p:nvSpPr>
          <p:spPr>
            <a:xfrm>
              <a:off x="844550" y="1593096"/>
              <a:ext cx="5305644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4"/>
              </a:pPr>
              <a:r>
                <a:rPr lang="en-US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(20</a:t>
              </a:r>
              <a:r>
                <a:rPr lang="tr-TR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19</a:t>
              </a:r>
              <a:r>
                <a:rPr lang="en-US" altLang="ko-KR" b="1" dirty="0">
                  <a:latin typeface="AppleSDGothicNeoL00" panose="020B0600000101010101" charset="-127"/>
                  <a:ea typeface="AppleSDGothicNeoL00" panose="020B0600000101010101" charset="-127"/>
                </a:rPr>
                <a:t>) </a:t>
              </a:r>
              <a:r>
                <a:rPr lang="en-US" altLang="ko-KR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An Enhanced Machine Learning-Based Biometric Authentication System Using RR-Interval Framed</a:t>
              </a:r>
              <a:r>
                <a:rPr lang="tr-TR" altLang="ko-KR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altLang="ko-KR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Electrocardiograms</a:t>
              </a:r>
              <a:r>
                <a:rPr lang="tr-TR" altLang="ko-KR" baseline="60000" dirty="0">
                  <a:solidFill>
                    <a:srgbClr val="222222"/>
                  </a:solidFill>
                  <a:latin typeface="Arial" panose="020B0604020202020204" pitchFamily="34" charset="0"/>
                </a:rPr>
                <a:t>4</a:t>
              </a:r>
              <a:endParaRPr lang="en-US" altLang="ko-KR" baseline="60000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grpSp>
          <p:nvGrpSpPr>
            <p:cNvPr id="13" name="그룹 35">
              <a:extLst>
                <a:ext uri="{FF2B5EF4-FFF2-40B4-BE49-F238E27FC236}">
                  <a16:creationId xmlns:a16="http://schemas.microsoft.com/office/drawing/2014/main" id="{A156E64E-D4B1-8CCD-773B-9CED858D3567}"/>
                </a:ext>
              </a:extLst>
            </p:cNvPr>
            <p:cNvGrpSpPr/>
            <p:nvPr/>
          </p:nvGrpSpPr>
          <p:grpSpPr>
            <a:xfrm>
              <a:off x="940382" y="1038336"/>
              <a:ext cx="1969073" cy="409782"/>
              <a:chOff x="1103386" y="1651028"/>
              <a:chExt cx="1454837" cy="409782"/>
            </a:xfrm>
          </p:grpSpPr>
          <p:sp>
            <p:nvSpPr>
              <p:cNvPr id="15" name="사각형: 잘린 한쪽 모서리 40">
                <a:extLst>
                  <a:ext uri="{FF2B5EF4-FFF2-40B4-BE49-F238E27FC236}">
                    <a16:creationId xmlns:a16="http://schemas.microsoft.com/office/drawing/2014/main" id="{2E7A297E-2283-0FF6-2BA1-E23C454F0F0F}"/>
                  </a:ext>
                </a:extLst>
              </p:cNvPr>
              <p:cNvSpPr/>
              <p:nvPr/>
            </p:nvSpPr>
            <p:spPr>
              <a:xfrm>
                <a:off x="1103386" y="1651028"/>
                <a:ext cx="1454837" cy="407411"/>
              </a:xfrm>
              <a:prstGeom prst="snip1Rect">
                <a:avLst/>
              </a:prstGeom>
              <a:solidFill>
                <a:srgbClr val="0F16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BA0911-D153-9922-3D04-56B0DDCA5DD8}"/>
                  </a:ext>
                </a:extLst>
              </p:cNvPr>
              <p:cNvSpPr txBox="1"/>
              <p:nvPr/>
            </p:nvSpPr>
            <p:spPr>
              <a:xfrm>
                <a:off x="1259250" y="1691478"/>
                <a:ext cx="1157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Study</a:t>
                </a:r>
                <a:r>
                  <a:rPr lang="ko-KR" altLang="en-US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</a:t>
                </a:r>
                <a:r>
                  <a:rPr lang="tr-TR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4</a:t>
                </a:r>
                <a:r>
                  <a:rPr lang="en-US" altLang="ko-KR" dirty="0">
                    <a:solidFill>
                      <a:schemeClr val="bg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)</a:t>
                </a:r>
                <a:endParaRPr lang="ko-KR" altLang="en-US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</p:grpSp>
      <p:cxnSp>
        <p:nvCxnSpPr>
          <p:cNvPr id="17" name="직선 연결선 9">
            <a:extLst>
              <a:ext uri="{FF2B5EF4-FFF2-40B4-BE49-F238E27FC236}">
                <a16:creationId xmlns:a16="http://schemas.microsoft.com/office/drawing/2014/main" id="{492263EF-B4FF-87A2-5003-FC0E8115A17B}"/>
              </a:ext>
            </a:extLst>
          </p:cNvPr>
          <p:cNvCxnSpPr>
            <a:cxnSpLocks/>
          </p:cNvCxnSpPr>
          <p:nvPr/>
        </p:nvCxnSpPr>
        <p:spPr>
          <a:xfrm flipV="1">
            <a:off x="400849" y="621008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78180BD-A333-BB62-87DF-D9FC4CEEB701}"/>
              </a:ext>
            </a:extLst>
          </p:cNvPr>
          <p:cNvSpPr txBox="1"/>
          <p:nvPr/>
        </p:nvSpPr>
        <p:spPr>
          <a:xfrm>
            <a:off x="400848" y="6302667"/>
            <a:ext cx="1074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3"/>
            </a:pP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Y. Li, Y. Pang, K. Wang and X. Li, "Toward improving ECG biometric identification using cascaded convolutional neural networks," Neurocomputing, vol. 391, pp. 83--95, 2020.</a:t>
            </a:r>
          </a:p>
          <a:p>
            <a:pPr marL="228600" indent="-228600">
              <a:buFont typeface="+mj-lt"/>
              <a:buAutoNum type="arabicParenR" startAt="3"/>
            </a:pP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 -K. Kim, C. Y. </a:t>
            </a:r>
            <a:r>
              <a:rPr lang="en-US" altLang="ko-K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Yeun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P. D. </a:t>
            </a:r>
            <a:r>
              <a:rPr lang="en-US" altLang="ko-K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Yoo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"An Enhanced Machine Learning-Based Biometric Authentication System Using RR-Interval Framed Electrocardiograms," in IEEE Access, vol. 7, pp. 168669-168674, 2019, </a:t>
            </a:r>
            <a:r>
              <a:rPr lang="en-US" altLang="ko-KR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altLang="ko-K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10.1109/ACCESS.2019.2954576.</a:t>
            </a:r>
            <a:endParaRPr lang="en-US" altLang="ko-KR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62B952-06ED-58D6-7D57-55883EC691A4}"/>
              </a:ext>
            </a:extLst>
          </p:cNvPr>
          <p:cNvSpPr txBox="1"/>
          <p:nvPr/>
        </p:nvSpPr>
        <p:spPr>
          <a:xfrm>
            <a:off x="6476605" y="3310252"/>
            <a:ext cx="4684406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Dataset: RRIF ECG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Feature Extraction: Shannon entropy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Model </a:t>
            </a:r>
            <a:r>
              <a: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:</a:t>
            </a: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 Decision Tree</a:t>
            </a:r>
            <a:endParaRPr lang="en-US" altLang="ko-KR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Accuracy : 9</a:t>
            </a:r>
            <a:r>
              <a:rPr lang="tr-TR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5</a:t>
            </a:r>
            <a:r>
              <a:rPr lang="en-US" altLang="ko-KR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  <a:sym typeface="Wingdings" panose="05000000000000000000" pitchFamily="2" charset="2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4497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D48B30-9133-4B5A-BCCB-0107D9C132F5}"/>
              </a:ext>
            </a:extLst>
          </p:cNvPr>
          <p:cNvSpPr txBox="1"/>
          <p:nvPr/>
        </p:nvSpPr>
        <p:spPr>
          <a:xfrm>
            <a:off x="572722" y="1400650"/>
            <a:ext cx="24021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solidFill>
                  <a:srgbClr val="0F1642"/>
                </a:solidFill>
                <a:latin typeface="HelveticaNeueLT Pro 67 MdCn" panose="020B0606030502030204" pitchFamily="34" charset="0"/>
              </a:rPr>
              <a:t>03</a:t>
            </a:r>
            <a:endParaRPr lang="ko-KR" altLang="en-US" sz="9600" dirty="0">
              <a:solidFill>
                <a:srgbClr val="0F1642"/>
              </a:solidFill>
              <a:latin typeface="HelveticaNeueLT Pro 67 MdCn" panose="020B0606030502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E3C0D64-E2AF-449B-B37D-FB2EF8328078}"/>
              </a:ext>
            </a:extLst>
          </p:cNvPr>
          <p:cNvCxnSpPr>
            <a:cxnSpLocks/>
          </p:cNvCxnSpPr>
          <p:nvPr/>
        </p:nvCxnSpPr>
        <p:spPr>
          <a:xfrm flipH="1">
            <a:off x="2364732" y="2883217"/>
            <a:ext cx="6596388" cy="0"/>
          </a:xfrm>
          <a:prstGeom prst="line">
            <a:avLst/>
          </a:prstGeom>
          <a:ln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C85710-C356-465A-B72A-032361491FC5}"/>
              </a:ext>
            </a:extLst>
          </p:cNvPr>
          <p:cNvSpPr txBox="1"/>
          <p:nvPr/>
        </p:nvSpPr>
        <p:spPr>
          <a:xfrm>
            <a:off x="2364732" y="1805999"/>
            <a:ext cx="7008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Exploring GNNs on Extracting Node Embeddings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95E19-59C0-482F-A45A-92FA0A59C857}"/>
              </a:ext>
            </a:extLst>
          </p:cNvPr>
          <p:cNvSpPr txBox="1"/>
          <p:nvPr/>
        </p:nvSpPr>
        <p:spPr>
          <a:xfrm>
            <a:off x="2465869" y="3191427"/>
            <a:ext cx="5145237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Compared Models</a:t>
            </a:r>
            <a:endParaRPr lang="en-US" altLang="ko-KR" sz="1600" dirty="0">
              <a:solidFill>
                <a:srgbClr val="0F1642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Datasets</a:t>
            </a:r>
          </a:p>
        </p:txBody>
      </p:sp>
    </p:spTree>
    <p:extLst>
      <p:ext uri="{BB962C8B-B14F-4D97-AF65-F5344CB8AC3E}">
        <p14:creationId xmlns:p14="http://schemas.microsoft.com/office/powerpoint/2010/main" val="81046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883390-3E90-439B-B551-DAECA67FC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4756222" cy="544765"/>
          </a:xfrm>
        </p:spPr>
        <p:txBody>
          <a:bodyPr/>
          <a:lstStyle/>
          <a:p>
            <a:r>
              <a:rPr lang="en-US" altLang="ko-KR" sz="1600" spc="0" dirty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Exploring GNNs on Extracting Node Embeddings</a:t>
            </a:r>
          </a:p>
        </p:txBody>
      </p:sp>
      <p:sp>
        <p:nvSpPr>
          <p:cNvPr id="12" name="텍스트 개체 틀 6">
            <a:extLst>
              <a:ext uri="{FF2B5EF4-FFF2-40B4-BE49-F238E27FC236}">
                <a16:creationId xmlns:a16="http://schemas.microsoft.com/office/drawing/2014/main" id="{D6F26181-D813-498B-8C66-B6399246D0BF}"/>
              </a:ext>
            </a:extLst>
          </p:cNvPr>
          <p:cNvSpPr txBox="1">
            <a:spLocks/>
          </p:cNvSpPr>
          <p:nvPr/>
        </p:nvSpPr>
        <p:spPr>
          <a:xfrm>
            <a:off x="704625" y="1765433"/>
            <a:ext cx="4891292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GCN &amp; GAT versus Harmonic Functions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394C4FF-0412-4659-B4D4-14D5DDECA78C}"/>
              </a:ext>
            </a:extLst>
          </p:cNvPr>
          <p:cNvGrpSpPr/>
          <p:nvPr/>
        </p:nvGrpSpPr>
        <p:grpSpPr>
          <a:xfrm>
            <a:off x="756675" y="1279451"/>
            <a:ext cx="3158100" cy="686781"/>
            <a:chOff x="1103386" y="1651028"/>
            <a:chExt cx="2340000" cy="686781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1C4CA13-65F2-45F8-A306-80B8DC771AB6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28488DF-6E41-42F3-B085-951F197DA2C2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735517-7AEC-4551-806B-1589994E2184}"/>
                </a:ext>
              </a:extLst>
            </p:cNvPr>
            <p:cNvSpPr txBox="1"/>
            <p:nvPr/>
          </p:nvSpPr>
          <p:spPr>
            <a:xfrm>
              <a:off x="1259250" y="169147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Compared Models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C0C856-391A-B093-AFF9-4F87E587FBF0}"/>
                  </a:ext>
                </a:extLst>
              </p:cNvPr>
              <p:cNvSpPr txBox="1"/>
              <p:nvPr/>
            </p:nvSpPr>
            <p:spPr>
              <a:xfrm>
                <a:off x="1650591" y="3334306"/>
                <a:ext cx="250907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C0C856-391A-B093-AFF9-4F87E587F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591" y="3334306"/>
                <a:ext cx="250907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D59A4A-393B-FED0-303F-B649A7EE817D}"/>
                  </a:ext>
                </a:extLst>
              </p:cNvPr>
              <p:cNvSpPr txBox="1"/>
              <p:nvPr/>
            </p:nvSpPr>
            <p:spPr>
              <a:xfrm>
                <a:off x="6774221" y="3334306"/>
                <a:ext cx="4748263" cy="885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𝐿𝑒𝑎𝑘𝑦𝑅𝑒𝐿𝑈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b="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𝐿𝑒𝑎𝑘𝑦𝑅𝑒𝐿𝑈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b="0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D59A4A-393B-FED0-303F-B649A7EE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21" y="3334306"/>
                <a:ext cx="4748263" cy="885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51772E-2772-1D89-E336-1C849FF74DEA}"/>
                  </a:ext>
                </a:extLst>
              </p:cNvPr>
              <p:cNvSpPr txBox="1"/>
              <p:nvPr/>
            </p:nvSpPr>
            <p:spPr>
              <a:xfrm>
                <a:off x="7517220" y="4991498"/>
                <a:ext cx="288607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51772E-2772-1D89-E336-1C849FF74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220" y="4991498"/>
                <a:ext cx="2886075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B1ABA50-AC85-C389-E15F-7891B891FA1C}"/>
              </a:ext>
            </a:extLst>
          </p:cNvPr>
          <p:cNvSpPr txBox="1"/>
          <p:nvPr/>
        </p:nvSpPr>
        <p:spPr>
          <a:xfrm>
            <a:off x="1076326" y="245267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Graph Convolutional Network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644B5B6-5305-0D6A-8CB7-32DAE9FEB5AC}"/>
              </a:ext>
            </a:extLst>
          </p:cNvPr>
          <p:cNvSpPr/>
          <p:nvPr/>
        </p:nvSpPr>
        <p:spPr>
          <a:xfrm>
            <a:off x="2697145" y="2895389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003CD-461F-0475-C7C5-36E607A3CFDE}"/>
              </a:ext>
            </a:extLst>
          </p:cNvPr>
          <p:cNvSpPr txBox="1"/>
          <p:nvPr/>
        </p:nvSpPr>
        <p:spPr>
          <a:xfrm>
            <a:off x="7379110" y="2452672"/>
            <a:ext cx="316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Graph Attention Network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F670C00-3B07-2D88-EBDC-CA8925C9C0CD}"/>
              </a:ext>
            </a:extLst>
          </p:cNvPr>
          <p:cNvSpPr/>
          <p:nvPr/>
        </p:nvSpPr>
        <p:spPr>
          <a:xfrm>
            <a:off x="8752277" y="2895389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A0E6B9-1746-D660-3306-F268498457FA}"/>
                  </a:ext>
                </a:extLst>
              </p:cNvPr>
              <p:cNvSpPr txBox="1"/>
              <p:nvPr/>
            </p:nvSpPr>
            <p:spPr>
              <a:xfrm>
                <a:off x="6405956" y="3581200"/>
                <a:ext cx="500715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tr-TR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A0E6B9-1746-D660-3306-F26849845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56" y="3581200"/>
                <a:ext cx="500715" cy="391646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id="{44761A6A-CF07-51FD-2D2E-04CA100171C6}"/>
              </a:ext>
            </a:extLst>
          </p:cNvPr>
          <p:cNvSpPr/>
          <p:nvPr/>
        </p:nvSpPr>
        <p:spPr>
          <a:xfrm>
            <a:off x="8752277" y="4386161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FEA245-8A54-22B4-F0BC-AE213CD786F2}"/>
                  </a:ext>
                </a:extLst>
              </p:cNvPr>
              <p:cNvSpPr txBox="1"/>
              <p:nvPr/>
            </p:nvSpPr>
            <p:spPr>
              <a:xfrm>
                <a:off x="1495111" y="5179305"/>
                <a:ext cx="2886075" cy="712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FEA245-8A54-22B4-F0BC-AE213CD78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11" y="5179305"/>
                <a:ext cx="2886075" cy="712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E264D33-91CC-AEA5-4BDD-8B65971B5388}"/>
              </a:ext>
            </a:extLst>
          </p:cNvPr>
          <p:cNvSpPr txBox="1"/>
          <p:nvPr/>
        </p:nvSpPr>
        <p:spPr>
          <a:xfrm>
            <a:off x="1650591" y="4262118"/>
            <a:ext cx="250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Harmonic Functions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2F37BAB-9685-F394-8899-E8D315CA6A15}"/>
              </a:ext>
            </a:extLst>
          </p:cNvPr>
          <p:cNvSpPr/>
          <p:nvPr/>
        </p:nvSpPr>
        <p:spPr>
          <a:xfrm>
            <a:off x="2730168" y="4704694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1597 L -0.07734 0.03588 C -0.09349 0.04746 -0.11757 0.05394 -0.14283 0.05394 C -0.17161 0.05394 -0.19466 0.04746 -0.2108 0.03588 L -0.28789 -0.0159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 animBg="1"/>
      <p:bldP spid="23" grpId="0"/>
      <p:bldP spid="23" grpId="1"/>
      <p:bldP spid="24" grpId="0" animBg="1"/>
      <p:bldP spid="26" grpId="0"/>
      <p:bldP spid="2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1810E-942A-3C34-E662-DA9042716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5356296" cy="544765"/>
          </a:xfrm>
        </p:spPr>
        <p:txBody>
          <a:bodyPr/>
          <a:lstStyle/>
          <a:p>
            <a:r>
              <a:rPr lang="en-US" sz="1600" spc="0" dirty="0"/>
              <a:t>Exploring GNNs on Extracting Node Embeddings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6B7960B0-AFB9-AF66-1834-0282F8EC18EB}"/>
              </a:ext>
            </a:extLst>
          </p:cNvPr>
          <p:cNvGrpSpPr/>
          <p:nvPr/>
        </p:nvGrpSpPr>
        <p:grpSpPr>
          <a:xfrm>
            <a:off x="756675" y="1279451"/>
            <a:ext cx="3158100" cy="409782"/>
            <a:chOff x="1103386" y="1651028"/>
            <a:chExt cx="2340000" cy="409782"/>
          </a:xfrm>
        </p:grpSpPr>
        <p:sp>
          <p:nvSpPr>
            <p:cNvPr id="4" name="직사각형 19">
              <a:extLst>
                <a:ext uri="{FF2B5EF4-FFF2-40B4-BE49-F238E27FC236}">
                  <a16:creationId xmlns:a16="http://schemas.microsoft.com/office/drawing/2014/main" id="{BC415505-3347-C7DF-6ECA-27998572149C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20">
              <a:extLst>
                <a:ext uri="{FF2B5EF4-FFF2-40B4-BE49-F238E27FC236}">
                  <a16:creationId xmlns:a16="http://schemas.microsoft.com/office/drawing/2014/main" id="{34EA2E55-AADC-CE3E-4F5D-B85423A0B2D5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C712B3-3C4A-A8A1-2EEE-2AFEA8175D05}"/>
                </a:ext>
              </a:extLst>
            </p:cNvPr>
            <p:cNvSpPr txBox="1"/>
            <p:nvPr/>
          </p:nvSpPr>
          <p:spPr>
            <a:xfrm>
              <a:off x="1259250" y="169147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Datasets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875A14-AF7A-896C-37EE-C957B8875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07917"/>
              </p:ext>
            </p:extLst>
          </p:nvPr>
        </p:nvGraphicFramePr>
        <p:xfrm>
          <a:off x="1998736" y="2166744"/>
          <a:ext cx="8194528" cy="3516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9345">
                  <a:extLst>
                    <a:ext uri="{9D8B030D-6E8A-4147-A177-3AD203B41FA5}">
                      <a16:colId xmlns:a16="http://schemas.microsoft.com/office/drawing/2014/main" val="2007541090"/>
                    </a:ext>
                  </a:extLst>
                </a:gridCol>
                <a:gridCol w="1095113">
                  <a:extLst>
                    <a:ext uri="{9D8B030D-6E8A-4147-A177-3AD203B41FA5}">
                      <a16:colId xmlns:a16="http://schemas.microsoft.com/office/drawing/2014/main" val="915502263"/>
                    </a:ext>
                  </a:extLst>
                </a:gridCol>
                <a:gridCol w="1095113">
                  <a:extLst>
                    <a:ext uri="{9D8B030D-6E8A-4147-A177-3AD203B41FA5}">
                      <a16:colId xmlns:a16="http://schemas.microsoft.com/office/drawing/2014/main" val="1042108259"/>
                    </a:ext>
                  </a:extLst>
                </a:gridCol>
                <a:gridCol w="1095113">
                  <a:extLst>
                    <a:ext uri="{9D8B030D-6E8A-4147-A177-3AD203B41FA5}">
                      <a16:colId xmlns:a16="http://schemas.microsoft.com/office/drawing/2014/main" val="2386449563"/>
                    </a:ext>
                  </a:extLst>
                </a:gridCol>
                <a:gridCol w="1279844">
                  <a:extLst>
                    <a:ext uri="{9D8B030D-6E8A-4147-A177-3AD203B41FA5}">
                      <a16:colId xmlns:a16="http://schemas.microsoft.com/office/drawing/2014/main" val="2596974301"/>
                    </a:ext>
                  </a:extLst>
                </a:gridCol>
              </a:tblGrid>
              <a:tr h="634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Pubmed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644274"/>
                  </a:ext>
                </a:extLst>
              </a:tr>
              <a:tr h="524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Nodes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2836619"/>
                  </a:ext>
                </a:extLst>
              </a:tr>
              <a:tr h="508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Edges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25.571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44.338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5672273"/>
                  </a:ext>
                </a:extLst>
              </a:tr>
              <a:tr h="536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Clusters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1990468"/>
                  </a:ext>
                </a:extLst>
              </a:tr>
              <a:tr h="487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Training Nodes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4554584"/>
                  </a:ext>
                </a:extLst>
              </a:tr>
              <a:tr h="457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Clustering Coefficient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919172"/>
                  </a:ext>
                </a:extLst>
              </a:tr>
              <a:tr h="366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Degree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662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3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D48B30-9133-4B5A-BCCB-0107D9C132F5}"/>
              </a:ext>
            </a:extLst>
          </p:cNvPr>
          <p:cNvSpPr txBox="1"/>
          <p:nvPr/>
        </p:nvSpPr>
        <p:spPr>
          <a:xfrm>
            <a:off x="91459" y="1412681"/>
            <a:ext cx="24021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solidFill>
                  <a:srgbClr val="0F1642"/>
                </a:solidFill>
                <a:latin typeface="HelveticaNeueLT Pro 67 MdCn" panose="020B0606030502030204" pitchFamily="34" charset="0"/>
              </a:rPr>
              <a:t>04</a:t>
            </a:r>
            <a:endParaRPr lang="ko-KR" altLang="en-US" sz="9600" dirty="0">
              <a:solidFill>
                <a:srgbClr val="0F1642"/>
              </a:solidFill>
              <a:latin typeface="HelveticaNeueLT Pro 67 MdCn" panose="020B0606030502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E3C0D64-E2AF-449B-B37D-FB2EF8328078}"/>
              </a:ext>
            </a:extLst>
          </p:cNvPr>
          <p:cNvCxnSpPr>
            <a:cxnSpLocks/>
          </p:cNvCxnSpPr>
          <p:nvPr/>
        </p:nvCxnSpPr>
        <p:spPr>
          <a:xfrm flipH="1">
            <a:off x="1883469" y="2895248"/>
            <a:ext cx="6596388" cy="0"/>
          </a:xfrm>
          <a:prstGeom prst="line">
            <a:avLst/>
          </a:prstGeom>
          <a:ln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C85710-C356-465A-B72A-032361491FC5}"/>
              </a:ext>
            </a:extLst>
          </p:cNvPr>
          <p:cNvSpPr txBox="1"/>
          <p:nvPr/>
        </p:nvSpPr>
        <p:spPr>
          <a:xfrm>
            <a:off x="1883469" y="2260938"/>
            <a:ext cx="736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GNN for ECG Biometric Authentication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95E19-59C0-482F-A45A-92FA0A59C857}"/>
              </a:ext>
            </a:extLst>
          </p:cNvPr>
          <p:cNvSpPr txBox="1"/>
          <p:nvPr/>
        </p:nvSpPr>
        <p:spPr>
          <a:xfrm>
            <a:off x="1984606" y="3203458"/>
            <a:ext cx="5523099" cy="226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Important Metrics in Authentication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Proposed Environment for Biometric Authentication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Data Handling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VisGIN: Visibility Graph Isomorphism Network for ECG Biometric Authentication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F1642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751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96B9EF67-70E2-43B3-9549-AF0559255E33}"/>
              </a:ext>
            </a:extLst>
          </p:cNvPr>
          <p:cNvGrpSpPr/>
          <p:nvPr/>
        </p:nvGrpSpPr>
        <p:grpSpPr>
          <a:xfrm>
            <a:off x="3166689" y="3913469"/>
            <a:ext cx="3843836" cy="400110"/>
            <a:chOff x="2861764" y="1730989"/>
            <a:chExt cx="3843836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42C040-143F-454E-BD4B-38F8EF2C5F4E}"/>
                </a:ext>
              </a:extLst>
            </p:cNvPr>
            <p:cNvSpPr txBox="1"/>
            <p:nvPr/>
          </p:nvSpPr>
          <p:spPr>
            <a:xfrm>
              <a:off x="2861764" y="1730989"/>
              <a:ext cx="7493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5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63E6CB-D96E-4718-B9C6-A763A826BB86}"/>
                </a:ext>
              </a:extLst>
            </p:cNvPr>
            <p:cNvSpPr txBox="1"/>
            <p:nvPr/>
          </p:nvSpPr>
          <p:spPr>
            <a:xfrm>
              <a:off x="3467100" y="1730989"/>
              <a:ext cx="323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Experiments &amp; Results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B888610-3120-4D68-91B7-D04560A9004E}"/>
              </a:ext>
            </a:extLst>
          </p:cNvPr>
          <p:cNvGrpSpPr/>
          <p:nvPr/>
        </p:nvGrpSpPr>
        <p:grpSpPr>
          <a:xfrm>
            <a:off x="3158825" y="2388416"/>
            <a:ext cx="3834781" cy="400110"/>
            <a:chOff x="2870819" y="1730989"/>
            <a:chExt cx="3834781" cy="4001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778ACD-7F46-43EC-84D3-21A8A5C48C36}"/>
                </a:ext>
              </a:extLst>
            </p:cNvPr>
            <p:cNvSpPr txBox="1"/>
            <p:nvPr/>
          </p:nvSpPr>
          <p:spPr>
            <a:xfrm>
              <a:off x="2870819" y="1730989"/>
              <a:ext cx="7493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2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D26554-D374-4E81-A7FA-9898B5857CE3}"/>
                </a:ext>
              </a:extLst>
            </p:cNvPr>
            <p:cNvSpPr txBox="1"/>
            <p:nvPr/>
          </p:nvSpPr>
          <p:spPr>
            <a:xfrm>
              <a:off x="3467100" y="1730989"/>
              <a:ext cx="323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Related Work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BB256A0-CC6F-4DC4-A677-8C62D520DC0A}"/>
              </a:ext>
            </a:extLst>
          </p:cNvPr>
          <p:cNvGrpSpPr/>
          <p:nvPr/>
        </p:nvGrpSpPr>
        <p:grpSpPr>
          <a:xfrm>
            <a:off x="3187994" y="2889248"/>
            <a:ext cx="6490616" cy="707886"/>
            <a:chOff x="2898829" y="1721224"/>
            <a:chExt cx="4775789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1F3D26-B654-429C-B276-99B5B35D75B8}"/>
                </a:ext>
              </a:extLst>
            </p:cNvPr>
            <p:cNvSpPr txBox="1"/>
            <p:nvPr/>
          </p:nvSpPr>
          <p:spPr>
            <a:xfrm>
              <a:off x="2898829" y="1721224"/>
              <a:ext cx="50840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3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9518AD-87BE-4C9A-8FAD-CCCBCAF8BC68}"/>
                </a:ext>
              </a:extLst>
            </p:cNvPr>
            <p:cNvSpPr txBox="1"/>
            <p:nvPr/>
          </p:nvSpPr>
          <p:spPr>
            <a:xfrm>
              <a:off x="3316109" y="1721224"/>
              <a:ext cx="43585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E</a:t>
              </a:r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xploring</a:t>
              </a:r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GNNs </a:t>
              </a:r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on</a:t>
              </a:r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E</a:t>
              </a:r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xtracting</a:t>
              </a:r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N</a:t>
              </a:r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ode</a:t>
              </a:r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 E</a:t>
              </a:r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mbeddings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1DCE0D2-D42D-4AF3-A619-1AD976D7C4CF}"/>
              </a:ext>
            </a:extLst>
          </p:cNvPr>
          <p:cNvGrpSpPr/>
          <p:nvPr/>
        </p:nvGrpSpPr>
        <p:grpSpPr>
          <a:xfrm>
            <a:off x="3166689" y="1881187"/>
            <a:ext cx="2531515" cy="400110"/>
            <a:chOff x="2878683" y="1730989"/>
            <a:chExt cx="2531515" cy="40011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60FF59-E3DA-43E8-8A3A-4F4E2D5EEE33}"/>
                </a:ext>
              </a:extLst>
            </p:cNvPr>
            <p:cNvSpPr txBox="1"/>
            <p:nvPr/>
          </p:nvSpPr>
          <p:spPr>
            <a:xfrm>
              <a:off x="2878683" y="1730989"/>
              <a:ext cx="7493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1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5E51B3-52B4-46CE-AF24-CD92947403A1}"/>
                </a:ext>
              </a:extLst>
            </p:cNvPr>
            <p:cNvSpPr txBox="1"/>
            <p:nvPr/>
          </p:nvSpPr>
          <p:spPr>
            <a:xfrm>
              <a:off x="3467100" y="1730989"/>
              <a:ext cx="1943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Introduction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5535DC11-91F3-4810-9830-42ED4E9DB0B6}"/>
              </a:ext>
            </a:extLst>
          </p:cNvPr>
          <p:cNvGrpSpPr/>
          <p:nvPr/>
        </p:nvGrpSpPr>
        <p:grpSpPr>
          <a:xfrm>
            <a:off x="3200525" y="4420697"/>
            <a:ext cx="4494585" cy="400110"/>
            <a:chOff x="2909115" y="1730989"/>
            <a:chExt cx="3590188" cy="40011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6CF5F2-7AAF-447D-89CF-A68EB9A96C02}"/>
                </a:ext>
              </a:extLst>
            </p:cNvPr>
            <p:cNvSpPr txBox="1"/>
            <p:nvPr/>
          </p:nvSpPr>
          <p:spPr>
            <a:xfrm>
              <a:off x="2909115" y="1730989"/>
              <a:ext cx="57149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6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AF9439-78D1-4B53-B5CC-661998424463}"/>
                </a:ext>
              </a:extLst>
            </p:cNvPr>
            <p:cNvSpPr txBox="1"/>
            <p:nvPr/>
          </p:nvSpPr>
          <p:spPr>
            <a:xfrm>
              <a:off x="3352103" y="1730989"/>
              <a:ext cx="314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Conclusion and Future Direction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E3F655B-52FD-463B-A2D6-118DE6513EF4}"/>
              </a:ext>
            </a:extLst>
          </p:cNvPr>
          <p:cNvCxnSpPr>
            <a:cxnSpLocks/>
          </p:cNvCxnSpPr>
          <p:nvPr/>
        </p:nvCxnSpPr>
        <p:spPr>
          <a:xfrm>
            <a:off x="3183606" y="1881187"/>
            <a:ext cx="0" cy="23489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20581D-532A-4CFA-BFFC-AA41A0ECCA59}"/>
              </a:ext>
            </a:extLst>
          </p:cNvPr>
          <p:cNvSpPr txBox="1"/>
          <p:nvPr/>
        </p:nvSpPr>
        <p:spPr>
          <a:xfrm rot="16200000">
            <a:off x="-384916" y="1558022"/>
            <a:ext cx="281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35BBD7DB-D8D9-ED15-DEF0-57CA14C1F9FA}"/>
              </a:ext>
            </a:extLst>
          </p:cNvPr>
          <p:cNvCxnSpPr>
            <a:cxnSpLocks/>
          </p:cNvCxnSpPr>
          <p:nvPr/>
        </p:nvCxnSpPr>
        <p:spPr>
          <a:xfrm>
            <a:off x="3183605" y="1834115"/>
            <a:ext cx="16919" cy="3144252"/>
          </a:xfrm>
          <a:prstGeom prst="line">
            <a:avLst/>
          </a:prstGeom>
          <a:ln w="635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28">
            <a:extLst>
              <a:ext uri="{FF2B5EF4-FFF2-40B4-BE49-F238E27FC236}">
                <a16:creationId xmlns:a16="http://schemas.microsoft.com/office/drawing/2014/main" id="{A831F9A5-409E-EA5E-4B18-3FDDB2DCC79B}"/>
              </a:ext>
            </a:extLst>
          </p:cNvPr>
          <p:cNvGrpSpPr/>
          <p:nvPr/>
        </p:nvGrpSpPr>
        <p:grpSpPr>
          <a:xfrm>
            <a:off x="3175148" y="3396476"/>
            <a:ext cx="5976423" cy="409875"/>
            <a:chOff x="2870223" y="1721224"/>
            <a:chExt cx="3597821" cy="4098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8342E3-BB35-DF6F-D03A-444D75573BDA}"/>
                </a:ext>
              </a:extLst>
            </p:cNvPr>
            <p:cNvSpPr txBox="1"/>
            <p:nvPr/>
          </p:nvSpPr>
          <p:spPr>
            <a:xfrm>
              <a:off x="2870223" y="1730989"/>
              <a:ext cx="44125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4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C14F57-C909-4879-D5DF-CD957B1885B3}"/>
                </a:ext>
              </a:extLst>
            </p:cNvPr>
            <p:cNvSpPr txBox="1"/>
            <p:nvPr/>
          </p:nvSpPr>
          <p:spPr>
            <a:xfrm>
              <a:off x="3229544" y="1721224"/>
              <a:ext cx="323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GNN </a:t>
              </a:r>
              <a:r>
                <a:rPr lang="tr-TR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for ECG Biometric Authentication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79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56D7E15-8A4D-45F9-8B6A-D368E3E40E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4835930" cy="544765"/>
          </a:xfrm>
        </p:spPr>
        <p:txBody>
          <a:bodyPr/>
          <a:lstStyle/>
          <a:p>
            <a:r>
              <a:rPr lang="en-US" altLang="ko-KR" sz="1800" spc="0" dirty="0"/>
              <a:t>GNN for ECG Biometric Authentication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9695D45-93D3-2F10-D802-52560F248B7B}"/>
              </a:ext>
            </a:extLst>
          </p:cNvPr>
          <p:cNvSpPr/>
          <p:nvPr/>
        </p:nvSpPr>
        <p:spPr>
          <a:xfrm>
            <a:off x="756674" y="1287762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0562CC9-C840-4CC3-D2FC-EDF45BA60390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E43AF-B5F8-1488-3EE8-05F0B05CE754}"/>
              </a:ext>
            </a:extLst>
          </p:cNvPr>
          <p:cNvSpPr txBox="1"/>
          <p:nvPr/>
        </p:nvSpPr>
        <p:spPr>
          <a:xfrm>
            <a:off x="912539" y="1328212"/>
            <a:ext cx="642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Important Metrics in Authentication</a:t>
            </a:r>
          </a:p>
        </p:txBody>
      </p:sp>
      <p:pic>
        <p:nvPicPr>
          <p:cNvPr id="4" name="Picture 3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95F5DF12-6E66-FD0C-28E4-A158C07C4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5" y="2361465"/>
            <a:ext cx="5136404" cy="3386871"/>
          </a:xfrm>
          <a:prstGeom prst="rect">
            <a:avLst/>
          </a:prstGeom>
        </p:spPr>
      </p:pic>
      <p:pic>
        <p:nvPicPr>
          <p:cNvPr id="8" name="Picture 7" descr="A picture containing text, line, diagram, screenshot&#10;&#10;Description automatically generated">
            <a:extLst>
              <a:ext uri="{FF2B5EF4-FFF2-40B4-BE49-F238E27FC236}">
                <a16:creationId xmlns:a16="http://schemas.microsoft.com/office/drawing/2014/main" id="{6E069037-8646-A266-0C3A-64FD9FCDF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92" y="2361465"/>
            <a:ext cx="5191579" cy="33868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AE9FF9-548D-0375-E90B-FB09F5E102F2}"/>
              </a:ext>
            </a:extLst>
          </p:cNvPr>
          <p:cNvCxnSpPr>
            <a:cxnSpLocks/>
          </p:cNvCxnSpPr>
          <p:nvPr/>
        </p:nvCxnSpPr>
        <p:spPr>
          <a:xfrm>
            <a:off x="6096000" y="2275865"/>
            <a:ext cx="0" cy="355806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95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A8D548-BED9-F9C9-7660-2EF0479BB9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5076562" cy="544765"/>
          </a:xfrm>
        </p:spPr>
        <p:txBody>
          <a:bodyPr/>
          <a:lstStyle/>
          <a:p>
            <a:r>
              <a:rPr lang="en-US" altLang="ko-KR" sz="1800" spc="0" dirty="0"/>
              <a:t>GNN for ECG Biometric Authentication</a:t>
            </a:r>
          </a:p>
        </p:txBody>
      </p:sp>
      <p:sp>
        <p:nvSpPr>
          <p:cNvPr id="4" name="직사각형 11">
            <a:extLst>
              <a:ext uri="{FF2B5EF4-FFF2-40B4-BE49-F238E27FC236}">
                <a16:creationId xmlns:a16="http://schemas.microsoft.com/office/drawing/2014/main" id="{65EE7796-D6D7-8A81-94A6-C0028FBE559C}"/>
              </a:ext>
            </a:extLst>
          </p:cNvPr>
          <p:cNvSpPr/>
          <p:nvPr/>
        </p:nvSpPr>
        <p:spPr>
          <a:xfrm>
            <a:off x="756674" y="1287762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</a:t>
            </a:r>
            <a:r>
              <a:rPr lang="en-US" altLang="ko-KR" dirty="0"/>
              <a:t>Proposed Environment for Biometric Authentication</a:t>
            </a:r>
          </a:p>
        </p:txBody>
      </p:sp>
      <p:sp>
        <p:nvSpPr>
          <p:cNvPr id="5" name="직사각형 17">
            <a:extLst>
              <a:ext uri="{FF2B5EF4-FFF2-40B4-BE49-F238E27FC236}">
                <a16:creationId xmlns:a16="http://schemas.microsoft.com/office/drawing/2014/main" id="{66B6C181-8416-5BBC-9D01-0C17058BE786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8" descr="A picture containing text, screenshot, font, electric blue&#10;&#10;Description automatically generated">
            <a:extLst>
              <a:ext uri="{FF2B5EF4-FFF2-40B4-BE49-F238E27FC236}">
                <a16:creationId xmlns:a16="http://schemas.microsoft.com/office/drawing/2014/main" id="{EFBBAB9B-C917-C65C-3A15-2E1A73DB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64" y="1990862"/>
            <a:ext cx="8866071" cy="41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91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40E12-F79B-8B50-308F-F7FE4F8E7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5064530" cy="544765"/>
          </a:xfrm>
        </p:spPr>
        <p:txBody>
          <a:bodyPr/>
          <a:lstStyle/>
          <a:p>
            <a:r>
              <a:rPr lang="en-US" altLang="ko-KR" sz="1800" spc="0" dirty="0"/>
              <a:t>GNN for ECG Biometric Authentication</a:t>
            </a:r>
          </a:p>
        </p:txBody>
      </p:sp>
      <p:sp>
        <p:nvSpPr>
          <p:cNvPr id="3" name="직사각형 11">
            <a:extLst>
              <a:ext uri="{FF2B5EF4-FFF2-40B4-BE49-F238E27FC236}">
                <a16:creationId xmlns:a16="http://schemas.microsoft.com/office/drawing/2014/main" id="{2165B4CC-E2BF-BFB4-E57F-FC25EC5C2003}"/>
              </a:ext>
            </a:extLst>
          </p:cNvPr>
          <p:cNvSpPr/>
          <p:nvPr/>
        </p:nvSpPr>
        <p:spPr>
          <a:xfrm>
            <a:off x="756674" y="1287762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Data Handling</a:t>
            </a:r>
            <a:endParaRPr lang="en-US" altLang="ko-KR" dirty="0"/>
          </a:p>
        </p:txBody>
      </p:sp>
      <p:sp>
        <p:nvSpPr>
          <p:cNvPr id="4" name="직사각형 17">
            <a:extLst>
              <a:ext uri="{FF2B5EF4-FFF2-40B4-BE49-F238E27FC236}">
                <a16:creationId xmlns:a16="http://schemas.microsoft.com/office/drawing/2014/main" id="{8979E163-A72A-100F-85FC-1D21D9912785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7B475404-C943-49EC-8C3F-8089FE842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08" y="2038988"/>
            <a:ext cx="7842183" cy="231200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DD91EFBE-7FE2-3E6C-3A31-FA6BD8BF8E5C}"/>
              </a:ext>
            </a:extLst>
          </p:cNvPr>
          <p:cNvSpPr/>
          <p:nvPr/>
        </p:nvSpPr>
        <p:spPr>
          <a:xfrm>
            <a:off x="8448240" y="4603874"/>
            <a:ext cx="415962" cy="43891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8DB6E-96DE-BA6C-C5D4-9E6D22E97B17}"/>
              </a:ext>
            </a:extLst>
          </p:cNvPr>
          <p:cNvSpPr txBox="1"/>
          <p:nvPr/>
        </p:nvSpPr>
        <p:spPr>
          <a:xfrm>
            <a:off x="7272589" y="5042791"/>
            <a:ext cx="276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Which strategy to extract pulses?</a:t>
            </a:r>
            <a:endParaRPr lang="en-US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850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36F059-2F39-5058-5E53-637911BA52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4884057" cy="544765"/>
          </a:xfrm>
        </p:spPr>
        <p:txBody>
          <a:bodyPr/>
          <a:lstStyle/>
          <a:p>
            <a:r>
              <a:rPr lang="en-US" altLang="ko-KR" sz="1800" spc="0" dirty="0"/>
              <a:t>GNN for ECG Biometric Authentication</a:t>
            </a:r>
          </a:p>
        </p:txBody>
      </p:sp>
      <p:pic>
        <p:nvPicPr>
          <p:cNvPr id="6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A72460AF-3190-6E3E-5E00-68D129E13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4" y="1852865"/>
            <a:ext cx="5924880" cy="3332745"/>
          </a:xfrm>
          <a:prstGeom prst="rect">
            <a:avLst/>
          </a:prstGeom>
        </p:spPr>
      </p:pic>
      <p:sp>
        <p:nvSpPr>
          <p:cNvPr id="7" name="직사각형 11">
            <a:extLst>
              <a:ext uri="{FF2B5EF4-FFF2-40B4-BE49-F238E27FC236}">
                <a16:creationId xmlns:a16="http://schemas.microsoft.com/office/drawing/2014/main" id="{34056948-6023-47EB-DCBD-E6EC4CA93D62}"/>
              </a:ext>
            </a:extLst>
          </p:cNvPr>
          <p:cNvSpPr/>
          <p:nvPr/>
        </p:nvSpPr>
        <p:spPr>
          <a:xfrm>
            <a:off x="756674" y="1287762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Data Handling (Cont.)</a:t>
            </a:r>
            <a:endParaRPr lang="en-US" altLang="ko-KR" dirty="0"/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56F60140-101D-E918-9CDE-C41C1E8B16B1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C63B4D-F238-F61A-B23F-BBA46BF0DDC6}"/>
              </a:ext>
            </a:extLst>
          </p:cNvPr>
          <p:cNvSpPr/>
          <p:nvPr/>
        </p:nvSpPr>
        <p:spPr>
          <a:xfrm>
            <a:off x="3120950" y="5343302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FA92E01-A58E-BA5B-DE3A-288FE2969E8F}"/>
              </a:ext>
            </a:extLst>
          </p:cNvPr>
          <p:cNvSpPr/>
          <p:nvPr/>
        </p:nvSpPr>
        <p:spPr>
          <a:xfrm>
            <a:off x="4052844" y="5343302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799F93-E410-4C67-E3D5-3E5A4D1BE0BB}"/>
              </a:ext>
            </a:extLst>
          </p:cNvPr>
          <p:cNvSpPr/>
          <p:nvPr/>
        </p:nvSpPr>
        <p:spPr>
          <a:xfrm>
            <a:off x="4984738" y="5343302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A4C11D-5575-F712-B05C-21E96152E18C}"/>
              </a:ext>
            </a:extLst>
          </p:cNvPr>
          <p:cNvSpPr/>
          <p:nvPr/>
        </p:nvSpPr>
        <p:spPr>
          <a:xfrm>
            <a:off x="5916632" y="5343302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16AECB-C77B-7213-98D4-EEC6EF73CF0A}"/>
              </a:ext>
            </a:extLst>
          </p:cNvPr>
          <p:cNvSpPr/>
          <p:nvPr/>
        </p:nvSpPr>
        <p:spPr>
          <a:xfrm>
            <a:off x="6848526" y="5343302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B1FBE3-C83E-E26F-B21F-A20CE1027F0E}"/>
              </a:ext>
            </a:extLst>
          </p:cNvPr>
          <p:cNvSpPr/>
          <p:nvPr/>
        </p:nvSpPr>
        <p:spPr>
          <a:xfrm>
            <a:off x="1506072" y="5343302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04F64-E4A3-2518-7550-4687FC87AD4B}"/>
              </a:ext>
            </a:extLst>
          </p:cNvPr>
          <p:cNvSpPr txBox="1"/>
          <p:nvPr/>
        </p:nvSpPr>
        <p:spPr>
          <a:xfrm>
            <a:off x="1594086" y="5907469"/>
            <a:ext cx="75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kernel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CDECAEF-979F-F010-3C76-46FC2B4498CD}"/>
              </a:ext>
            </a:extLst>
          </p:cNvPr>
          <p:cNvSpPr/>
          <p:nvPr/>
        </p:nvSpPr>
        <p:spPr>
          <a:xfrm>
            <a:off x="8331663" y="5417978"/>
            <a:ext cx="601579" cy="41481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212AB9-2141-DBA5-032F-91EBE59C56CF}"/>
              </a:ext>
            </a:extLst>
          </p:cNvPr>
          <p:cNvSpPr/>
          <p:nvPr/>
        </p:nvSpPr>
        <p:spPr>
          <a:xfrm>
            <a:off x="9399187" y="5343302"/>
            <a:ext cx="931894" cy="564167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877B3-38F6-DF4D-2FD1-E4EB96E35178}"/>
              </a:ext>
            </a:extLst>
          </p:cNvPr>
          <p:cNvSpPr txBox="1"/>
          <p:nvPr/>
        </p:nvSpPr>
        <p:spPr>
          <a:xfrm>
            <a:off x="9020066" y="5907469"/>
            <a:ext cx="1690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Extracted Pulse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E33B84-7725-1A68-9D83-0C0C71F50CDB}"/>
              </a:ext>
            </a:extLst>
          </p:cNvPr>
          <p:cNvCxnSpPr>
            <a:cxnSpLocks/>
          </p:cNvCxnSpPr>
          <p:nvPr/>
        </p:nvCxnSpPr>
        <p:spPr>
          <a:xfrm>
            <a:off x="3720315" y="3238390"/>
            <a:ext cx="31282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3A84AA-B69B-D438-3BA3-CF66BF478491}"/>
              </a:ext>
            </a:extLst>
          </p:cNvPr>
          <p:cNvCxnSpPr>
            <a:cxnSpLocks/>
          </p:cNvCxnSpPr>
          <p:nvPr/>
        </p:nvCxnSpPr>
        <p:spPr>
          <a:xfrm>
            <a:off x="5464861" y="3795963"/>
            <a:ext cx="33663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69AE30-1689-077F-724F-D20780AAF5F4}"/>
              </a:ext>
            </a:extLst>
          </p:cNvPr>
          <p:cNvCxnSpPr>
            <a:cxnSpLocks/>
          </p:cNvCxnSpPr>
          <p:nvPr/>
        </p:nvCxnSpPr>
        <p:spPr>
          <a:xfrm flipV="1">
            <a:off x="4518791" y="3502223"/>
            <a:ext cx="35543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CEB171-E428-A8EF-D745-CFFDCC711C62}"/>
              </a:ext>
            </a:extLst>
          </p:cNvPr>
          <p:cNvCxnSpPr>
            <a:cxnSpLocks/>
          </p:cNvCxnSpPr>
          <p:nvPr/>
        </p:nvCxnSpPr>
        <p:spPr>
          <a:xfrm>
            <a:off x="2889038" y="4140868"/>
            <a:ext cx="39343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C6F97B-03F3-1D9E-5FB8-359BDA4051FE}"/>
              </a:ext>
            </a:extLst>
          </p:cNvPr>
          <p:cNvCxnSpPr>
            <a:cxnSpLocks/>
          </p:cNvCxnSpPr>
          <p:nvPr/>
        </p:nvCxnSpPr>
        <p:spPr>
          <a:xfrm>
            <a:off x="3798700" y="4618121"/>
            <a:ext cx="39343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12F7E5-5B82-F7E3-FF75-4637AA74692B}"/>
              </a:ext>
            </a:extLst>
          </p:cNvPr>
          <p:cNvCxnSpPr>
            <a:cxnSpLocks/>
          </p:cNvCxnSpPr>
          <p:nvPr/>
        </p:nvCxnSpPr>
        <p:spPr>
          <a:xfrm flipV="1">
            <a:off x="5185611" y="4953159"/>
            <a:ext cx="1962409" cy="18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3854A65-C61A-33E1-0FF4-1AD06CB5B8B3}"/>
              </a:ext>
            </a:extLst>
          </p:cNvPr>
          <p:cNvSpPr txBox="1"/>
          <p:nvPr/>
        </p:nvSpPr>
        <p:spPr>
          <a:xfrm>
            <a:off x="6848526" y="3043490"/>
            <a:ext cx="4316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starting index of the windowed ECG sample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CC641F-A248-AA29-9FC0-6C1AB4A2B7A7}"/>
              </a:ext>
            </a:extLst>
          </p:cNvPr>
          <p:cNvSpPr txBox="1"/>
          <p:nvPr/>
        </p:nvSpPr>
        <p:spPr>
          <a:xfrm>
            <a:off x="8073189" y="3344603"/>
            <a:ext cx="3934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last index of the windowed ECG sample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56483-AE2C-B102-4165-55AC84CB0C3D}"/>
              </a:ext>
            </a:extLst>
          </p:cNvPr>
          <p:cNvSpPr txBox="1"/>
          <p:nvPr/>
        </p:nvSpPr>
        <p:spPr>
          <a:xfrm>
            <a:off x="8831179" y="3626686"/>
            <a:ext cx="193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similarity/distance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281763-C68A-B148-35DE-5C4F98BD6132}"/>
              </a:ext>
            </a:extLst>
          </p:cNvPr>
          <p:cNvSpPr txBox="1"/>
          <p:nvPr/>
        </p:nvSpPr>
        <p:spPr>
          <a:xfrm>
            <a:off x="6813233" y="3958793"/>
            <a:ext cx="360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append all similarity scores in a list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D41FB6-A608-15BB-EA5F-6DE1C8E9180C}"/>
              </a:ext>
            </a:extLst>
          </p:cNvPr>
          <p:cNvSpPr txBox="1"/>
          <p:nvPr/>
        </p:nvSpPr>
        <p:spPr>
          <a:xfrm>
            <a:off x="7733026" y="4271992"/>
            <a:ext cx="427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find the minimum distance/maximum        similarity and get the index of it in the list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A31F7F-2E2F-E69E-F1B0-EC3113844A20}"/>
              </a:ext>
            </a:extLst>
          </p:cNvPr>
          <p:cNvSpPr txBox="1"/>
          <p:nvPr/>
        </p:nvSpPr>
        <p:spPr>
          <a:xfrm>
            <a:off x="7069609" y="4783882"/>
            <a:ext cx="4755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fetch the most similar pulse from the start index</a:t>
            </a:r>
            <a:endParaRPr 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00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23 C 0.01055 0.0338 0.00469 0.01829 0.01758 0.04606 L 0.02252 0.05694 C 0.02409 0.06018 0.02552 0.06574 0.02747 0.06736 C 0.03242 0.07199 0.03021 0.06967 0.03437 0.0743 C 0.05638 0.07361 0.07851 0.0743 0.10052 0.07106 C 0.10208 0.07083 0.10599 0.05972 0.10755 0.05694 C 0.11458 0.04236 0.10885 0.05949 0.11641 0.03194 C 0.11732 0.02824 0.11797 0.02199 0.11927 0.02106 L 0.12422 0.01713 C 0.12591 0.01967 0.1276 0.02245 0.12917 0.0243 C 0.13021 0.02569 0.13125 0.02616 0.13216 0.02824 C 0.13424 0.03241 0.13646 0.03611 0.13802 0.04236 C 0.13906 0.04606 0.13984 0.05092 0.14101 0.05324 C 0.14284 0.05694 0.14505 0.05787 0.147 0.06018 C 0.15156 0.06643 0.15169 0.06736 0.15586 0.0743 C 0.21211 0.06574 0.18893 0.10139 0.20612 0.05694 C 0.20716 0.05393 0.2082 0.05162 0.20911 0.0493 C 0.20937 0.04653 0.21042 0.03194 0.21224 0.03194 C 0.21523 0.03194 0.22057 0.04375 0.22305 0.0493 C 0.22435 0.05278 0.22552 0.05741 0.22682 0.06018 C 0.22773 0.06227 0.22904 0.0625 0.22995 0.06412 C 0.23138 0.06574 0.23255 0.06967 0.23398 0.07106 C 0.23633 0.07361 0.24935 0.07778 0.25065 0.07824 C 0.25898 0.07662 0.26719 0.0787 0.275 0.0743 C 0.28021 0.07199 0.27982 0.06296 0.28203 0.05324 C 0.28385 0.04699 0.28724 0.03518 0.28724 0.03565 C 0.28919 0.0375 0.29114 0.03912 0.29297 0.04236 C 0.30664 0.0669 0.29388 0.05046 0.30195 0.06018 C 0.30364 0.06505 0.30521 0.07106 0.3069 0.0743 C 0.3082 0.07708 0.31641 0.08148 0.31654 0.08217 C 0.32669 0.08055 0.33646 0.08287 0.34648 0.07824 C 0.3513 0.07592 0.3612 0.06018 0.3612 0.06065 C 0.36914 0.03125 0.36536 0.04028 0.37213 0.02824 C 0.37422 0.03194 0.37617 0.03518 0.37799 0.03912 C 0.37904 0.04097 0.37995 0.04375 0.38099 0.04606 C 0.38372 0.05116 0.38633 0.05555 0.3888 0.06018 C 0.3901 0.0625 0.39141 0.0669 0.39297 0.06736 L 0.40377 0.07106 C 0.41667 0.06921 0.42656 0.09005 0.43333 0.05694 C 0.4345 0.05116 0.43529 0.04467 0.43633 0.03912 C 0.4388 0.02662 0.43841 0.0375 0.43841 0.0243 " pathEditMode="relative" rAng="0" ptsTypes="AAAAAAAAAAAAAAAAAAAAAAAAAAAAAAAAAAAAAAAAAAA">
                                      <p:cBhvr>
                                        <p:cTn id="42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/>
      <p:bldP spid="33" grpId="0"/>
      <p:bldP spid="37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36F059-2F39-5058-5E53-637911BA52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4884057" cy="544765"/>
          </a:xfrm>
        </p:spPr>
        <p:txBody>
          <a:bodyPr/>
          <a:lstStyle/>
          <a:p>
            <a:r>
              <a:rPr lang="en-US" altLang="ko-KR" sz="1800" spc="0" dirty="0"/>
              <a:t>GNN for ECG Biometric Authentication</a:t>
            </a:r>
          </a:p>
        </p:txBody>
      </p:sp>
      <p:sp>
        <p:nvSpPr>
          <p:cNvPr id="7" name="직사각형 11">
            <a:extLst>
              <a:ext uri="{FF2B5EF4-FFF2-40B4-BE49-F238E27FC236}">
                <a16:creationId xmlns:a16="http://schemas.microsoft.com/office/drawing/2014/main" id="{34056948-6023-47EB-DCBD-E6EC4CA93D62}"/>
              </a:ext>
            </a:extLst>
          </p:cNvPr>
          <p:cNvSpPr/>
          <p:nvPr/>
        </p:nvSpPr>
        <p:spPr>
          <a:xfrm>
            <a:off x="756674" y="1287762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Data Handling (Cont.)</a:t>
            </a:r>
            <a:endParaRPr lang="en-US" altLang="ko-KR" dirty="0"/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56F60140-101D-E918-9CDE-C41C1E8B16B1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F02AA635-0F35-EE0D-118B-C08D4664B9FF}"/>
              </a:ext>
            </a:extLst>
          </p:cNvPr>
          <p:cNvSpPr txBox="1">
            <a:spLocks/>
          </p:cNvSpPr>
          <p:nvPr/>
        </p:nvSpPr>
        <p:spPr>
          <a:xfrm>
            <a:off x="912539" y="1782055"/>
            <a:ext cx="4891292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Why not to use R-peak finders?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2AC7D1D-70BB-53D3-3018-9B534A5E0A5C}"/>
              </a:ext>
            </a:extLst>
          </p:cNvPr>
          <p:cNvSpPr txBox="1">
            <a:spLocks/>
          </p:cNvSpPr>
          <p:nvPr/>
        </p:nvSpPr>
        <p:spPr>
          <a:xfrm>
            <a:off x="912538" y="2362201"/>
            <a:ext cx="9939946" cy="106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latin typeface="KoPubWorld돋움체 Bold"/>
              </a:rPr>
              <a:t>Because all R-peak finders make our application bound to the accuracy of the R-peak finder algorithm. In other words, R-peak finder algorithms cannot      detect R peaks with %100 accuracy.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1B9E8E1-A0CC-3828-7376-4E6EF12D6EDC}"/>
              </a:ext>
            </a:extLst>
          </p:cNvPr>
          <p:cNvSpPr txBox="1">
            <a:spLocks/>
          </p:cNvSpPr>
          <p:nvPr/>
        </p:nvSpPr>
        <p:spPr>
          <a:xfrm>
            <a:off x="1533166" y="3560257"/>
            <a:ext cx="3652445" cy="27081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Hamilton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Engelse and Zeelenberg 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Pan and Tompkins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Stationary Wavelet Transform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Two Moving Average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Matcher Filter</a:t>
            </a:r>
          </a:p>
          <a:p>
            <a:pPr marL="0" indent="0">
              <a:buNone/>
            </a:pPr>
            <a:r>
              <a:rPr lang="tr-TR" sz="2000" dirty="0">
                <a:ea typeface="KoPubWorld돋움체 Bold" panose="00000800000000000000"/>
              </a:rPr>
              <a:t>WQRS</a:t>
            </a:r>
            <a:endParaRPr lang="en-US" sz="2000" dirty="0">
              <a:ea typeface="KoPubWorld돋움체 Bold" panose="0000080000000000000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5861747-39BC-FCAE-B848-9A294C76D223}"/>
              </a:ext>
            </a:extLst>
          </p:cNvPr>
          <p:cNvSpPr txBox="1">
            <a:spLocks/>
          </p:cNvSpPr>
          <p:nvPr/>
        </p:nvSpPr>
        <p:spPr>
          <a:xfrm>
            <a:off x="7006391" y="3723773"/>
            <a:ext cx="4270665" cy="26289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All these methods are available in py-ecg-detectors package.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However, our application doesn’t need to detect R-peak index for pulse extraction</a:t>
            </a:r>
            <a:endParaRPr lang="en-US" sz="20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14B70E6-8E6C-250D-4D90-78B5A0564812}"/>
              </a:ext>
            </a:extLst>
          </p:cNvPr>
          <p:cNvSpPr/>
          <p:nvPr/>
        </p:nvSpPr>
        <p:spPr>
          <a:xfrm>
            <a:off x="5795210" y="4706948"/>
            <a:ext cx="601579" cy="41481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03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36F059-2F39-5058-5E53-637911BA52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4884057" cy="544765"/>
          </a:xfrm>
        </p:spPr>
        <p:txBody>
          <a:bodyPr/>
          <a:lstStyle/>
          <a:p>
            <a:r>
              <a:rPr lang="en-US" altLang="ko-KR" sz="1800" spc="0" dirty="0"/>
              <a:t>GNN for ECG Biometric Authentication</a:t>
            </a:r>
          </a:p>
        </p:txBody>
      </p:sp>
      <p:sp>
        <p:nvSpPr>
          <p:cNvPr id="7" name="직사각형 11">
            <a:extLst>
              <a:ext uri="{FF2B5EF4-FFF2-40B4-BE49-F238E27FC236}">
                <a16:creationId xmlns:a16="http://schemas.microsoft.com/office/drawing/2014/main" id="{34056948-6023-47EB-DCBD-E6EC4CA93D62}"/>
              </a:ext>
            </a:extLst>
          </p:cNvPr>
          <p:cNvSpPr/>
          <p:nvPr/>
        </p:nvSpPr>
        <p:spPr>
          <a:xfrm>
            <a:off x="756674" y="1287762"/>
            <a:ext cx="6066690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Data Handling (Cont.)</a:t>
            </a:r>
            <a:endParaRPr lang="en-US" altLang="ko-KR" dirty="0"/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56F60140-101D-E918-9CDE-C41C1E8B16B1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F02AA635-0F35-EE0D-118B-C08D4664B9FF}"/>
              </a:ext>
            </a:extLst>
          </p:cNvPr>
          <p:cNvSpPr txBox="1">
            <a:spLocks/>
          </p:cNvSpPr>
          <p:nvPr/>
        </p:nvSpPr>
        <p:spPr>
          <a:xfrm>
            <a:off x="912539" y="1782055"/>
            <a:ext cx="4891292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Extracted pulses after Pan-Tompkins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pic>
        <p:nvPicPr>
          <p:cNvPr id="4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2A3C53C1-D531-6D6C-19E4-DABA01DA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39" y="2360885"/>
            <a:ext cx="4443703" cy="3510525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C6212E1-8386-3A8D-114D-F7ADCB7A2A8A}"/>
              </a:ext>
            </a:extLst>
          </p:cNvPr>
          <p:cNvSpPr txBox="1">
            <a:spLocks/>
          </p:cNvSpPr>
          <p:nvPr/>
        </p:nvSpPr>
        <p:spPr>
          <a:xfrm>
            <a:off x="5803831" y="2183367"/>
            <a:ext cx="5866801" cy="2256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To check why it is not needed to  get R points with R-peak finders, I simulated  Pan-Tompkins algorithm.</a:t>
            </a:r>
          </a:p>
          <a:p>
            <a:r>
              <a:rPr lang="tr-TR" sz="2000" dirty="0"/>
              <a:t>R-peaks with Pan-Tompkins and windowed 30 samples around R-peak (10 samples before R-peak and 20 samples after R-peak)</a:t>
            </a:r>
            <a:endParaRPr lang="en-US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91803F-6DDA-2E12-72DE-600DD4CB97F4}"/>
              </a:ext>
            </a:extLst>
          </p:cNvPr>
          <p:cNvSpPr/>
          <p:nvPr/>
        </p:nvSpPr>
        <p:spPr>
          <a:xfrm>
            <a:off x="644489" y="3581248"/>
            <a:ext cx="5423476" cy="2693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4EEA30-80F2-87C1-30E8-4FC269A81E7E}"/>
              </a:ext>
            </a:extLst>
          </p:cNvPr>
          <p:cNvSpPr/>
          <p:nvPr/>
        </p:nvSpPr>
        <p:spPr>
          <a:xfrm>
            <a:off x="6174360" y="5341360"/>
            <a:ext cx="757720" cy="6305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6D7816C-5739-F8C3-686D-E0F6F99D12C4}"/>
              </a:ext>
            </a:extLst>
          </p:cNvPr>
          <p:cNvSpPr txBox="1">
            <a:spLocks/>
          </p:cNvSpPr>
          <p:nvPr/>
        </p:nvSpPr>
        <p:spPr>
          <a:xfrm>
            <a:off x="7038475" y="5341360"/>
            <a:ext cx="4487779" cy="85814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>
                  <a:lumMod val="75000"/>
                </a:schemeClr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>
                  <a:lumMod val="75000"/>
                </a:schemeClr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lumMod val="75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6030" indent="-285750" algn="l" rtl="0" eaLnBrk="1" latinLnBrk="0" hangingPunct="1">
              <a:spcBef>
                <a:spcPts val="37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Note that all these samples below belongs to 6th subject. However, pan-tompkins did not work out well on these.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24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4A7FCD-934F-579A-F96B-0D2A71154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4306541" cy="544765"/>
          </a:xfrm>
        </p:spPr>
        <p:txBody>
          <a:bodyPr/>
          <a:lstStyle/>
          <a:p>
            <a:r>
              <a:rPr lang="en-US" sz="1800" spc="0" dirty="0"/>
              <a:t>GNN for ECG Biometric Authentication</a:t>
            </a:r>
          </a:p>
        </p:txBody>
      </p:sp>
      <p:sp>
        <p:nvSpPr>
          <p:cNvPr id="5" name="직사각형 11">
            <a:extLst>
              <a:ext uri="{FF2B5EF4-FFF2-40B4-BE49-F238E27FC236}">
                <a16:creationId xmlns:a16="http://schemas.microsoft.com/office/drawing/2014/main" id="{AF97FE4A-1AD2-1478-9E10-CFF012BA0882}"/>
              </a:ext>
            </a:extLst>
          </p:cNvPr>
          <p:cNvSpPr/>
          <p:nvPr/>
        </p:nvSpPr>
        <p:spPr>
          <a:xfrm>
            <a:off x="756673" y="1287762"/>
            <a:ext cx="9260418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</a:t>
            </a:r>
            <a:r>
              <a:rPr lang="en-US" altLang="ko-KR" dirty="0" err="1"/>
              <a:t>VisGIN</a:t>
            </a:r>
            <a:r>
              <a:rPr lang="en-US" altLang="ko-KR" dirty="0"/>
              <a:t>: Visibility Graph Isomorphism Network for ECG Biometric </a:t>
            </a:r>
            <a:r>
              <a:rPr lang="en-US" altLang="ko-KR" dirty="0" err="1"/>
              <a:t>Authenticatio</a:t>
            </a:r>
            <a:r>
              <a:rPr lang="tr-TR" altLang="ko-KR" dirty="0"/>
              <a:t>n</a:t>
            </a:r>
            <a:endParaRPr lang="en-US" altLang="ko-KR" dirty="0"/>
          </a:p>
        </p:txBody>
      </p:sp>
      <p:sp>
        <p:nvSpPr>
          <p:cNvPr id="6" name="직사각형 17">
            <a:extLst>
              <a:ext uri="{FF2B5EF4-FFF2-40B4-BE49-F238E27FC236}">
                <a16:creationId xmlns:a16="http://schemas.microsoft.com/office/drawing/2014/main" id="{D828B963-5468-F42C-BE0B-9884400790B8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729A9B3F-E46B-7861-7292-6632F9E37EEB}"/>
              </a:ext>
            </a:extLst>
          </p:cNvPr>
          <p:cNvSpPr txBox="1">
            <a:spLocks/>
          </p:cNvSpPr>
          <p:nvPr/>
        </p:nvSpPr>
        <p:spPr>
          <a:xfrm>
            <a:off x="912539" y="1782055"/>
            <a:ext cx="4891292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Graph Isomorphism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73BD64-F106-15A6-C0B4-7B93394532A3}"/>
              </a:ext>
            </a:extLst>
          </p:cNvPr>
          <p:cNvSpPr/>
          <p:nvPr/>
        </p:nvSpPr>
        <p:spPr>
          <a:xfrm>
            <a:off x="1672390" y="2725152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E994A9-B1CA-FB29-0175-61D46FE58640}"/>
              </a:ext>
            </a:extLst>
          </p:cNvPr>
          <p:cNvSpPr/>
          <p:nvPr/>
        </p:nvSpPr>
        <p:spPr>
          <a:xfrm>
            <a:off x="2594811" y="2725152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E5893E-3B07-DCF9-3E7D-DFD922792447}"/>
              </a:ext>
            </a:extLst>
          </p:cNvPr>
          <p:cNvSpPr/>
          <p:nvPr/>
        </p:nvSpPr>
        <p:spPr>
          <a:xfrm>
            <a:off x="1672390" y="350155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7B9C9A-429D-E97B-DCB8-13F232229643}"/>
              </a:ext>
            </a:extLst>
          </p:cNvPr>
          <p:cNvSpPr/>
          <p:nvPr/>
        </p:nvSpPr>
        <p:spPr>
          <a:xfrm>
            <a:off x="2594811" y="350155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F010B6-13CC-5511-4081-887C14AC2859}"/>
              </a:ext>
            </a:extLst>
          </p:cNvPr>
          <p:cNvSpPr/>
          <p:nvPr/>
        </p:nvSpPr>
        <p:spPr>
          <a:xfrm>
            <a:off x="1672390" y="4277955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D3F811-13C0-AD79-9D6A-5B8CDBF7E68D}"/>
              </a:ext>
            </a:extLst>
          </p:cNvPr>
          <p:cNvSpPr/>
          <p:nvPr/>
        </p:nvSpPr>
        <p:spPr>
          <a:xfrm>
            <a:off x="2594811" y="4277955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076A7C-B442-D299-DD29-E610F2DD4ED5}"/>
              </a:ext>
            </a:extLst>
          </p:cNvPr>
          <p:cNvSpPr/>
          <p:nvPr/>
        </p:nvSpPr>
        <p:spPr>
          <a:xfrm>
            <a:off x="1672390" y="5054357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52B0A6-CF0D-7BEE-C383-68B75AF07EFC}"/>
              </a:ext>
            </a:extLst>
          </p:cNvPr>
          <p:cNvSpPr/>
          <p:nvPr/>
        </p:nvSpPr>
        <p:spPr>
          <a:xfrm>
            <a:off x="2594811" y="5054357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364BBB-0EA9-F655-4791-D417369E491E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2261937" y="2959768"/>
            <a:ext cx="332874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E48D63-6FEC-E558-D1C6-A31ADBC216B3}"/>
              </a:ext>
            </a:extLst>
          </p:cNvPr>
          <p:cNvCxnSpPr>
            <a:cxnSpLocks/>
            <a:stCxn id="4" idx="5"/>
            <a:endCxn id="10" idx="1"/>
          </p:cNvCxnSpPr>
          <p:nvPr/>
        </p:nvCxnSpPr>
        <p:spPr>
          <a:xfrm>
            <a:off x="2175600" y="3125667"/>
            <a:ext cx="505548" cy="44460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20AF6D-F9A5-825E-558A-8866D8D09A65}"/>
              </a:ext>
            </a:extLst>
          </p:cNvPr>
          <p:cNvCxnSpPr>
            <a:cxnSpLocks/>
            <a:stCxn id="4" idx="4"/>
            <a:endCxn id="16" idx="0"/>
          </p:cNvCxnSpPr>
          <p:nvPr/>
        </p:nvCxnSpPr>
        <p:spPr>
          <a:xfrm>
            <a:off x="1967164" y="3194384"/>
            <a:ext cx="922421" cy="1083571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95C368-FF6E-AD97-5138-795F24187787}"/>
              </a:ext>
            </a:extLst>
          </p:cNvPr>
          <p:cNvCxnSpPr>
            <a:cxnSpLocks/>
            <a:stCxn id="9" idx="7"/>
            <a:endCxn id="7" idx="3"/>
          </p:cNvCxnSpPr>
          <p:nvPr/>
        </p:nvCxnSpPr>
        <p:spPr>
          <a:xfrm flipV="1">
            <a:off x="2175600" y="3125667"/>
            <a:ext cx="505548" cy="44460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73C9C9-7090-C283-8CF9-CDC12D212BB8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2261937" y="3736169"/>
            <a:ext cx="332874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5891490-A07D-72EC-076E-5C653898AA5F}"/>
              </a:ext>
            </a:extLst>
          </p:cNvPr>
          <p:cNvCxnSpPr>
            <a:cxnSpLocks/>
            <a:stCxn id="9" idx="5"/>
            <a:endCxn id="18" idx="1"/>
          </p:cNvCxnSpPr>
          <p:nvPr/>
        </p:nvCxnSpPr>
        <p:spPr>
          <a:xfrm>
            <a:off x="2175600" y="3902068"/>
            <a:ext cx="505548" cy="122100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89AA47-8B50-6C41-771F-43BD16EF58D5}"/>
              </a:ext>
            </a:extLst>
          </p:cNvPr>
          <p:cNvCxnSpPr>
            <a:cxnSpLocks/>
            <a:stCxn id="15" idx="7"/>
            <a:endCxn id="7" idx="3"/>
          </p:cNvCxnSpPr>
          <p:nvPr/>
        </p:nvCxnSpPr>
        <p:spPr>
          <a:xfrm flipV="1">
            <a:off x="2175600" y="3125667"/>
            <a:ext cx="505548" cy="122100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05D44A-96D0-A276-2DC0-B99A7CE284A1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2261937" y="4512571"/>
            <a:ext cx="332874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6AEAA4-9212-46FB-3CE1-7E67346E8998}"/>
              </a:ext>
            </a:extLst>
          </p:cNvPr>
          <p:cNvCxnSpPr>
            <a:cxnSpLocks/>
            <a:stCxn id="15" idx="5"/>
            <a:endCxn id="18" idx="1"/>
          </p:cNvCxnSpPr>
          <p:nvPr/>
        </p:nvCxnSpPr>
        <p:spPr>
          <a:xfrm>
            <a:off x="2175600" y="4678470"/>
            <a:ext cx="505548" cy="44460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FC6AD1-5E18-6A53-B52B-3425A758165E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2261937" y="5288973"/>
            <a:ext cx="332874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30D0636-3930-F5A0-2540-308E38970C06}"/>
              </a:ext>
            </a:extLst>
          </p:cNvPr>
          <p:cNvCxnSpPr>
            <a:cxnSpLocks/>
            <a:stCxn id="17" idx="7"/>
            <a:endCxn id="16" idx="3"/>
          </p:cNvCxnSpPr>
          <p:nvPr/>
        </p:nvCxnSpPr>
        <p:spPr>
          <a:xfrm flipV="1">
            <a:off x="2175600" y="4678470"/>
            <a:ext cx="505548" cy="44460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ACB609-22C5-57D5-5134-3C2C31B7CDD2}"/>
              </a:ext>
            </a:extLst>
          </p:cNvPr>
          <p:cNvCxnSpPr>
            <a:cxnSpLocks/>
            <a:stCxn id="17" idx="7"/>
            <a:endCxn id="10" idx="3"/>
          </p:cNvCxnSpPr>
          <p:nvPr/>
        </p:nvCxnSpPr>
        <p:spPr>
          <a:xfrm flipV="1">
            <a:off x="2175600" y="3902068"/>
            <a:ext cx="505548" cy="122100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A3642FD2-2067-6E8C-C263-3C2A94B3A42F}"/>
              </a:ext>
            </a:extLst>
          </p:cNvPr>
          <p:cNvSpPr/>
          <p:nvPr/>
        </p:nvSpPr>
        <p:spPr>
          <a:xfrm>
            <a:off x="4308441" y="272196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96822E0-B7F7-3E98-5EC6-72CC9B42F173}"/>
              </a:ext>
            </a:extLst>
          </p:cNvPr>
          <p:cNvSpPr/>
          <p:nvPr/>
        </p:nvSpPr>
        <p:spPr>
          <a:xfrm>
            <a:off x="5015170" y="343253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9819629-3FDB-1EE9-161B-568CC5538517}"/>
              </a:ext>
            </a:extLst>
          </p:cNvPr>
          <p:cNvSpPr/>
          <p:nvPr/>
        </p:nvSpPr>
        <p:spPr>
          <a:xfrm>
            <a:off x="6258617" y="343253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8393293-2FCA-01DD-A54E-AA4B63CC3CF5}"/>
              </a:ext>
            </a:extLst>
          </p:cNvPr>
          <p:cNvSpPr/>
          <p:nvPr/>
        </p:nvSpPr>
        <p:spPr>
          <a:xfrm>
            <a:off x="7030137" y="2721963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2678F75-DF1F-64C9-4B4B-CE0FCD0092D0}"/>
              </a:ext>
            </a:extLst>
          </p:cNvPr>
          <p:cNvSpPr/>
          <p:nvPr/>
        </p:nvSpPr>
        <p:spPr>
          <a:xfrm>
            <a:off x="5015169" y="4319409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D2BE6CC-B217-DC1B-4A68-A6936CA5F779}"/>
              </a:ext>
            </a:extLst>
          </p:cNvPr>
          <p:cNvSpPr/>
          <p:nvPr/>
        </p:nvSpPr>
        <p:spPr>
          <a:xfrm>
            <a:off x="4308440" y="4977522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623DFF2-7D0E-C864-2EF0-E61FA8B84818}"/>
              </a:ext>
            </a:extLst>
          </p:cNvPr>
          <p:cNvSpPr/>
          <p:nvPr/>
        </p:nvSpPr>
        <p:spPr>
          <a:xfrm>
            <a:off x="7030136" y="4980711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73E65B3-B146-F500-4CBC-3264CC87FCFB}"/>
              </a:ext>
            </a:extLst>
          </p:cNvPr>
          <p:cNvSpPr/>
          <p:nvPr/>
        </p:nvSpPr>
        <p:spPr>
          <a:xfrm>
            <a:off x="6258617" y="4319409"/>
            <a:ext cx="589547" cy="4692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070451-DF01-DB70-EE62-7D63ECCC83E2}"/>
              </a:ext>
            </a:extLst>
          </p:cNvPr>
          <p:cNvCxnSpPr>
            <a:cxnSpLocks/>
            <a:stCxn id="55" idx="5"/>
            <a:endCxn id="56" idx="1"/>
          </p:cNvCxnSpPr>
          <p:nvPr/>
        </p:nvCxnSpPr>
        <p:spPr>
          <a:xfrm>
            <a:off x="4811651" y="3122478"/>
            <a:ext cx="289856" cy="37877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EA3BE7-3909-A3B9-8827-B10474E645E2}"/>
              </a:ext>
            </a:extLst>
          </p:cNvPr>
          <p:cNvCxnSpPr>
            <a:cxnSpLocks/>
            <a:stCxn id="55" idx="6"/>
            <a:endCxn id="58" idx="2"/>
          </p:cNvCxnSpPr>
          <p:nvPr/>
        </p:nvCxnSpPr>
        <p:spPr>
          <a:xfrm>
            <a:off x="4897988" y="2956579"/>
            <a:ext cx="2132149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D732DF4-719D-E1ED-CC55-D7BA4AD4F9CD}"/>
              </a:ext>
            </a:extLst>
          </p:cNvPr>
          <p:cNvCxnSpPr>
            <a:cxnSpLocks/>
            <a:stCxn id="55" idx="4"/>
            <a:endCxn id="60" idx="0"/>
          </p:cNvCxnSpPr>
          <p:nvPr/>
        </p:nvCxnSpPr>
        <p:spPr>
          <a:xfrm flipH="1">
            <a:off x="4603214" y="3191195"/>
            <a:ext cx="1" cy="1786327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09D18DE-0F68-B014-AB1F-27724667C9A7}"/>
              </a:ext>
            </a:extLst>
          </p:cNvPr>
          <p:cNvCxnSpPr>
            <a:cxnSpLocks/>
            <a:stCxn id="57" idx="2"/>
            <a:endCxn id="56" idx="6"/>
          </p:cNvCxnSpPr>
          <p:nvPr/>
        </p:nvCxnSpPr>
        <p:spPr>
          <a:xfrm flipH="1">
            <a:off x="5604717" y="3667149"/>
            <a:ext cx="653900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430137-BDE9-EB53-364B-C8FAD4524F53}"/>
              </a:ext>
            </a:extLst>
          </p:cNvPr>
          <p:cNvCxnSpPr>
            <a:cxnSpLocks/>
            <a:stCxn id="57" idx="7"/>
            <a:endCxn id="58" idx="3"/>
          </p:cNvCxnSpPr>
          <p:nvPr/>
        </p:nvCxnSpPr>
        <p:spPr>
          <a:xfrm flipV="1">
            <a:off x="6761827" y="3122478"/>
            <a:ext cx="354647" cy="37877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D5FDC7-C506-66EA-9754-DFD7486ECD82}"/>
              </a:ext>
            </a:extLst>
          </p:cNvPr>
          <p:cNvCxnSpPr>
            <a:cxnSpLocks/>
            <a:stCxn id="57" idx="4"/>
            <a:endCxn id="62" idx="0"/>
          </p:cNvCxnSpPr>
          <p:nvPr/>
        </p:nvCxnSpPr>
        <p:spPr>
          <a:xfrm>
            <a:off x="6553391" y="3901765"/>
            <a:ext cx="0" cy="41764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C58F612-135F-C680-09F9-458DB906CF05}"/>
              </a:ext>
            </a:extLst>
          </p:cNvPr>
          <p:cNvCxnSpPr>
            <a:cxnSpLocks/>
            <a:stCxn id="59" idx="0"/>
            <a:endCxn id="56" idx="4"/>
          </p:cNvCxnSpPr>
          <p:nvPr/>
        </p:nvCxnSpPr>
        <p:spPr>
          <a:xfrm flipV="1">
            <a:off x="5309943" y="3901765"/>
            <a:ext cx="1" cy="41764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988044B-3397-F78A-1E7F-89E892CD9512}"/>
              </a:ext>
            </a:extLst>
          </p:cNvPr>
          <p:cNvCxnSpPr>
            <a:cxnSpLocks/>
            <a:stCxn id="59" idx="3"/>
            <a:endCxn id="60" idx="7"/>
          </p:cNvCxnSpPr>
          <p:nvPr/>
        </p:nvCxnSpPr>
        <p:spPr>
          <a:xfrm flipH="1">
            <a:off x="4811650" y="4719924"/>
            <a:ext cx="289856" cy="32631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1CA0B8-347E-D887-98C8-92369763F77C}"/>
              </a:ext>
            </a:extLst>
          </p:cNvPr>
          <p:cNvCxnSpPr>
            <a:cxnSpLocks/>
            <a:stCxn id="59" idx="6"/>
            <a:endCxn id="62" idx="2"/>
          </p:cNvCxnSpPr>
          <p:nvPr/>
        </p:nvCxnSpPr>
        <p:spPr>
          <a:xfrm>
            <a:off x="5604716" y="4554025"/>
            <a:ext cx="653901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FB74006-B37F-9F6C-C317-CBDEC721C429}"/>
              </a:ext>
            </a:extLst>
          </p:cNvPr>
          <p:cNvCxnSpPr>
            <a:cxnSpLocks/>
            <a:stCxn id="61" idx="1"/>
            <a:endCxn id="62" idx="5"/>
          </p:cNvCxnSpPr>
          <p:nvPr/>
        </p:nvCxnSpPr>
        <p:spPr>
          <a:xfrm flipH="1" flipV="1">
            <a:off x="6761827" y="4719924"/>
            <a:ext cx="354646" cy="32950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EEDD61F-54CA-A57C-D6BA-B7C330CE1C87}"/>
              </a:ext>
            </a:extLst>
          </p:cNvPr>
          <p:cNvCxnSpPr>
            <a:cxnSpLocks/>
            <a:stCxn id="61" idx="2"/>
            <a:endCxn id="60" idx="6"/>
          </p:cNvCxnSpPr>
          <p:nvPr/>
        </p:nvCxnSpPr>
        <p:spPr>
          <a:xfrm flipH="1" flipV="1">
            <a:off x="4897987" y="5212138"/>
            <a:ext cx="2132149" cy="3189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9686183-47C7-28FE-7551-09234E69681C}"/>
              </a:ext>
            </a:extLst>
          </p:cNvPr>
          <p:cNvCxnSpPr>
            <a:cxnSpLocks/>
            <a:stCxn id="61" idx="0"/>
            <a:endCxn id="58" idx="4"/>
          </p:cNvCxnSpPr>
          <p:nvPr/>
        </p:nvCxnSpPr>
        <p:spPr>
          <a:xfrm flipV="1">
            <a:off x="7324910" y="3191195"/>
            <a:ext cx="1" cy="178951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9BC292A-D85B-0EAE-1F56-5FE381CDABFB}"/>
                  </a:ext>
                </a:extLst>
              </p:cNvPr>
              <p:cNvSpPr txBox="1"/>
              <p:nvPr/>
            </p:nvSpPr>
            <p:spPr>
              <a:xfrm>
                <a:off x="3578885" y="3902068"/>
                <a:ext cx="335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≅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9BC292A-D85B-0EAE-1F56-5FE381CD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885" y="3902068"/>
                <a:ext cx="335028" cy="369332"/>
              </a:xfrm>
              <a:prstGeom prst="rect">
                <a:avLst/>
              </a:prstGeom>
              <a:blipFill>
                <a:blip r:embed="rId2"/>
                <a:stretch>
                  <a:fillRect l="-9091" r="-9091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C1E4D6E-E4CE-F5F5-9FAA-B1EA3C78179A}"/>
                  </a:ext>
                </a:extLst>
              </p:cNvPr>
              <p:cNvSpPr txBox="1"/>
              <p:nvPr/>
            </p:nvSpPr>
            <p:spPr>
              <a:xfrm>
                <a:off x="8390766" y="2907488"/>
                <a:ext cx="3175503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dirty="0">
                    <a:solidFill>
                      <a:srgbClr val="000000"/>
                    </a:solidFill>
                    <a:latin typeface="+mn-ea"/>
                    <a:cs typeface="Arial" panose="020B0604020202020204" pitchFamily="34" charset="0"/>
                  </a:rPr>
                  <a:t>T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wo graphs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tr-TR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are </a:t>
                </a:r>
                <a:r>
                  <a:rPr lang="tr-TR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considered isomorphic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tr-T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a:rPr lang="tr-T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tr-TR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if there exists a </a:t>
                </a:r>
                <a:r>
                  <a:rPr lang="tr-TR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   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structure-preserving </a:t>
                </a:r>
                <a:r>
                  <a:rPr lang="tr-TR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      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bijection 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ko-K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,</a:t>
                </a:r>
                <a:r>
                  <a:rPr lang="tr-TR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   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where the vertex function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+mn-ea"/>
                    <a:cs typeface="Arial" panose="020B0604020202020204" pitchFamily="34" charset="0"/>
                  </a:rPr>
                  <a:t> preserves adjacency.</a:t>
                </a:r>
                <a:endParaRPr lang="en-US" sz="2000" dirty="0">
                  <a:effectLst/>
                  <a:latin typeface="+mn-ea"/>
                  <a:cs typeface="Arial" panose="020B0604020202020204" pitchFamily="34" charset="0"/>
                </a:endParaRPr>
              </a:p>
              <a:p>
                <a:pPr algn="l"/>
                <a:endParaRPr lang="en-US" sz="2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C1E4D6E-E4CE-F5F5-9FAA-B1EA3C781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766" y="2907488"/>
                <a:ext cx="3175503" cy="2616101"/>
              </a:xfrm>
              <a:prstGeom prst="rect">
                <a:avLst/>
              </a:prstGeom>
              <a:blipFill>
                <a:blip r:embed="rId3"/>
                <a:stretch>
                  <a:fillRect l="-1919"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57" grpId="0"/>
      <p:bldP spid="1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4A7FCD-934F-579A-F96B-0D2A71154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4306541" cy="544765"/>
          </a:xfrm>
        </p:spPr>
        <p:txBody>
          <a:bodyPr/>
          <a:lstStyle/>
          <a:p>
            <a:r>
              <a:rPr lang="en-US" sz="1800" spc="0" dirty="0"/>
              <a:t>GNN for ECG Biometric Authentication</a:t>
            </a:r>
          </a:p>
        </p:txBody>
      </p:sp>
      <p:sp>
        <p:nvSpPr>
          <p:cNvPr id="5" name="직사각형 11">
            <a:extLst>
              <a:ext uri="{FF2B5EF4-FFF2-40B4-BE49-F238E27FC236}">
                <a16:creationId xmlns:a16="http://schemas.microsoft.com/office/drawing/2014/main" id="{AF97FE4A-1AD2-1478-9E10-CFF012BA0882}"/>
              </a:ext>
            </a:extLst>
          </p:cNvPr>
          <p:cNvSpPr/>
          <p:nvPr/>
        </p:nvSpPr>
        <p:spPr>
          <a:xfrm>
            <a:off x="756673" y="1287762"/>
            <a:ext cx="9260418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</a:t>
            </a:r>
            <a:r>
              <a:rPr lang="en-US" altLang="ko-KR" dirty="0" err="1"/>
              <a:t>VisGIN</a:t>
            </a:r>
            <a:r>
              <a:rPr lang="en-US" altLang="ko-KR" dirty="0"/>
              <a:t>: Visibility Graph Isomorphism Network for ECG Biometric </a:t>
            </a:r>
            <a:r>
              <a:rPr lang="en-US" altLang="ko-KR" dirty="0" err="1"/>
              <a:t>Authenticatio</a:t>
            </a:r>
            <a:r>
              <a:rPr lang="tr-TR" altLang="ko-KR" dirty="0"/>
              <a:t>n</a:t>
            </a:r>
            <a:endParaRPr lang="en-US" altLang="ko-KR" dirty="0"/>
          </a:p>
        </p:txBody>
      </p:sp>
      <p:sp>
        <p:nvSpPr>
          <p:cNvPr id="6" name="직사각형 17">
            <a:extLst>
              <a:ext uri="{FF2B5EF4-FFF2-40B4-BE49-F238E27FC236}">
                <a16:creationId xmlns:a16="http://schemas.microsoft.com/office/drawing/2014/main" id="{D828B963-5468-F42C-BE0B-9884400790B8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729A9B3F-E46B-7861-7292-6632F9E37EEB}"/>
              </a:ext>
            </a:extLst>
          </p:cNvPr>
          <p:cNvSpPr txBox="1">
            <a:spLocks/>
          </p:cNvSpPr>
          <p:nvPr/>
        </p:nvSpPr>
        <p:spPr>
          <a:xfrm>
            <a:off x="912539" y="1782055"/>
            <a:ext cx="4891292" cy="401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ko-KR" sz="18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Graph Isomorphism Network</a:t>
            </a:r>
            <a:endParaRPr lang="ko-KR" altLang="en-US" sz="18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C7852B-AA03-E533-E706-F447DF96B32C}"/>
                  </a:ext>
                </a:extLst>
              </p:cNvPr>
              <p:cNvSpPr txBox="1"/>
              <p:nvPr/>
            </p:nvSpPr>
            <p:spPr>
              <a:xfrm>
                <a:off x="5215963" y="2336688"/>
                <a:ext cx="3774908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𝑀𝐿𝑃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𝒾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C7852B-AA03-E533-E706-F447DF96B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63" y="2336688"/>
                <a:ext cx="3774908" cy="808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7BD4592-86D6-EDE5-D909-FDEEA26F2C7C}"/>
              </a:ext>
            </a:extLst>
          </p:cNvPr>
          <p:cNvSpPr txBox="1"/>
          <p:nvPr/>
        </p:nvSpPr>
        <p:spPr>
          <a:xfrm>
            <a:off x="907803" y="2555097"/>
            <a:ext cx="214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GIN Convolution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FF34001-E94C-6C8A-E8EA-749E78D5BC71}"/>
              </a:ext>
            </a:extLst>
          </p:cNvPr>
          <p:cNvSpPr/>
          <p:nvPr/>
        </p:nvSpPr>
        <p:spPr>
          <a:xfrm>
            <a:off x="3706502" y="2526404"/>
            <a:ext cx="854243" cy="42880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C993D3-B64F-588F-2B55-360EA0E52758}"/>
                  </a:ext>
                </a:extLst>
              </p:cNvPr>
              <p:cNvSpPr txBox="1"/>
              <p:nvPr/>
            </p:nvSpPr>
            <p:spPr>
              <a:xfrm>
                <a:off x="4921189" y="3620872"/>
                <a:ext cx="4364455" cy="65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  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 …   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 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C993D3-B64F-588F-2B55-360EA0E52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89" y="3620872"/>
                <a:ext cx="4364455" cy="65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E967A68-2E6C-5D9D-1ADF-91165382F02F}"/>
              </a:ext>
            </a:extLst>
          </p:cNvPr>
          <p:cNvSpPr txBox="1"/>
          <p:nvPr/>
        </p:nvSpPr>
        <p:spPr>
          <a:xfrm>
            <a:off x="1040871" y="3596667"/>
            <a:ext cx="1877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Graph-level    representation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8D3EEC0-11E9-860C-132B-56C77B4703F6}"/>
              </a:ext>
            </a:extLst>
          </p:cNvPr>
          <p:cNvSpPr/>
          <p:nvPr/>
        </p:nvSpPr>
        <p:spPr>
          <a:xfrm>
            <a:off x="3706501" y="3736209"/>
            <a:ext cx="854243" cy="42880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E08B9C-7478-F99D-0482-0EE8FFD8CFD1}"/>
                  </a:ext>
                </a:extLst>
              </p:cNvPr>
              <p:cNvSpPr txBox="1"/>
              <p:nvPr/>
            </p:nvSpPr>
            <p:spPr>
              <a:xfrm>
                <a:off x="834607" y="4756297"/>
                <a:ext cx="8490285" cy="81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tr-TR" dirty="0">
                    <a:solidFill>
                      <a:srgbClr val="000000"/>
                    </a:solidFill>
                    <a:ea typeface="Malgun Gothic" panose="020B0503020000020004" pitchFamily="34" charset="-127"/>
                  </a:rPr>
                  <a:t>C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ommonly used operators include mean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nary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), sum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), and max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𝑚𝑎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ea typeface="Malgun Gothic" panose="020B0503020000020004" pitchFamily="34" charset="-127"/>
                  </a:rPr>
                  <a:t>).</a:t>
                </a:r>
                <a:endParaRPr lang="en-US" sz="2400" dirty="0"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E08B9C-7478-F99D-0482-0EE8FFD8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" y="4756297"/>
                <a:ext cx="8490285" cy="813941"/>
              </a:xfrm>
              <a:prstGeom prst="rect">
                <a:avLst/>
              </a:prstGeom>
              <a:blipFill>
                <a:blip r:embed="rId4"/>
                <a:stretch>
                  <a:fillRect l="-646" t="-73134" r="-3302" b="-6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95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9" grpId="0"/>
      <p:bldP spid="22" grpId="0"/>
      <p:bldP spid="23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4A7FCD-934F-579A-F96B-0D2A71154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554" y="254803"/>
            <a:ext cx="4306541" cy="544765"/>
          </a:xfrm>
        </p:spPr>
        <p:txBody>
          <a:bodyPr/>
          <a:lstStyle/>
          <a:p>
            <a:r>
              <a:rPr lang="en-US" sz="1800" spc="0" dirty="0"/>
              <a:t>GNN for ECG Biometric Authentication</a:t>
            </a:r>
          </a:p>
        </p:txBody>
      </p:sp>
      <p:sp>
        <p:nvSpPr>
          <p:cNvPr id="5" name="직사각형 11">
            <a:extLst>
              <a:ext uri="{FF2B5EF4-FFF2-40B4-BE49-F238E27FC236}">
                <a16:creationId xmlns:a16="http://schemas.microsoft.com/office/drawing/2014/main" id="{AF97FE4A-1AD2-1478-9E10-CFF012BA0882}"/>
              </a:ext>
            </a:extLst>
          </p:cNvPr>
          <p:cNvSpPr/>
          <p:nvPr/>
        </p:nvSpPr>
        <p:spPr>
          <a:xfrm>
            <a:off x="756673" y="1287762"/>
            <a:ext cx="9260418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ko-KR" dirty="0"/>
              <a:t>  </a:t>
            </a:r>
            <a:r>
              <a:rPr lang="en-US" altLang="ko-KR" dirty="0" err="1"/>
              <a:t>VisGIN</a:t>
            </a:r>
            <a:r>
              <a:rPr lang="en-US" altLang="ko-KR" dirty="0"/>
              <a:t>: Visibility Graph Isomorphism Network for ECG Biometric </a:t>
            </a:r>
            <a:r>
              <a:rPr lang="en-US" altLang="ko-KR" dirty="0" err="1"/>
              <a:t>Authenticatio</a:t>
            </a:r>
            <a:r>
              <a:rPr lang="tr-TR" altLang="ko-KR" dirty="0"/>
              <a:t>n</a:t>
            </a:r>
            <a:endParaRPr lang="en-US" altLang="ko-KR" dirty="0"/>
          </a:p>
        </p:txBody>
      </p:sp>
      <p:sp>
        <p:nvSpPr>
          <p:cNvPr id="6" name="직사각형 17">
            <a:extLst>
              <a:ext uri="{FF2B5EF4-FFF2-40B4-BE49-F238E27FC236}">
                <a16:creationId xmlns:a16="http://schemas.microsoft.com/office/drawing/2014/main" id="{D828B963-5468-F42C-BE0B-9884400790B8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 descr="A picture containing text, diagram, screenshot, font&#10;&#10;Description automatically generated">
            <a:extLst>
              <a:ext uri="{FF2B5EF4-FFF2-40B4-BE49-F238E27FC236}">
                <a16:creationId xmlns:a16="http://schemas.microsoft.com/office/drawing/2014/main" id="{67FE86F7-91C3-3BD3-F5E9-DEC0E7AB8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1695173"/>
            <a:ext cx="9204960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87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D48B30-9133-4B5A-BCCB-0107D9C132F5}"/>
              </a:ext>
            </a:extLst>
          </p:cNvPr>
          <p:cNvSpPr txBox="1"/>
          <p:nvPr/>
        </p:nvSpPr>
        <p:spPr>
          <a:xfrm>
            <a:off x="572722" y="1400650"/>
            <a:ext cx="24021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solidFill>
                  <a:srgbClr val="0F1642"/>
                </a:solidFill>
                <a:latin typeface="HelveticaNeueLT Pro 67 MdCn" panose="020B0606030502030204" pitchFamily="34" charset="0"/>
              </a:rPr>
              <a:t>0</a:t>
            </a:r>
            <a:r>
              <a:rPr lang="tr-TR" altLang="ko-KR" sz="11500" dirty="0">
                <a:solidFill>
                  <a:srgbClr val="0F1642"/>
                </a:solidFill>
                <a:latin typeface="HelveticaNeueLT Pro 67 MdCn" panose="020B0606030502030204" pitchFamily="34" charset="0"/>
              </a:rPr>
              <a:t>5</a:t>
            </a:r>
            <a:endParaRPr lang="ko-KR" altLang="en-US" sz="9600" dirty="0">
              <a:solidFill>
                <a:srgbClr val="0F1642"/>
              </a:solidFill>
              <a:latin typeface="HelveticaNeueLT Pro 67 MdCn" panose="020B0606030502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E3C0D64-E2AF-449B-B37D-FB2EF8328078}"/>
              </a:ext>
            </a:extLst>
          </p:cNvPr>
          <p:cNvCxnSpPr>
            <a:cxnSpLocks/>
          </p:cNvCxnSpPr>
          <p:nvPr/>
        </p:nvCxnSpPr>
        <p:spPr>
          <a:xfrm flipH="1">
            <a:off x="2364732" y="2883217"/>
            <a:ext cx="6596388" cy="0"/>
          </a:xfrm>
          <a:prstGeom prst="line">
            <a:avLst/>
          </a:prstGeom>
          <a:ln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C85710-C356-465A-B72A-032361491FC5}"/>
              </a:ext>
            </a:extLst>
          </p:cNvPr>
          <p:cNvSpPr txBox="1"/>
          <p:nvPr/>
        </p:nvSpPr>
        <p:spPr>
          <a:xfrm>
            <a:off x="2364732" y="2211349"/>
            <a:ext cx="497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3200" dirty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Experiments and Results</a:t>
            </a:r>
            <a:endParaRPr lang="en-US" altLang="ko-KR" sz="3200" dirty="0">
              <a:solidFill>
                <a:srgbClr val="0F1642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95E19-59C0-482F-A45A-92FA0A59C857}"/>
              </a:ext>
            </a:extLst>
          </p:cNvPr>
          <p:cNvSpPr txBox="1"/>
          <p:nvPr/>
        </p:nvSpPr>
        <p:spPr>
          <a:xfrm>
            <a:off x="2465869" y="3191427"/>
            <a:ext cx="5145237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Exploring GNNs on Extracting Node Embeddings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GNN for ECG Biometric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153673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D48B30-9133-4B5A-BCCB-0107D9C132F5}"/>
              </a:ext>
            </a:extLst>
          </p:cNvPr>
          <p:cNvSpPr txBox="1"/>
          <p:nvPr/>
        </p:nvSpPr>
        <p:spPr>
          <a:xfrm>
            <a:off x="572722" y="1400650"/>
            <a:ext cx="24021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solidFill>
                  <a:srgbClr val="0F1642"/>
                </a:solidFill>
                <a:latin typeface="HelveticaNeueLT Pro 67 MdCn" panose="020B0606030502030204" pitchFamily="34" charset="0"/>
              </a:rPr>
              <a:t>01</a:t>
            </a:r>
            <a:endParaRPr lang="ko-KR" altLang="en-US" sz="9600" dirty="0">
              <a:solidFill>
                <a:srgbClr val="0F1642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85710-C356-465A-B72A-032361491FC5}"/>
              </a:ext>
            </a:extLst>
          </p:cNvPr>
          <p:cNvSpPr txBox="1"/>
          <p:nvPr/>
        </p:nvSpPr>
        <p:spPr>
          <a:xfrm>
            <a:off x="2364732" y="2248907"/>
            <a:ext cx="260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3200" dirty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Introduction</a:t>
            </a:r>
            <a:endParaRPr lang="en-US" altLang="ko-KR" sz="3200" dirty="0">
              <a:solidFill>
                <a:srgbClr val="0F1642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A2B9C-8A7D-C6DD-A8F9-4CD38685D2AF}"/>
              </a:ext>
            </a:extLst>
          </p:cNvPr>
          <p:cNvSpPr txBox="1"/>
          <p:nvPr/>
        </p:nvSpPr>
        <p:spPr>
          <a:xfrm>
            <a:off x="2465869" y="3191427"/>
            <a:ext cx="2161549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Background</a:t>
            </a:r>
            <a:endParaRPr lang="en-US" altLang="ko-KR" sz="1600" dirty="0">
              <a:solidFill>
                <a:srgbClr val="0F1642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Objectives</a:t>
            </a:r>
            <a:endParaRPr lang="en-US" altLang="ko-KR" sz="1600" dirty="0">
              <a:solidFill>
                <a:srgbClr val="0F1642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ko-KR" sz="1600" dirty="0">
                <a:solidFill>
                  <a:srgbClr val="0F1642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Research Content</a:t>
            </a:r>
            <a:endParaRPr lang="en-US" altLang="ko-KR" sz="1600" dirty="0">
              <a:solidFill>
                <a:srgbClr val="0F1642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21094A7-FB61-0929-8BD4-83347D8B3EE4}"/>
              </a:ext>
            </a:extLst>
          </p:cNvPr>
          <p:cNvCxnSpPr>
            <a:cxnSpLocks/>
          </p:cNvCxnSpPr>
          <p:nvPr/>
        </p:nvCxnSpPr>
        <p:spPr>
          <a:xfrm flipH="1">
            <a:off x="2364732" y="2883217"/>
            <a:ext cx="6596388" cy="0"/>
          </a:xfrm>
          <a:prstGeom prst="line">
            <a:avLst/>
          </a:prstGeom>
          <a:ln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71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id="{AEA36419-3FB9-8094-4734-F43EC25C6B4F}"/>
              </a:ext>
            </a:extLst>
          </p:cNvPr>
          <p:cNvSpPr/>
          <p:nvPr/>
        </p:nvSpPr>
        <p:spPr>
          <a:xfrm>
            <a:off x="756672" y="1287762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Exploring GNNs on Extracting Node Embeddings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F9C8C65-E7F1-255E-0B7D-68C9129B3235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C20698DD-D34C-D84A-804E-B55E632B6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255588"/>
            <a:ext cx="4087813" cy="544512"/>
          </a:xfrm>
        </p:spPr>
        <p:txBody>
          <a:bodyPr/>
          <a:lstStyle/>
          <a:p>
            <a:r>
              <a:rPr lang="tr-TR" altLang="ko-KR" sz="1800" spc="0" dirty="0"/>
              <a:t>Experiments &amp; Results</a:t>
            </a:r>
            <a:endParaRPr lang="ko-KR" altLang="en-US" sz="1800" spc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F0FE3D-351C-DE85-8963-A5955C4F7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86344"/>
              </p:ext>
            </p:extLst>
          </p:nvPr>
        </p:nvGraphicFramePr>
        <p:xfrm>
          <a:off x="2634873" y="2248645"/>
          <a:ext cx="6224422" cy="2648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495">
                  <a:extLst>
                    <a:ext uri="{9D8B030D-6E8A-4147-A177-3AD203B41FA5}">
                      <a16:colId xmlns:a16="http://schemas.microsoft.com/office/drawing/2014/main" val="304307660"/>
                    </a:ext>
                  </a:extLst>
                </a:gridCol>
                <a:gridCol w="1556309">
                  <a:extLst>
                    <a:ext uri="{9D8B030D-6E8A-4147-A177-3AD203B41FA5}">
                      <a16:colId xmlns:a16="http://schemas.microsoft.com/office/drawing/2014/main" val="30417934"/>
                    </a:ext>
                  </a:extLst>
                </a:gridCol>
                <a:gridCol w="1556309">
                  <a:extLst>
                    <a:ext uri="{9D8B030D-6E8A-4147-A177-3AD203B41FA5}">
                      <a16:colId xmlns:a16="http://schemas.microsoft.com/office/drawing/2014/main" val="2059063486"/>
                    </a:ext>
                  </a:extLst>
                </a:gridCol>
                <a:gridCol w="1556309">
                  <a:extLst>
                    <a:ext uri="{9D8B030D-6E8A-4147-A177-3AD203B41FA5}">
                      <a16:colId xmlns:a16="http://schemas.microsoft.com/office/drawing/2014/main" val="1237526140"/>
                    </a:ext>
                  </a:extLst>
                </a:gridCol>
              </a:tblGrid>
              <a:tr h="53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GCN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Harmonic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655027"/>
                  </a:ext>
                </a:extLst>
              </a:tr>
              <a:tr h="53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Karate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237064"/>
                  </a:ext>
                </a:extLst>
              </a:tr>
              <a:tr h="53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Email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72.1 ± 0.52%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67.95 ± 0.47%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70.7 ± 0.68%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079949"/>
                  </a:ext>
                </a:extLst>
              </a:tr>
              <a:tr h="517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81.45 ± 0.3%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83.05 ± 0.29%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86.35 ± 0.23%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349768"/>
                  </a:ext>
                </a:extLst>
              </a:tr>
              <a:tr h="53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Pubmed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80.39 ± 0.26%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80.73 ± 0.24%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82.35 ± 0.07%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2565786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33DD3344-B0CF-09FE-6DCC-1A17C017275F}"/>
              </a:ext>
            </a:extLst>
          </p:cNvPr>
          <p:cNvSpPr/>
          <p:nvPr/>
        </p:nvSpPr>
        <p:spPr>
          <a:xfrm>
            <a:off x="1393774" y="5323591"/>
            <a:ext cx="757989" cy="49329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F31DF4-9CA7-171E-104D-32B6E7228650}"/>
              </a:ext>
            </a:extLst>
          </p:cNvPr>
          <p:cNvSpPr/>
          <p:nvPr/>
        </p:nvSpPr>
        <p:spPr>
          <a:xfrm>
            <a:off x="6120176" y="5323589"/>
            <a:ext cx="757989" cy="49329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DC233-8FC1-B760-AA69-7B05A778194A}"/>
              </a:ext>
            </a:extLst>
          </p:cNvPr>
          <p:cNvSpPr txBox="1"/>
          <p:nvPr/>
        </p:nvSpPr>
        <p:spPr>
          <a:xfrm>
            <a:off x="2151763" y="5247072"/>
            <a:ext cx="358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GCN &amp; GAT need to improve on supervised learning settings</a:t>
            </a:r>
            <a:endParaRPr 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239E83-B62A-0B25-4BFA-B8F894ED3136}"/>
              </a:ext>
            </a:extLst>
          </p:cNvPr>
          <p:cNvSpPr txBox="1"/>
          <p:nvPr/>
        </p:nvSpPr>
        <p:spPr>
          <a:xfrm>
            <a:off x="6878165" y="5247072"/>
            <a:ext cx="414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When it comes to less homogeneous graphs, GCN is still better</a:t>
            </a:r>
            <a:endParaRPr 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3341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id="{AEA36419-3FB9-8094-4734-F43EC25C6B4F}"/>
              </a:ext>
            </a:extLst>
          </p:cNvPr>
          <p:cNvSpPr/>
          <p:nvPr/>
        </p:nvSpPr>
        <p:spPr>
          <a:xfrm>
            <a:off x="756672" y="1287762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GNN for ECG Biometric Authentication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F9C8C65-E7F1-255E-0B7D-68C9129B3235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C20698DD-D34C-D84A-804E-B55E632B6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255588"/>
            <a:ext cx="4087813" cy="544512"/>
          </a:xfrm>
        </p:spPr>
        <p:txBody>
          <a:bodyPr/>
          <a:lstStyle/>
          <a:p>
            <a:r>
              <a:rPr lang="tr-TR" altLang="ko-KR" sz="1800" spc="0" dirty="0"/>
              <a:t>Experiments &amp; Results</a:t>
            </a:r>
            <a:endParaRPr lang="ko-KR" altLang="en-US" sz="1800" spc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9DDECB-41A6-C02E-C958-5EC7FBAA7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91683"/>
              </p:ext>
            </p:extLst>
          </p:nvPr>
        </p:nvGraphicFramePr>
        <p:xfrm>
          <a:off x="917752" y="1899711"/>
          <a:ext cx="5622756" cy="4612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762">
                  <a:extLst>
                    <a:ext uri="{9D8B030D-6E8A-4147-A177-3AD203B41FA5}">
                      <a16:colId xmlns:a16="http://schemas.microsoft.com/office/drawing/2014/main" val="2089295129"/>
                    </a:ext>
                  </a:extLst>
                </a:gridCol>
                <a:gridCol w="1874497">
                  <a:extLst>
                    <a:ext uri="{9D8B030D-6E8A-4147-A177-3AD203B41FA5}">
                      <a16:colId xmlns:a16="http://schemas.microsoft.com/office/drawing/2014/main" val="4055104622"/>
                    </a:ext>
                  </a:extLst>
                </a:gridCol>
                <a:gridCol w="1874497">
                  <a:extLst>
                    <a:ext uri="{9D8B030D-6E8A-4147-A177-3AD203B41FA5}">
                      <a16:colId xmlns:a16="http://schemas.microsoft.com/office/drawing/2014/main" val="3009181662"/>
                    </a:ext>
                  </a:extLst>
                </a:gridCol>
              </a:tblGrid>
              <a:tr h="60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Model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Not Applied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Applied (%)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6077794"/>
                  </a:ext>
                </a:extLst>
              </a:tr>
              <a:tr h="45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LSTM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92.98 ± 10.1%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94.78 ± 8.2%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9260526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MLP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97.15 ± 4.1%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98.68 ± 2.8%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9111760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TCN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97.29 ± 4.6%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98.23 ± 3.6%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349437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mWDN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98.88 ± 2.4%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99.03 ± 2.2%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1546873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XCM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99.08 ± 2.2%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99.04 ± 2.2%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611756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FCN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99.23 ± 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99.26 ± 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853465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LSTM-FCN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99.24 ± 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99.24 ± 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7452613"/>
                  </a:ext>
                </a:extLst>
              </a:tr>
              <a:tr h="407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MLSTM-FCN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99.27 ± 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99.25 ± 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980048"/>
                  </a:ext>
                </a:extLst>
              </a:tr>
              <a:tr h="339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InceptionTime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99.36 ± 1.8%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99.30 ± 1.9%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1487199"/>
                  </a:ext>
                </a:extLst>
              </a:tr>
              <a:tr h="384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VisGIN (Proposed)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99.54 ± 1.5%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99.55 ± 1.5%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49102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A96A6B-2DB8-84E5-14A3-FDCD236D5315}"/>
              </a:ext>
            </a:extLst>
          </p:cNvPr>
          <p:cNvSpPr txBox="1"/>
          <p:nvPr/>
        </p:nvSpPr>
        <p:spPr>
          <a:xfrm>
            <a:off x="7785091" y="3623483"/>
            <a:ext cx="360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Effects of baseline correction (wander removal)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C61971F-A020-B04D-8016-5C633490ED98}"/>
              </a:ext>
            </a:extLst>
          </p:cNvPr>
          <p:cNvSpPr/>
          <p:nvPr/>
        </p:nvSpPr>
        <p:spPr>
          <a:xfrm>
            <a:off x="6845968" y="3741821"/>
            <a:ext cx="830179" cy="52939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31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id="{AEA36419-3FB9-8094-4734-F43EC25C6B4F}"/>
              </a:ext>
            </a:extLst>
          </p:cNvPr>
          <p:cNvSpPr/>
          <p:nvPr/>
        </p:nvSpPr>
        <p:spPr>
          <a:xfrm>
            <a:off x="756672" y="1287762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GNN for ECG Biometric Authentication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F9C8C65-E7F1-255E-0B7D-68C9129B3235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C20698DD-D34C-D84A-804E-B55E632B6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255588"/>
            <a:ext cx="4087813" cy="544512"/>
          </a:xfrm>
        </p:spPr>
        <p:txBody>
          <a:bodyPr/>
          <a:lstStyle/>
          <a:p>
            <a:r>
              <a:rPr lang="tr-TR" altLang="ko-KR" sz="1800" spc="0" dirty="0"/>
              <a:t>Experiments &amp; Results</a:t>
            </a:r>
            <a:endParaRPr lang="ko-KR" altLang="en-US" sz="1800" spc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76B0F4F-CBCE-0351-DC47-FDB06D75D2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122299"/>
                  </p:ext>
                </p:extLst>
              </p:nvPr>
            </p:nvGraphicFramePr>
            <p:xfrm>
              <a:off x="1305413" y="1802322"/>
              <a:ext cx="9581174" cy="46673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0029">
                      <a:extLst>
                        <a:ext uri="{9D8B030D-6E8A-4147-A177-3AD203B41FA5}">
                          <a16:colId xmlns:a16="http://schemas.microsoft.com/office/drawing/2014/main" val="3819263989"/>
                        </a:ext>
                      </a:extLst>
                    </a:gridCol>
                    <a:gridCol w="1103496">
                      <a:extLst>
                        <a:ext uri="{9D8B030D-6E8A-4147-A177-3AD203B41FA5}">
                          <a16:colId xmlns:a16="http://schemas.microsoft.com/office/drawing/2014/main" val="3719278607"/>
                        </a:ext>
                      </a:extLst>
                    </a:gridCol>
                    <a:gridCol w="829999">
                      <a:extLst>
                        <a:ext uri="{9D8B030D-6E8A-4147-A177-3AD203B41FA5}">
                          <a16:colId xmlns:a16="http://schemas.microsoft.com/office/drawing/2014/main" val="1104810356"/>
                        </a:ext>
                      </a:extLst>
                    </a:gridCol>
                    <a:gridCol w="713467">
                      <a:extLst>
                        <a:ext uri="{9D8B030D-6E8A-4147-A177-3AD203B41FA5}">
                          <a16:colId xmlns:a16="http://schemas.microsoft.com/office/drawing/2014/main" val="2554112810"/>
                        </a:ext>
                      </a:extLst>
                    </a:gridCol>
                    <a:gridCol w="1228748">
                      <a:extLst>
                        <a:ext uri="{9D8B030D-6E8A-4147-A177-3AD203B41FA5}">
                          <a16:colId xmlns:a16="http://schemas.microsoft.com/office/drawing/2014/main" val="223625723"/>
                        </a:ext>
                      </a:extLst>
                    </a:gridCol>
                    <a:gridCol w="840305">
                      <a:extLst>
                        <a:ext uri="{9D8B030D-6E8A-4147-A177-3AD203B41FA5}">
                          <a16:colId xmlns:a16="http://schemas.microsoft.com/office/drawing/2014/main" val="3021295571"/>
                        </a:ext>
                      </a:extLst>
                    </a:gridCol>
                    <a:gridCol w="713467">
                      <a:extLst>
                        <a:ext uri="{9D8B030D-6E8A-4147-A177-3AD203B41FA5}">
                          <a16:colId xmlns:a16="http://schemas.microsoft.com/office/drawing/2014/main" val="3005935913"/>
                        </a:ext>
                      </a:extLst>
                    </a:gridCol>
                    <a:gridCol w="1141547">
                      <a:extLst>
                        <a:ext uri="{9D8B030D-6E8A-4147-A177-3AD203B41FA5}">
                          <a16:colId xmlns:a16="http://schemas.microsoft.com/office/drawing/2014/main" val="1863155126"/>
                        </a:ext>
                      </a:extLst>
                    </a:gridCol>
                    <a:gridCol w="832485">
                      <a:extLst>
                        <a:ext uri="{9D8B030D-6E8A-4147-A177-3AD203B41FA5}">
                          <a16:colId xmlns:a16="http://schemas.microsoft.com/office/drawing/2014/main" val="2854270503"/>
                        </a:ext>
                      </a:extLst>
                    </a:gridCol>
                    <a:gridCol w="957631">
                      <a:extLst>
                        <a:ext uri="{9D8B030D-6E8A-4147-A177-3AD203B41FA5}">
                          <a16:colId xmlns:a16="http://schemas.microsoft.com/office/drawing/2014/main" val="701630322"/>
                        </a:ext>
                      </a:extLst>
                    </a:gridCol>
                  </a:tblGrid>
                  <a:tr h="3580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 =1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 =2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 =3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722903"/>
                      </a:ext>
                    </a:extLst>
                  </a:tr>
                  <a:tr h="4346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Model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ACC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tr-TR" altLang="ko-KR" sz="12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e>
                              </m:d>
                            </m:oMath>
                          </a14:m>
                          <a:endParaRPr lang="tr-TR" sz="12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FNMR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FMR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ACC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FNMR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FMR </a:t>
                          </a:r>
                          <a14:m>
                            <m:oMath xmlns:m="http://schemas.openxmlformats.org/officeDocument/2006/math">
                              <m:r>
                                <a:rPr lang="tr-TR" altLang="ko-KR" sz="12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ACC </a:t>
                          </a:r>
                          <a14:m>
                            <m:oMath xmlns:m="http://schemas.openxmlformats.org/officeDocument/2006/math">
                              <m:r>
                                <a:rPr lang="tr-TR" sz="1200" b="0" i="0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FNMR (</a:t>
                          </a:r>
                          <a14:m>
                            <m:oMath xmlns:m="http://schemas.openxmlformats.org/officeDocument/2006/math"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FMR</a:t>
                          </a:r>
                          <a:r>
                            <a:rPr lang="tr-TR" sz="1200" baseline="0" dirty="0">
                              <a:effectLst/>
                            </a:rPr>
                            <a:t> </a:t>
                          </a:r>
                          <a:r>
                            <a:rPr lang="en-US" sz="12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ko-KR" sz="1200">
                                  <a:effectLst/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6693345"/>
                      </a:ext>
                    </a:extLst>
                  </a:tr>
                  <a:tr h="4336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LSTM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92.98 ± 10.1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7.28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6.75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95.0 ± 7.1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4.99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4.99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95.66 ± 6.0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4.42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4.26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60415843"/>
                      </a:ext>
                    </a:extLst>
                  </a:tr>
                  <a:tr h="3322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MLP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97.15 ± 4.1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2.81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97.86 ± 2.7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98.04 ± 2.3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43542011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97.29 ± 4.6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2.61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98.4 ± 2.4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98.48 ± 2.2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87304644"/>
                      </a:ext>
                    </a:extLst>
                  </a:tr>
                  <a:tr h="365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mWDN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98.88 ± 2.4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98.92 ± 1.8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98.94 ± 1.5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04212235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XCM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99.08 ± 2.2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0.97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0.86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99.32 ± 1.3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99.36 ± 1.1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60548749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99.23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99.66 ± 0.9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99.72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14984366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LSTM-FCN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99.24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99.67 ± 0.9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99.71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17378943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MLSTM-FCN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99.27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99.63 ± 0.9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0.38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99.69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1352681"/>
                      </a:ext>
                    </a:extLst>
                  </a:tr>
                  <a:tr h="4336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InceptionTime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99.36 ± 1.8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99.44 ± 1.2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0.57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99.49 ± 0.9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96038574"/>
                      </a:ext>
                    </a:extLst>
                  </a:tr>
                  <a:tr h="3898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err="1">
                              <a:effectLst/>
                            </a:rPr>
                            <a:t>VisGIN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99.54 ± 1.5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0.42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99.67 ± 0.9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0.31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99.76 ± 0.7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0.24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0.25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88790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76B0F4F-CBCE-0351-DC47-FDB06D75D2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122299"/>
                  </p:ext>
                </p:extLst>
              </p:nvPr>
            </p:nvGraphicFramePr>
            <p:xfrm>
              <a:off x="1305413" y="1802322"/>
              <a:ext cx="9581174" cy="46673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0029">
                      <a:extLst>
                        <a:ext uri="{9D8B030D-6E8A-4147-A177-3AD203B41FA5}">
                          <a16:colId xmlns:a16="http://schemas.microsoft.com/office/drawing/2014/main" val="3819263989"/>
                        </a:ext>
                      </a:extLst>
                    </a:gridCol>
                    <a:gridCol w="1103496">
                      <a:extLst>
                        <a:ext uri="{9D8B030D-6E8A-4147-A177-3AD203B41FA5}">
                          <a16:colId xmlns:a16="http://schemas.microsoft.com/office/drawing/2014/main" val="3719278607"/>
                        </a:ext>
                      </a:extLst>
                    </a:gridCol>
                    <a:gridCol w="829999">
                      <a:extLst>
                        <a:ext uri="{9D8B030D-6E8A-4147-A177-3AD203B41FA5}">
                          <a16:colId xmlns:a16="http://schemas.microsoft.com/office/drawing/2014/main" val="1104810356"/>
                        </a:ext>
                      </a:extLst>
                    </a:gridCol>
                    <a:gridCol w="713467">
                      <a:extLst>
                        <a:ext uri="{9D8B030D-6E8A-4147-A177-3AD203B41FA5}">
                          <a16:colId xmlns:a16="http://schemas.microsoft.com/office/drawing/2014/main" val="2554112810"/>
                        </a:ext>
                      </a:extLst>
                    </a:gridCol>
                    <a:gridCol w="1228748">
                      <a:extLst>
                        <a:ext uri="{9D8B030D-6E8A-4147-A177-3AD203B41FA5}">
                          <a16:colId xmlns:a16="http://schemas.microsoft.com/office/drawing/2014/main" val="223625723"/>
                        </a:ext>
                      </a:extLst>
                    </a:gridCol>
                    <a:gridCol w="840305">
                      <a:extLst>
                        <a:ext uri="{9D8B030D-6E8A-4147-A177-3AD203B41FA5}">
                          <a16:colId xmlns:a16="http://schemas.microsoft.com/office/drawing/2014/main" val="3021295571"/>
                        </a:ext>
                      </a:extLst>
                    </a:gridCol>
                    <a:gridCol w="713467">
                      <a:extLst>
                        <a:ext uri="{9D8B030D-6E8A-4147-A177-3AD203B41FA5}">
                          <a16:colId xmlns:a16="http://schemas.microsoft.com/office/drawing/2014/main" val="3005935913"/>
                        </a:ext>
                      </a:extLst>
                    </a:gridCol>
                    <a:gridCol w="1141547">
                      <a:extLst>
                        <a:ext uri="{9D8B030D-6E8A-4147-A177-3AD203B41FA5}">
                          <a16:colId xmlns:a16="http://schemas.microsoft.com/office/drawing/2014/main" val="1863155126"/>
                        </a:ext>
                      </a:extLst>
                    </a:gridCol>
                    <a:gridCol w="832485">
                      <a:extLst>
                        <a:ext uri="{9D8B030D-6E8A-4147-A177-3AD203B41FA5}">
                          <a16:colId xmlns:a16="http://schemas.microsoft.com/office/drawing/2014/main" val="2854270503"/>
                        </a:ext>
                      </a:extLst>
                    </a:gridCol>
                    <a:gridCol w="957631">
                      <a:extLst>
                        <a:ext uri="{9D8B030D-6E8A-4147-A177-3AD203B41FA5}">
                          <a16:colId xmlns:a16="http://schemas.microsoft.com/office/drawing/2014/main" val="701630322"/>
                        </a:ext>
                      </a:extLst>
                    </a:gridCol>
                  </a:tblGrid>
                  <a:tr h="3580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6313" t="-1695" r="-217281" b="-12033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8950" t="-1695" r="-106346" b="-12033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27027" t="-1695" r="-1040" b="-12033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9722903"/>
                      </a:ext>
                    </a:extLst>
                  </a:tr>
                  <a:tr h="4346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Model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11050" t="-84507" r="-66077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80882" t="-84507" r="-779412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42735" t="-84507" r="-80598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14356" t="-84507" r="-366832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06522" t="-84507" r="-436957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833333" t="-84507" r="-415385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83957" t="-84507" r="-15989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33577" t="-84507" r="-11824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01911" t="-84507" r="-3185" b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693345"/>
                      </a:ext>
                    </a:extLst>
                  </a:tr>
                  <a:tr h="4336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LSTM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92.98 ± 10.1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7.28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6.75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95.0 ± 7.1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4.99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4.99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95.66 ± 6.0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4.42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4.26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60415843"/>
                      </a:ext>
                    </a:extLst>
                  </a:tr>
                  <a:tr h="3322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MLP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97.15 ± 4.1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2.81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97.86 ± 2.7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98.04 ± 2.3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43542011"/>
                      </a:ext>
                    </a:extLst>
                  </a:tr>
                  <a:tr h="3248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TCN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97.29 ± 4.6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2.61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98.4 ± 2.4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98.48 ± 2.2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87304644"/>
                      </a:ext>
                    </a:extLst>
                  </a:tr>
                  <a:tr h="365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mWDN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98.88 ± 2.4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98.92 ± 1.8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98.94 ± 1.5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04212235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XCM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99.08 ± 2.2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0.97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0.86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99.32 ± 1.3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99.36 ± 1.1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0.66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60548749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99.23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99.66 ± 0.9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99.72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14984366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LSTM-FCN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99.24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99.67 ± 0.9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99.71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17378943"/>
                      </a:ext>
                    </a:extLst>
                  </a:tr>
                  <a:tr h="3987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MLSTM-FCN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99.27 ± 1.9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0.73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0.74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99.63 ± 0.9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0.38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0.35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99.69 ± 0.7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0.30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0.31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1352681"/>
                      </a:ext>
                    </a:extLst>
                  </a:tr>
                  <a:tr h="4336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InceptionTime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99.36 ± 1.8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0.69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99.44 ± 1.2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0.54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0.57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99.49 ± 0.9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0.52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0.51</a:t>
                          </a:r>
                          <a:endParaRPr lang="en-US" sz="120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96038574"/>
                      </a:ext>
                    </a:extLst>
                  </a:tr>
                  <a:tr h="38984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 err="1">
                              <a:effectLst/>
                            </a:rPr>
                            <a:t>VisGIN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99.54 ± 1.5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0.42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99.67 ± 0.9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0.31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99.76 ± 0.7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0.24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 dirty="0">
                              <a:effectLst/>
                            </a:rPr>
                            <a:t>0.25</a:t>
                          </a:r>
                          <a:endParaRPr lang="en-US" sz="1200" b="1" dirty="0">
                            <a:effectLst/>
                            <a:latin typeface="Calibri" panose="020F0502020204030204" pitchFamily="34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887908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7250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id="{AEA36419-3FB9-8094-4734-F43EC25C6B4F}"/>
              </a:ext>
            </a:extLst>
          </p:cNvPr>
          <p:cNvSpPr/>
          <p:nvPr/>
        </p:nvSpPr>
        <p:spPr>
          <a:xfrm>
            <a:off x="727175" y="963297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GNN for ECG Biometric Authentication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F9C8C65-E7F1-255E-0B7D-68C9129B3235}"/>
              </a:ext>
            </a:extLst>
          </p:cNvPr>
          <p:cNvSpPr/>
          <p:nvPr/>
        </p:nvSpPr>
        <p:spPr>
          <a:xfrm>
            <a:off x="727179" y="963297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C20698DD-D34C-D84A-804E-B55E632B6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255588"/>
            <a:ext cx="4087813" cy="544512"/>
          </a:xfrm>
        </p:spPr>
        <p:txBody>
          <a:bodyPr/>
          <a:lstStyle/>
          <a:p>
            <a:r>
              <a:rPr lang="tr-TR" altLang="ko-KR" sz="1800" spc="0" dirty="0"/>
              <a:t>Experiments &amp; Results</a:t>
            </a:r>
            <a:endParaRPr lang="ko-KR" altLang="en-US" sz="1800" spc="0" dirty="0"/>
          </a:p>
        </p:txBody>
      </p:sp>
      <p:pic>
        <p:nvPicPr>
          <p:cNvPr id="3" name="Picture 2" descr="A picture containing text, handwriting, line, font&#10;&#10;Description automatically generated">
            <a:extLst>
              <a:ext uri="{FF2B5EF4-FFF2-40B4-BE49-F238E27FC236}">
                <a16:creationId xmlns:a16="http://schemas.microsoft.com/office/drawing/2014/main" id="{E7348C2F-3865-47A1-1A0C-1482D56E1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11040" r="8483" b="6954"/>
          <a:stretch/>
        </p:blipFill>
        <p:spPr>
          <a:xfrm>
            <a:off x="610965" y="1533905"/>
            <a:ext cx="6867297" cy="506850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9C71126-1750-9F3A-6F77-C4FF881E5615}"/>
              </a:ext>
            </a:extLst>
          </p:cNvPr>
          <p:cNvSpPr/>
          <p:nvPr/>
        </p:nvSpPr>
        <p:spPr>
          <a:xfrm>
            <a:off x="7492180" y="3788685"/>
            <a:ext cx="530942" cy="32692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7796F-C765-93DE-ADB5-43388D1C088B}"/>
              </a:ext>
            </a:extLst>
          </p:cNvPr>
          <p:cNvSpPr txBox="1"/>
          <p:nvPr/>
        </p:nvSpPr>
        <p:spPr>
          <a:xfrm>
            <a:off x="8139332" y="3351981"/>
            <a:ext cx="330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ECG pulse signals of a selection of individuals. X-axis and y-axis denote sample numbers and </a:t>
            </a:r>
            <a:r>
              <a:rPr lang="tr-TR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magnitudes (mV), respectively.</a:t>
            </a:r>
            <a:endParaRPr lang="en-US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1015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id="{AEA36419-3FB9-8094-4734-F43EC25C6B4F}"/>
              </a:ext>
            </a:extLst>
          </p:cNvPr>
          <p:cNvSpPr/>
          <p:nvPr/>
        </p:nvSpPr>
        <p:spPr>
          <a:xfrm>
            <a:off x="766505" y="953465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GNN for ECG Biometric Authentication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F9C8C65-E7F1-255E-0B7D-68C9129B3235}"/>
              </a:ext>
            </a:extLst>
          </p:cNvPr>
          <p:cNvSpPr/>
          <p:nvPr/>
        </p:nvSpPr>
        <p:spPr>
          <a:xfrm>
            <a:off x="766509" y="953465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C20698DD-D34C-D84A-804E-B55E632B6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255588"/>
            <a:ext cx="4087813" cy="544512"/>
          </a:xfrm>
        </p:spPr>
        <p:txBody>
          <a:bodyPr/>
          <a:lstStyle/>
          <a:p>
            <a:r>
              <a:rPr lang="tr-TR" altLang="ko-KR" sz="1800" spc="0" dirty="0"/>
              <a:t>Experiments &amp; Results</a:t>
            </a:r>
            <a:endParaRPr lang="ko-KR" altLang="en-US" sz="1800" spc="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9C71126-1750-9F3A-6F77-C4FF881E5615}"/>
              </a:ext>
            </a:extLst>
          </p:cNvPr>
          <p:cNvSpPr/>
          <p:nvPr/>
        </p:nvSpPr>
        <p:spPr>
          <a:xfrm>
            <a:off x="7531510" y="3778853"/>
            <a:ext cx="530942" cy="32692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7796F-C765-93DE-ADB5-43388D1C088B}"/>
              </a:ext>
            </a:extLst>
          </p:cNvPr>
          <p:cNvSpPr txBox="1"/>
          <p:nvPr/>
        </p:nvSpPr>
        <p:spPr>
          <a:xfrm>
            <a:off x="8280950" y="3661557"/>
            <a:ext cx="337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Corresponding visibility graphs </a:t>
            </a:r>
            <a:r>
              <a:rPr lang="tr-TR" dirty="0">
                <a:latin typeface="Times New Roman" panose="02020603050405020304" pitchFamily="18" charset="0"/>
                <a:ea typeface="Malgun Gothic" panose="020B0503020000020004" pitchFamily="34" charset="-127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f the signals in </a:t>
            </a:r>
            <a:r>
              <a:rPr lang="tr-TR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the previous slide.</a:t>
            </a:r>
            <a:endParaRPr lang="en-US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4" name="Picture 3" descr="A picture containing drawing, flower, child art&#10;&#10;Description automatically generated">
            <a:extLst>
              <a:ext uri="{FF2B5EF4-FFF2-40B4-BE49-F238E27FC236}">
                <a16:creationId xmlns:a16="http://schemas.microsoft.com/office/drawing/2014/main" id="{731EE60E-E376-6D44-4CAE-38B065C9A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11801" r="9987" b="10704"/>
          <a:stretch/>
        </p:blipFill>
        <p:spPr>
          <a:xfrm>
            <a:off x="766505" y="1448450"/>
            <a:ext cx="6684485" cy="50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76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id="{AEA36419-3FB9-8094-4734-F43EC25C6B4F}"/>
              </a:ext>
            </a:extLst>
          </p:cNvPr>
          <p:cNvSpPr/>
          <p:nvPr/>
        </p:nvSpPr>
        <p:spPr>
          <a:xfrm>
            <a:off x="756672" y="1287762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</a:t>
            </a:r>
            <a:r>
              <a:rPr lang="en-US" altLang="ko-KR" dirty="0"/>
              <a:t>GNN for ECG Biometric Authentication</a:t>
            </a:r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F9C8C65-E7F1-255E-0B7D-68C9129B3235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C20698DD-D34C-D84A-804E-B55E632B6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255588"/>
            <a:ext cx="4087813" cy="544512"/>
          </a:xfrm>
        </p:spPr>
        <p:txBody>
          <a:bodyPr/>
          <a:lstStyle/>
          <a:p>
            <a:r>
              <a:rPr lang="tr-TR" altLang="ko-KR" sz="1800" spc="0" dirty="0"/>
              <a:t>Experiments &amp; Results</a:t>
            </a:r>
            <a:endParaRPr lang="ko-KR" altLang="en-US" sz="1800" spc="0" dirty="0"/>
          </a:p>
        </p:txBody>
      </p:sp>
      <p:pic>
        <p:nvPicPr>
          <p:cNvPr id="3" name="Picture 2" descr="A picture containing text, diagram, screenshot, plot&#10;&#10;Description automatically generated">
            <a:extLst>
              <a:ext uri="{FF2B5EF4-FFF2-40B4-BE49-F238E27FC236}">
                <a16:creationId xmlns:a16="http://schemas.microsoft.com/office/drawing/2014/main" id="{FDA275C5-A11F-CCE9-1613-F5CC13C0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21" y="2182835"/>
            <a:ext cx="4131409" cy="3025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7929BB-F710-47D3-BB46-1624CFC711FD}"/>
                  </a:ext>
                </a:extLst>
              </p:cNvPr>
              <p:cNvSpPr txBox="1"/>
              <p:nvPr/>
            </p:nvSpPr>
            <p:spPr>
              <a:xfrm>
                <a:off x="756672" y="5247072"/>
                <a:ext cx="58211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Density distribution of binary classification accuracies of impostor-genuine match pairs when </a:t>
                </a:r>
                <a14:m>
                  <m:oMath xmlns:m="http://schemas.openxmlformats.org/officeDocument/2006/math">
                    <m:r>
                      <a:rPr lang="en-US" sz="1800" smtClean="0">
                        <a:effectLst/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tr-T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=1.</a:t>
                </a:r>
                <a:endParaRPr lang="en-US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7929BB-F710-47D3-BB46-1624CFC71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72" y="5247072"/>
                <a:ext cx="5821109" cy="646331"/>
              </a:xfrm>
              <a:prstGeom prst="rect">
                <a:avLst/>
              </a:prstGeom>
              <a:blipFill>
                <a:blip r:embed="rId3"/>
                <a:stretch>
                  <a:fillRect l="-105" t="-5660" r="-146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D8A866-681F-4099-2870-0089A1B93EC3}"/>
              </a:ext>
            </a:extLst>
          </p:cNvPr>
          <p:cNvCxnSpPr>
            <a:cxnSpLocks/>
          </p:cNvCxnSpPr>
          <p:nvPr/>
        </p:nvCxnSpPr>
        <p:spPr>
          <a:xfrm>
            <a:off x="5617941" y="2540300"/>
            <a:ext cx="1520278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39CB72-A824-C089-AC7A-A182B8B88118}"/>
              </a:ext>
            </a:extLst>
          </p:cNvPr>
          <p:cNvSpPr txBox="1"/>
          <p:nvPr/>
        </p:nvSpPr>
        <p:spPr>
          <a:xfrm>
            <a:off x="7138219" y="2355634"/>
            <a:ext cx="364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VisGIN is above the other curves</a:t>
            </a:r>
            <a:endParaRPr 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126896-CFBF-6FE1-09EF-55BF4E5D96FB}"/>
              </a:ext>
            </a:extLst>
          </p:cNvPr>
          <p:cNvCxnSpPr>
            <a:cxnSpLocks/>
          </p:cNvCxnSpPr>
          <p:nvPr/>
        </p:nvCxnSpPr>
        <p:spPr>
          <a:xfrm>
            <a:off x="5617941" y="4796803"/>
            <a:ext cx="152027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33765E-5C23-4DC8-8F44-329A0C10EE10}"/>
              </a:ext>
            </a:extLst>
          </p:cNvPr>
          <p:cNvSpPr txBox="1"/>
          <p:nvPr/>
        </p:nvSpPr>
        <p:spPr>
          <a:xfrm>
            <a:off x="7138219" y="4335138"/>
            <a:ext cx="2802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LSTM and TCN have less representative power for this task</a:t>
            </a:r>
            <a:endParaRPr 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01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D48B30-9133-4B5A-BCCB-0107D9C132F5}"/>
              </a:ext>
            </a:extLst>
          </p:cNvPr>
          <p:cNvSpPr txBox="1"/>
          <p:nvPr/>
        </p:nvSpPr>
        <p:spPr>
          <a:xfrm>
            <a:off x="572722" y="1400650"/>
            <a:ext cx="24021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solidFill>
                  <a:srgbClr val="0F1642"/>
                </a:solidFill>
                <a:latin typeface="HelveticaNeueLT Pro 67 MdCn" panose="020B0606030502030204" pitchFamily="34" charset="0"/>
              </a:rPr>
              <a:t>0</a:t>
            </a:r>
            <a:r>
              <a:rPr lang="tr-TR" altLang="ko-KR" sz="11500" dirty="0">
                <a:solidFill>
                  <a:srgbClr val="0F1642"/>
                </a:solidFill>
                <a:latin typeface="HelveticaNeueLT Pro 67 MdCn" panose="020B0606030502030204" pitchFamily="34" charset="0"/>
              </a:rPr>
              <a:t>6</a:t>
            </a:r>
            <a:endParaRPr lang="ko-KR" altLang="en-US" sz="9600" dirty="0">
              <a:solidFill>
                <a:srgbClr val="0F1642"/>
              </a:solidFill>
              <a:latin typeface="HelveticaNeueLT Pro 67 MdCn" panose="020B0606030502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E3C0D64-E2AF-449B-B37D-FB2EF8328078}"/>
              </a:ext>
            </a:extLst>
          </p:cNvPr>
          <p:cNvCxnSpPr>
            <a:cxnSpLocks/>
          </p:cNvCxnSpPr>
          <p:nvPr/>
        </p:nvCxnSpPr>
        <p:spPr>
          <a:xfrm flipH="1">
            <a:off x="2364732" y="2883217"/>
            <a:ext cx="6596388" cy="0"/>
          </a:xfrm>
          <a:prstGeom prst="line">
            <a:avLst/>
          </a:prstGeom>
          <a:ln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C85710-C356-465A-B72A-032361491FC5}"/>
              </a:ext>
            </a:extLst>
          </p:cNvPr>
          <p:cNvSpPr txBox="1"/>
          <p:nvPr/>
        </p:nvSpPr>
        <p:spPr>
          <a:xfrm>
            <a:off x="2364732" y="2211349"/>
            <a:ext cx="652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3200" dirty="0">
                <a:solidFill>
                  <a:srgbClr val="0F1642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Conclusion &amp; Future Direction</a:t>
            </a:r>
            <a:endParaRPr lang="en-US" altLang="ko-KR" sz="3200" dirty="0">
              <a:solidFill>
                <a:srgbClr val="0F1642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9775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>
            <a:extLst>
              <a:ext uri="{FF2B5EF4-FFF2-40B4-BE49-F238E27FC236}">
                <a16:creationId xmlns:a16="http://schemas.microsoft.com/office/drawing/2014/main" id="{AEA36419-3FB9-8094-4734-F43EC25C6B4F}"/>
              </a:ext>
            </a:extLst>
          </p:cNvPr>
          <p:cNvSpPr/>
          <p:nvPr/>
        </p:nvSpPr>
        <p:spPr>
          <a:xfrm>
            <a:off x="756672" y="1287762"/>
            <a:ext cx="5944917" cy="407411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altLang="ko-KR" dirty="0"/>
              <a:t>  Conclusion &amp; Future Direction</a:t>
            </a:r>
            <a:endParaRPr lang="en-US" altLang="ko-KR" dirty="0"/>
          </a:p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F9C8C65-E7F1-255E-0B7D-68C9129B3235}"/>
              </a:ext>
            </a:extLst>
          </p:cNvPr>
          <p:cNvSpPr/>
          <p:nvPr/>
        </p:nvSpPr>
        <p:spPr>
          <a:xfrm>
            <a:off x="756676" y="1287762"/>
            <a:ext cx="155863" cy="407411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C20698DD-D34C-D84A-804E-B55E632B6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25" y="255588"/>
            <a:ext cx="4087813" cy="544512"/>
          </a:xfrm>
        </p:spPr>
        <p:txBody>
          <a:bodyPr/>
          <a:lstStyle/>
          <a:p>
            <a:r>
              <a:rPr lang="tr-TR" altLang="ko-KR" sz="1800" spc="0" dirty="0"/>
              <a:t>Conclusion &amp; Future Direction</a:t>
            </a:r>
            <a:endParaRPr lang="ko-KR" altLang="en-US" sz="1800" spc="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AA36AF1-F367-2597-7892-143DEA168AA2}"/>
              </a:ext>
            </a:extLst>
          </p:cNvPr>
          <p:cNvSpPr/>
          <p:nvPr/>
        </p:nvSpPr>
        <p:spPr>
          <a:xfrm>
            <a:off x="1012723" y="2231923"/>
            <a:ext cx="599767" cy="40741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F4581A9-12CA-CE6F-891C-9E16F6E65B43}"/>
              </a:ext>
            </a:extLst>
          </p:cNvPr>
          <p:cNvSpPr/>
          <p:nvPr/>
        </p:nvSpPr>
        <p:spPr>
          <a:xfrm>
            <a:off x="1012723" y="2996381"/>
            <a:ext cx="599767" cy="40741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89398F-8C17-A89F-BD94-B115F1D05B8B}"/>
              </a:ext>
            </a:extLst>
          </p:cNvPr>
          <p:cNvSpPr/>
          <p:nvPr/>
        </p:nvSpPr>
        <p:spPr>
          <a:xfrm>
            <a:off x="1012723" y="3759013"/>
            <a:ext cx="599767" cy="40741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EADFCC-CA7E-725B-0900-4EE88656BAFB}"/>
              </a:ext>
            </a:extLst>
          </p:cNvPr>
          <p:cNvSpPr/>
          <p:nvPr/>
        </p:nvSpPr>
        <p:spPr>
          <a:xfrm>
            <a:off x="1012722" y="4521572"/>
            <a:ext cx="599767" cy="40741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D9094-9D26-E3D8-F29C-2D92327873ED}"/>
              </a:ext>
            </a:extLst>
          </p:cNvPr>
          <p:cNvSpPr txBox="1"/>
          <p:nvPr/>
        </p:nvSpPr>
        <p:spPr>
          <a:xfrm>
            <a:off x="1612490" y="2109972"/>
            <a:ext cx="864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Representational boundaries of GNNs against traditional graph machine learning algorithms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4F115-C3A4-17F7-0AD0-48DCE6C0A001}"/>
              </a:ext>
            </a:extLst>
          </p:cNvPr>
          <p:cNvSpPr txBox="1"/>
          <p:nvPr/>
        </p:nvSpPr>
        <p:spPr>
          <a:xfrm>
            <a:off x="1612490" y="3000031"/>
            <a:ext cx="4109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Time-series analysis using GNNs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C44A3-1615-1D64-28A3-C4F0871306B1}"/>
              </a:ext>
            </a:extLst>
          </p:cNvPr>
          <p:cNvSpPr txBox="1"/>
          <p:nvPr/>
        </p:nvSpPr>
        <p:spPr>
          <a:xfrm>
            <a:off x="1612490" y="3766314"/>
            <a:ext cx="651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Representing one-dimensional signals with graphs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4EE28-0252-EBFC-DDC6-F2571A747924}"/>
              </a:ext>
            </a:extLst>
          </p:cNvPr>
          <p:cNvSpPr txBox="1"/>
          <p:nvPr/>
        </p:nvSpPr>
        <p:spPr>
          <a:xfrm>
            <a:off x="1612489" y="4415560"/>
            <a:ext cx="841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Characterization of time-series signals for various tasks such as outlier detection, anomaly detection, regression, etc.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BC34725-D96A-F307-AA0A-0D872ACA6536}"/>
              </a:ext>
            </a:extLst>
          </p:cNvPr>
          <p:cNvSpPr/>
          <p:nvPr/>
        </p:nvSpPr>
        <p:spPr>
          <a:xfrm>
            <a:off x="1012722" y="5284131"/>
            <a:ext cx="599767" cy="40741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CD381-14E8-4BAA-5349-231A0F141243}"/>
              </a:ext>
            </a:extLst>
          </p:cNvPr>
          <p:cNvSpPr txBox="1"/>
          <p:nvPr/>
        </p:nvSpPr>
        <p:spPr>
          <a:xfrm>
            <a:off x="1612489" y="5291432"/>
            <a:ext cx="841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Learning new time-series to graph conversions thanks to the universal approximation theorem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6782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1CD516AA-7E35-4FC4-963B-440A862CBCA7}"/>
              </a:ext>
            </a:extLst>
          </p:cNvPr>
          <p:cNvGrpSpPr/>
          <p:nvPr/>
        </p:nvGrpSpPr>
        <p:grpSpPr>
          <a:xfrm>
            <a:off x="1066162" y="1506286"/>
            <a:ext cx="9090561" cy="1938992"/>
            <a:chOff x="4798254" y="1172610"/>
            <a:chExt cx="6555047" cy="19389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26CF94-B0ED-4D04-AAAE-0C67E9743A61}"/>
                </a:ext>
              </a:extLst>
            </p:cNvPr>
            <p:cNvSpPr txBox="1"/>
            <p:nvPr/>
          </p:nvSpPr>
          <p:spPr>
            <a:xfrm>
              <a:off x="4798254" y="1172610"/>
              <a:ext cx="56175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sz="6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Thanks for listening</a:t>
              </a:r>
              <a:endParaRPr lang="ko-KR" altLang="en-US" sz="60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B67009-C371-4E0C-852D-389CC43735E2}"/>
                </a:ext>
              </a:extLst>
            </p:cNvPr>
            <p:cNvSpPr txBox="1"/>
            <p:nvPr/>
          </p:nvSpPr>
          <p:spPr>
            <a:xfrm>
              <a:off x="4887057" y="2588228"/>
              <a:ext cx="6466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발표 경청해 주셔서 감사합니다</a:t>
              </a:r>
            </a:p>
          </p:txBody>
        </p:sp>
      </p:grpSp>
      <p:pic>
        <p:nvPicPr>
          <p:cNvPr id="2" name="그림 1" descr="텍스트이(가) 표시된 사진&#10;&#10;자동 생성된 설명">
            <a:extLst>
              <a:ext uri="{FF2B5EF4-FFF2-40B4-BE49-F238E27FC236}">
                <a16:creationId xmlns:a16="http://schemas.microsoft.com/office/drawing/2014/main" id="{4051480E-20E4-6C60-8A7C-FEC10B6F0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60" y="5887801"/>
            <a:ext cx="2311476" cy="57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E8D36A-BC55-635C-7CCE-7B099AD3126F}"/>
              </a:ext>
            </a:extLst>
          </p:cNvPr>
          <p:cNvSpPr txBox="1"/>
          <p:nvPr/>
        </p:nvSpPr>
        <p:spPr>
          <a:xfrm>
            <a:off x="1189313" y="2475782"/>
            <a:ext cx="896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200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Your questions are welcomed</a:t>
            </a:r>
            <a:endParaRPr lang="ko-KR" altLang="en-US" sz="2000" dirty="0">
              <a:solidFill>
                <a:schemeClr val="bg1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49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883390-3E90-439B-B551-DAECA67FC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ko-KR" sz="1800" spc="0" dirty="0"/>
              <a:t>Introduction</a:t>
            </a:r>
            <a:endParaRPr lang="ko-KR" altLang="en-US" sz="1800" spc="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394C4FF-0412-4659-B4D4-14D5DDECA78C}"/>
              </a:ext>
            </a:extLst>
          </p:cNvPr>
          <p:cNvGrpSpPr/>
          <p:nvPr/>
        </p:nvGrpSpPr>
        <p:grpSpPr>
          <a:xfrm>
            <a:off x="756675" y="1661839"/>
            <a:ext cx="2340000" cy="409782"/>
            <a:chOff x="1103386" y="1651028"/>
            <a:chExt cx="2340000" cy="409782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1C4CA13-65F2-45F8-A306-80B8DC771AB6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28488DF-6E41-42F3-B085-951F197DA2C2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735517-7AEC-4551-806B-1589994E2184}"/>
                </a:ext>
              </a:extLst>
            </p:cNvPr>
            <p:cNvSpPr txBox="1"/>
            <p:nvPr/>
          </p:nvSpPr>
          <p:spPr>
            <a:xfrm>
              <a:off x="1259250" y="169147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Background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6EC309-57AC-FE95-CB06-37FF3C41EC25}"/>
              </a:ext>
            </a:extLst>
          </p:cNvPr>
          <p:cNvSpPr txBox="1"/>
          <p:nvPr/>
        </p:nvSpPr>
        <p:spPr>
          <a:xfrm>
            <a:off x="756675" y="2266950"/>
            <a:ext cx="9806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ea typeface="KoPubWorld돋움체 Medium" panose="00000600000000000000" pitchFamily="2" charset="-127"/>
                <a:cs typeface="Times New Roman" panose="02020603050405020304" pitchFamily="18" charset="0"/>
              </a:rPr>
              <a:t>Graph Neural Networks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ea typeface="KoPubWorld돋움체 Medium" panose="00000600000000000000" pitchFamily="2" charset="-127"/>
                <a:cs typeface="Times New Roman" panose="02020603050405020304" pitchFamily="18" charset="0"/>
              </a:rPr>
              <a:t>Graph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ea typeface="KoPubWorld돋움체 Medium" panose="00000600000000000000" pitchFamily="2" charset="-127"/>
                <a:cs typeface="Times New Roman" panose="02020603050405020304" pitchFamily="18" charset="0"/>
              </a:rPr>
              <a:t>Visibility Graphs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ea typeface="KoPubWorld돋움체 Medium" panose="00000600000000000000" pitchFamily="2" charset="-127"/>
                <a:cs typeface="Times New Roman" panose="02020603050405020304" pitchFamily="18" charset="0"/>
              </a:rPr>
              <a:t>Electrocardiogram (ECG)</a:t>
            </a:r>
            <a:endParaRPr lang="en-US" sz="2400" dirty="0">
              <a:latin typeface="Times New Roman" panose="02020603050405020304" pitchFamily="18" charset="0"/>
              <a:ea typeface="KoPubWorld돋움체 Medium" panose="00000600000000000000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4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44944-706E-27E8-72E1-55E141DEC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1800" spc="0" dirty="0"/>
              <a:t>Introduction</a:t>
            </a:r>
            <a:endParaRPr lang="en-US" sz="1800" spc="0" dirty="0"/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13508F45-7136-05AD-9B85-1AAFFFB5DCFB}"/>
              </a:ext>
            </a:extLst>
          </p:cNvPr>
          <p:cNvGrpSpPr/>
          <p:nvPr/>
        </p:nvGrpSpPr>
        <p:grpSpPr>
          <a:xfrm>
            <a:off x="756675" y="1253126"/>
            <a:ext cx="3129525" cy="409782"/>
            <a:chOff x="1103386" y="1651028"/>
            <a:chExt cx="2340000" cy="409782"/>
          </a:xfrm>
        </p:grpSpPr>
        <p:sp>
          <p:nvSpPr>
            <p:cNvPr id="8" name="직사각형 3">
              <a:extLst>
                <a:ext uri="{FF2B5EF4-FFF2-40B4-BE49-F238E27FC236}">
                  <a16:creationId xmlns:a16="http://schemas.microsoft.com/office/drawing/2014/main" id="{7E1A3CC5-BA32-4370-D394-9B4A69ADAA38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4">
              <a:extLst>
                <a:ext uri="{FF2B5EF4-FFF2-40B4-BE49-F238E27FC236}">
                  <a16:creationId xmlns:a16="http://schemas.microsoft.com/office/drawing/2014/main" id="{1C10FB14-7B59-D3FD-13CE-02302763EC77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FE810A-18C7-B09A-4BC1-273E56D8BE95}"/>
                </a:ext>
              </a:extLst>
            </p:cNvPr>
            <p:cNvSpPr txBox="1"/>
            <p:nvPr/>
          </p:nvSpPr>
          <p:spPr>
            <a:xfrm>
              <a:off x="1259250" y="1691478"/>
              <a:ext cx="2020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Graph Neural Networks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042B465-E74A-B9BF-276A-1DABD1590417}"/>
              </a:ext>
            </a:extLst>
          </p:cNvPr>
          <p:cNvSpPr/>
          <p:nvPr/>
        </p:nvSpPr>
        <p:spPr>
          <a:xfrm>
            <a:off x="3102147" y="2110356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CAE1CC-6FD8-C51D-A259-BC7D8546A023}"/>
              </a:ext>
            </a:extLst>
          </p:cNvPr>
          <p:cNvSpPr/>
          <p:nvPr/>
        </p:nvSpPr>
        <p:spPr>
          <a:xfrm>
            <a:off x="977808" y="2892269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FEC6BB-637C-B0A2-33ED-9779718573E0}"/>
              </a:ext>
            </a:extLst>
          </p:cNvPr>
          <p:cNvSpPr/>
          <p:nvPr/>
        </p:nvSpPr>
        <p:spPr>
          <a:xfrm>
            <a:off x="4302033" y="3968186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9F8132-3D35-ADF5-7FA5-2C7EF7EC1A9B}"/>
              </a:ext>
            </a:extLst>
          </p:cNvPr>
          <p:cNvSpPr/>
          <p:nvPr/>
        </p:nvSpPr>
        <p:spPr>
          <a:xfrm>
            <a:off x="1277846" y="4720661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C4B974-D1B2-8CC2-F76C-50431225CD83}"/>
              </a:ext>
            </a:extLst>
          </p:cNvPr>
          <p:cNvSpPr/>
          <p:nvPr/>
        </p:nvSpPr>
        <p:spPr>
          <a:xfrm>
            <a:off x="2802110" y="5305860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024DBA-4215-A962-4DAC-35DB1AA334AF}"/>
              </a:ext>
            </a:extLst>
          </p:cNvPr>
          <p:cNvCxnSpPr>
            <a:stCxn id="12" idx="7"/>
            <a:endCxn id="11" idx="2"/>
          </p:cNvCxnSpPr>
          <p:nvPr/>
        </p:nvCxnSpPr>
        <p:spPr>
          <a:xfrm flipV="1">
            <a:off x="1490004" y="2405631"/>
            <a:ext cx="1612143" cy="57312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461EEF-AA0B-ECF5-C7E9-AC782FEDFA45}"/>
              </a:ext>
            </a:extLst>
          </p:cNvPr>
          <p:cNvCxnSpPr>
            <a:stCxn id="11" idx="5"/>
            <a:endCxn id="13" idx="1"/>
          </p:cNvCxnSpPr>
          <p:nvPr/>
        </p:nvCxnSpPr>
        <p:spPr>
          <a:xfrm>
            <a:off x="3614343" y="2614422"/>
            <a:ext cx="775569" cy="144024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C77EB9-B787-95C0-66A8-127E4412633C}"/>
              </a:ext>
            </a:extLst>
          </p:cNvPr>
          <p:cNvCxnSpPr>
            <a:cxnSpLocks/>
            <a:stCxn id="12" idx="5"/>
            <a:endCxn id="13" idx="2"/>
          </p:cNvCxnSpPr>
          <p:nvPr/>
        </p:nvCxnSpPr>
        <p:spPr>
          <a:xfrm>
            <a:off x="1490004" y="3396335"/>
            <a:ext cx="2812029" cy="86712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D34F31-6C7A-176E-8AB9-24E97F379D98}"/>
              </a:ext>
            </a:extLst>
          </p:cNvPr>
          <p:cNvCxnSpPr>
            <a:cxnSpLocks/>
            <a:stCxn id="14" idx="0"/>
            <a:endCxn id="11" idx="3"/>
          </p:cNvCxnSpPr>
          <p:nvPr/>
        </p:nvCxnSpPr>
        <p:spPr>
          <a:xfrm flipV="1">
            <a:off x="1577884" y="2614422"/>
            <a:ext cx="1612142" cy="210623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2D5228-4852-FE73-B647-C32D6E927668}"/>
              </a:ext>
            </a:extLst>
          </p:cNvPr>
          <p:cNvCxnSpPr>
            <a:cxnSpLocks/>
            <a:stCxn id="11" idx="4"/>
            <a:endCxn id="15" idx="7"/>
          </p:cNvCxnSpPr>
          <p:nvPr/>
        </p:nvCxnSpPr>
        <p:spPr>
          <a:xfrm flipH="1">
            <a:off x="3314306" y="2700906"/>
            <a:ext cx="87879" cy="269143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B9BEC8-B8EE-3C62-9EA8-C4F609A4D2EB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>
            <a:off x="1877921" y="5015936"/>
            <a:ext cx="1012068" cy="37640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266E0C-B78F-6A0F-FE66-40E58136A759}"/>
                  </a:ext>
                </a:extLst>
              </p:cNvPr>
              <p:cNvSpPr txBox="1"/>
              <p:nvPr/>
            </p:nvSpPr>
            <p:spPr>
              <a:xfrm>
                <a:off x="3218337" y="2173947"/>
                <a:ext cx="39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266E0C-B78F-6A0F-FE66-40E58136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337" y="2173947"/>
                <a:ext cx="396006" cy="369332"/>
              </a:xfrm>
              <a:prstGeom prst="rect">
                <a:avLst/>
              </a:prstGeom>
              <a:blipFill>
                <a:blip r:embed="rId2"/>
                <a:stretch>
                  <a:fillRect l="-13846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E46D79-8388-025A-CBB0-A5C3D6479E36}"/>
                  </a:ext>
                </a:extLst>
              </p:cNvPr>
              <p:cNvSpPr txBox="1"/>
              <p:nvPr/>
            </p:nvSpPr>
            <p:spPr>
              <a:xfrm>
                <a:off x="4426313" y="4046625"/>
                <a:ext cx="403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E46D79-8388-025A-CBB0-A5C3D6479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13" y="4046625"/>
                <a:ext cx="403123" cy="369332"/>
              </a:xfrm>
              <a:prstGeom prst="rect">
                <a:avLst/>
              </a:prstGeom>
              <a:blipFill>
                <a:blip r:embed="rId3"/>
                <a:stretch>
                  <a:fillRect l="-12121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9F9B77-CE3A-89E3-944C-5F35EB68B71B}"/>
                  </a:ext>
                </a:extLst>
              </p:cNvPr>
              <p:cNvSpPr txBox="1"/>
              <p:nvPr/>
            </p:nvSpPr>
            <p:spPr>
              <a:xfrm>
                <a:off x="1089953" y="2974096"/>
                <a:ext cx="403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9F9B77-CE3A-89E3-944C-5F35EB68B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53" y="2974096"/>
                <a:ext cx="403123" cy="369332"/>
              </a:xfrm>
              <a:prstGeom prst="rect">
                <a:avLst/>
              </a:prstGeom>
              <a:blipFill>
                <a:blip r:embed="rId4"/>
                <a:stretch>
                  <a:fillRect l="-13636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C7CC63-2DDD-AD0B-AC0A-035F3B61CC36}"/>
                  </a:ext>
                </a:extLst>
              </p:cNvPr>
              <p:cNvSpPr txBox="1"/>
              <p:nvPr/>
            </p:nvSpPr>
            <p:spPr>
              <a:xfrm>
                <a:off x="1399032" y="4791274"/>
                <a:ext cx="3899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C7CC63-2DDD-AD0B-AC0A-035F3B61C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032" y="4791274"/>
                <a:ext cx="389979" cy="369332"/>
              </a:xfrm>
              <a:prstGeom prst="rect">
                <a:avLst/>
              </a:prstGeom>
              <a:blipFill>
                <a:blip r:embed="rId5"/>
                <a:stretch>
                  <a:fillRect l="-1428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7349FA-0862-3E49-6FA9-1B60EA46A924}"/>
                  </a:ext>
                </a:extLst>
              </p:cNvPr>
              <p:cNvSpPr txBox="1"/>
              <p:nvPr/>
            </p:nvSpPr>
            <p:spPr>
              <a:xfrm>
                <a:off x="2904144" y="5393728"/>
                <a:ext cx="403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𝑉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7349FA-0862-3E49-6FA9-1B60EA46A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144" y="5393728"/>
                <a:ext cx="403123" cy="369332"/>
              </a:xfrm>
              <a:prstGeom prst="rect">
                <a:avLst/>
              </a:prstGeom>
              <a:blipFill>
                <a:blip r:embed="rId6"/>
                <a:stretch>
                  <a:fillRect l="-11940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Right 45">
            <a:extLst>
              <a:ext uri="{FF2B5EF4-FFF2-40B4-BE49-F238E27FC236}">
                <a16:creationId xmlns:a16="http://schemas.microsoft.com/office/drawing/2014/main" id="{1B3DA762-FA73-3B33-E97F-F4521DEE954D}"/>
              </a:ext>
            </a:extLst>
          </p:cNvPr>
          <p:cNvSpPr/>
          <p:nvPr/>
        </p:nvSpPr>
        <p:spPr>
          <a:xfrm>
            <a:off x="5359650" y="1894188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881A7687-D8C9-AC1D-5F9D-747F950D95C9}"/>
              </a:ext>
            </a:extLst>
          </p:cNvPr>
          <p:cNvSpPr/>
          <p:nvPr/>
        </p:nvSpPr>
        <p:spPr>
          <a:xfrm>
            <a:off x="5359650" y="2536542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7AF1340-F507-5B3C-80A7-EAE005B3E1CC}"/>
              </a:ext>
            </a:extLst>
          </p:cNvPr>
          <p:cNvSpPr/>
          <p:nvPr/>
        </p:nvSpPr>
        <p:spPr>
          <a:xfrm>
            <a:off x="5359649" y="3180490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1AEE649-A931-6939-ACAF-16EA0BBD79AE}"/>
                  </a:ext>
                </a:extLst>
              </p:cNvPr>
              <p:cNvSpPr txBox="1"/>
              <p:nvPr/>
            </p:nvSpPr>
            <p:spPr>
              <a:xfrm>
                <a:off x="5959461" y="1812415"/>
                <a:ext cx="4666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𝑉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800" b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tr-TR" sz="2400" b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: Vertex (or node) attributes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1AEE649-A931-6939-ACAF-16EA0BBD7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461" y="1812415"/>
                <a:ext cx="4666393" cy="523220"/>
              </a:xfrm>
              <a:prstGeom prst="rect">
                <a:avLst/>
              </a:prstGeom>
              <a:blipFill>
                <a:blip r:embed="rId7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6EE023-3439-CC1F-AB6D-89C4B73E995A}"/>
                  </a:ext>
                </a:extLst>
              </p:cNvPr>
              <p:cNvSpPr txBox="1"/>
              <p:nvPr/>
            </p:nvSpPr>
            <p:spPr>
              <a:xfrm>
                <a:off x="5959460" y="2455566"/>
                <a:ext cx="5867221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𝐸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tr-TR" sz="2800" b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tr-TR" sz="2400" b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: Edge (or link) attributes/ directions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6EE023-3439-CC1F-AB6D-89C4B73E9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460" y="2455566"/>
                <a:ext cx="5867221" cy="557910"/>
              </a:xfrm>
              <a:prstGeom prst="rect">
                <a:avLst/>
              </a:prstGeom>
              <a:blipFill>
                <a:blip r:embed="rId8"/>
                <a:stretch>
                  <a:fillRect t="-109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94E7D5-1970-1F13-8420-C2068F57D74A}"/>
                  </a:ext>
                </a:extLst>
              </p:cNvPr>
              <p:cNvSpPr txBox="1"/>
              <p:nvPr/>
            </p:nvSpPr>
            <p:spPr>
              <a:xfrm>
                <a:off x="5959461" y="3098717"/>
                <a:ext cx="5664664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𝑈</m:t>
                    </m:r>
                  </m:oMath>
                </a14:m>
                <a:r>
                  <a:rPr lang="tr-TR" sz="2400" b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: Global (or master node) attributes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94E7D5-1970-1F13-8420-C2068F57D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461" y="3098717"/>
                <a:ext cx="5664664" cy="513282"/>
              </a:xfrm>
              <a:prstGeom prst="rect">
                <a:avLst/>
              </a:prstGeom>
              <a:blipFill>
                <a:blip r:embed="rId9"/>
                <a:stretch>
                  <a:fillRect t="-2353" b="-2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572DD3E-C86A-380C-FCCB-47AEA86670BD}"/>
                  </a:ext>
                </a:extLst>
              </p:cNvPr>
              <p:cNvSpPr txBox="1"/>
              <p:nvPr/>
            </p:nvSpPr>
            <p:spPr>
              <a:xfrm>
                <a:off x="4013338" y="2965214"/>
                <a:ext cx="5501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𝐸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572DD3E-C86A-380C-FCCB-47AEA866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338" y="2965214"/>
                <a:ext cx="550151" cy="369332"/>
              </a:xfrm>
              <a:prstGeom prst="rect">
                <a:avLst/>
              </a:prstGeom>
              <a:blipFill>
                <a:blip r:embed="rId10"/>
                <a:stretch>
                  <a:fillRect l="-8791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279F1E-CCAB-2D7E-9C6E-72DDCBE42C29}"/>
                  </a:ext>
                </a:extLst>
              </p:cNvPr>
              <p:cNvSpPr txBox="1"/>
              <p:nvPr/>
            </p:nvSpPr>
            <p:spPr>
              <a:xfrm>
                <a:off x="1877921" y="2223416"/>
                <a:ext cx="5501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𝐸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279F1E-CCAB-2D7E-9C6E-72DDCBE42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21" y="2223416"/>
                <a:ext cx="550151" cy="369332"/>
              </a:xfrm>
              <a:prstGeom prst="rect">
                <a:avLst/>
              </a:prstGeom>
              <a:blipFill>
                <a:blip r:embed="rId11"/>
                <a:stretch>
                  <a:fillRect l="-888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71155E-575A-E3AD-E2C5-36927194E117}"/>
                  </a:ext>
                </a:extLst>
              </p:cNvPr>
              <p:cNvSpPr txBox="1"/>
              <p:nvPr/>
            </p:nvSpPr>
            <p:spPr>
              <a:xfrm>
                <a:off x="2657211" y="3369374"/>
                <a:ext cx="5572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𝐸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71155E-575A-E3AD-E2C5-36927194E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11" y="3369374"/>
                <a:ext cx="557268" cy="369332"/>
              </a:xfrm>
              <a:prstGeom prst="rect">
                <a:avLst/>
              </a:prstGeom>
              <a:blipFill>
                <a:blip r:embed="rId12"/>
                <a:stretch>
                  <a:fillRect l="-9890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0FE224-E736-72DF-DE27-BE3111DD60DB}"/>
                  </a:ext>
                </a:extLst>
              </p:cNvPr>
              <p:cNvSpPr txBox="1"/>
              <p:nvPr/>
            </p:nvSpPr>
            <p:spPr>
              <a:xfrm>
                <a:off x="1490004" y="3784766"/>
                <a:ext cx="5501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𝐸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0FE224-E736-72DF-DE27-BE3111DD6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004" y="3784766"/>
                <a:ext cx="550151" cy="369332"/>
              </a:xfrm>
              <a:prstGeom prst="rect">
                <a:avLst/>
              </a:prstGeom>
              <a:blipFill>
                <a:blip r:embed="rId13"/>
                <a:stretch>
                  <a:fillRect l="-8791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90EECE-8F01-3857-817C-2118A23580FD}"/>
                  </a:ext>
                </a:extLst>
              </p:cNvPr>
              <p:cNvSpPr txBox="1"/>
              <p:nvPr/>
            </p:nvSpPr>
            <p:spPr>
              <a:xfrm>
                <a:off x="2764155" y="4290487"/>
                <a:ext cx="5501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𝐸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390EECE-8F01-3857-817C-2118A2358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155" y="4290487"/>
                <a:ext cx="550151" cy="369332"/>
              </a:xfrm>
              <a:prstGeom prst="rect">
                <a:avLst/>
              </a:prstGeom>
              <a:blipFill>
                <a:blip r:embed="rId14"/>
                <a:stretch>
                  <a:fillRect l="-8791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A9AEF71-DB99-DB24-5C2F-8AB8DD983C8C}"/>
                  </a:ext>
                </a:extLst>
              </p:cNvPr>
              <p:cNvSpPr txBox="1"/>
              <p:nvPr/>
            </p:nvSpPr>
            <p:spPr>
              <a:xfrm>
                <a:off x="1988744" y="5224727"/>
                <a:ext cx="5572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𝐸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45</m:t>
                          </m:r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A9AEF71-DB99-DB24-5C2F-8AB8DD983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44" y="5224727"/>
                <a:ext cx="557268" cy="369332"/>
              </a:xfrm>
              <a:prstGeom prst="rect">
                <a:avLst/>
              </a:prstGeom>
              <a:blipFill>
                <a:blip r:embed="rId15"/>
                <a:stretch>
                  <a:fillRect l="-869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29BB4966-D29C-4137-29A2-2104C625AC78}"/>
              </a:ext>
            </a:extLst>
          </p:cNvPr>
          <p:cNvSpPr/>
          <p:nvPr/>
        </p:nvSpPr>
        <p:spPr>
          <a:xfrm>
            <a:off x="742944" y="1812415"/>
            <a:ext cx="4384641" cy="4186040"/>
          </a:xfrm>
          <a:prstGeom prst="rect">
            <a:avLst/>
          </a:prstGeom>
          <a:noFill/>
          <a:ln w="539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0206B26-8ED4-7C4C-EE1C-B981C87BD461}"/>
                  </a:ext>
                </a:extLst>
              </p:cNvPr>
              <p:cNvSpPr txBox="1"/>
              <p:nvPr/>
            </p:nvSpPr>
            <p:spPr>
              <a:xfrm>
                <a:off x="860902" y="1976003"/>
                <a:ext cx="326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0206B26-8ED4-7C4C-EE1C-B981C87BD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02" y="1976003"/>
                <a:ext cx="326628" cy="369332"/>
              </a:xfrm>
              <a:prstGeom prst="rect">
                <a:avLst/>
              </a:prstGeom>
              <a:blipFill>
                <a:blip r:embed="rId16"/>
                <a:stretch>
                  <a:fillRect l="-14815" r="-1296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row: Right 65">
            <a:extLst>
              <a:ext uri="{FF2B5EF4-FFF2-40B4-BE49-F238E27FC236}">
                <a16:creationId xmlns:a16="http://schemas.microsoft.com/office/drawing/2014/main" id="{5AB7C754-8EE7-44AB-0709-37642950CFCE}"/>
              </a:ext>
            </a:extLst>
          </p:cNvPr>
          <p:cNvSpPr/>
          <p:nvPr/>
        </p:nvSpPr>
        <p:spPr>
          <a:xfrm>
            <a:off x="5959460" y="3697240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576349A1-6289-2755-43FB-8AD5F4A76E6E}"/>
              </a:ext>
            </a:extLst>
          </p:cNvPr>
          <p:cNvSpPr/>
          <p:nvPr/>
        </p:nvSpPr>
        <p:spPr>
          <a:xfrm>
            <a:off x="5973273" y="4534634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434F747C-A45D-09D4-E20E-9E78D3810448}"/>
              </a:ext>
            </a:extLst>
          </p:cNvPr>
          <p:cNvSpPr/>
          <p:nvPr/>
        </p:nvSpPr>
        <p:spPr>
          <a:xfrm>
            <a:off x="5959460" y="5419010"/>
            <a:ext cx="520861" cy="3596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22F6D24-AD91-7744-2FDA-19969F86F4C5}"/>
              </a:ext>
            </a:extLst>
          </p:cNvPr>
          <p:cNvSpPr txBox="1"/>
          <p:nvPr/>
        </p:nvSpPr>
        <p:spPr>
          <a:xfrm>
            <a:off x="6480321" y="3651180"/>
            <a:ext cx="34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Vertex (or node) embedding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22B8D8-F0DE-A9F6-3199-771C74EA17BF}"/>
              </a:ext>
            </a:extLst>
          </p:cNvPr>
          <p:cNvSpPr txBox="1"/>
          <p:nvPr/>
        </p:nvSpPr>
        <p:spPr>
          <a:xfrm>
            <a:off x="6494133" y="4500744"/>
            <a:ext cx="3207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Edge (or link) embedding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0ACF9E-15EC-C82B-6D00-C3F0227980E1}"/>
              </a:ext>
            </a:extLst>
          </p:cNvPr>
          <p:cNvSpPr txBox="1"/>
          <p:nvPr/>
        </p:nvSpPr>
        <p:spPr>
          <a:xfrm>
            <a:off x="6480320" y="5378574"/>
            <a:ext cx="4384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Global (or master node) embedding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9CCF416-B675-227B-76F2-E0CF2768B8E1}"/>
              </a:ext>
            </a:extLst>
          </p:cNvPr>
          <p:cNvSpPr/>
          <p:nvPr/>
        </p:nvSpPr>
        <p:spPr>
          <a:xfrm>
            <a:off x="6563970" y="4142133"/>
            <a:ext cx="358815" cy="261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BE780B0-722F-C250-2794-D99D884AFFD6}"/>
              </a:ext>
            </a:extLst>
          </p:cNvPr>
          <p:cNvSpPr/>
          <p:nvPr/>
        </p:nvSpPr>
        <p:spPr>
          <a:xfrm>
            <a:off x="7048177" y="4251496"/>
            <a:ext cx="358815" cy="1524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5F003BC-5E87-D0F5-AE50-DE30E8B0241E}"/>
              </a:ext>
            </a:extLst>
          </p:cNvPr>
          <p:cNvSpPr/>
          <p:nvPr/>
        </p:nvSpPr>
        <p:spPr>
          <a:xfrm>
            <a:off x="7532384" y="4328795"/>
            <a:ext cx="358815" cy="848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7FB38D-55CB-667C-658B-95BEBD0B43CF}"/>
              </a:ext>
            </a:extLst>
          </p:cNvPr>
          <p:cNvSpPr/>
          <p:nvPr/>
        </p:nvSpPr>
        <p:spPr>
          <a:xfrm>
            <a:off x="8009303" y="4177771"/>
            <a:ext cx="358815" cy="2288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731B4B-49DD-AB4F-3E85-1CF81B403A8D}"/>
              </a:ext>
            </a:extLst>
          </p:cNvPr>
          <p:cNvSpPr/>
          <p:nvPr/>
        </p:nvSpPr>
        <p:spPr>
          <a:xfrm>
            <a:off x="8500655" y="4251496"/>
            <a:ext cx="358815" cy="1524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5F29329-062B-2488-8F5D-504C9D5BAD11}"/>
              </a:ext>
            </a:extLst>
          </p:cNvPr>
          <p:cNvSpPr/>
          <p:nvPr/>
        </p:nvSpPr>
        <p:spPr>
          <a:xfrm>
            <a:off x="8992007" y="4313759"/>
            <a:ext cx="358815" cy="1039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42FAB71-178A-86BC-EC7B-077E547BF88B}"/>
              </a:ext>
            </a:extLst>
          </p:cNvPr>
          <p:cNvSpPr/>
          <p:nvPr/>
        </p:nvSpPr>
        <p:spPr>
          <a:xfrm>
            <a:off x="6564705" y="5137201"/>
            <a:ext cx="358815" cy="1409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D3ECBAC-70E2-0810-5720-7136387A8EFC}"/>
              </a:ext>
            </a:extLst>
          </p:cNvPr>
          <p:cNvSpPr/>
          <p:nvPr/>
        </p:nvSpPr>
        <p:spPr>
          <a:xfrm>
            <a:off x="7048912" y="5049359"/>
            <a:ext cx="358815" cy="2288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EB70C4-1C7F-6323-1753-E5AC6E4D2D3A}"/>
              </a:ext>
            </a:extLst>
          </p:cNvPr>
          <p:cNvSpPr/>
          <p:nvPr/>
        </p:nvSpPr>
        <p:spPr>
          <a:xfrm>
            <a:off x="7533119" y="5202986"/>
            <a:ext cx="358815" cy="848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4DB7BE7-22B5-CCEA-95BC-D5B2A2D01FFE}"/>
              </a:ext>
            </a:extLst>
          </p:cNvPr>
          <p:cNvSpPr/>
          <p:nvPr/>
        </p:nvSpPr>
        <p:spPr>
          <a:xfrm>
            <a:off x="8010038" y="5137200"/>
            <a:ext cx="358815" cy="143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1EDDD9A-E236-32FF-C122-229087F5D5D7}"/>
              </a:ext>
            </a:extLst>
          </p:cNvPr>
          <p:cNvSpPr/>
          <p:nvPr/>
        </p:nvSpPr>
        <p:spPr>
          <a:xfrm>
            <a:off x="8501390" y="4991601"/>
            <a:ext cx="358815" cy="2865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EF5856-E795-0A8E-952C-014676B2E8BB}"/>
              </a:ext>
            </a:extLst>
          </p:cNvPr>
          <p:cNvSpPr/>
          <p:nvPr/>
        </p:nvSpPr>
        <p:spPr>
          <a:xfrm>
            <a:off x="8992007" y="4994215"/>
            <a:ext cx="358815" cy="2865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B25AD3-76C4-E3EE-1248-A91CC21E63AF}"/>
              </a:ext>
            </a:extLst>
          </p:cNvPr>
          <p:cNvSpPr/>
          <p:nvPr/>
        </p:nvSpPr>
        <p:spPr>
          <a:xfrm>
            <a:off x="9482624" y="5202986"/>
            <a:ext cx="358815" cy="848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4830AD0-4CFB-F196-C22B-DCBA2BCC69D7}"/>
              </a:ext>
            </a:extLst>
          </p:cNvPr>
          <p:cNvSpPr/>
          <p:nvPr/>
        </p:nvSpPr>
        <p:spPr>
          <a:xfrm>
            <a:off x="6564705" y="5986572"/>
            <a:ext cx="358815" cy="2288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9B763D2-A4FA-666E-E83A-DFE4FA474201}"/>
              </a:ext>
            </a:extLst>
          </p:cNvPr>
          <p:cNvSpPr/>
          <p:nvPr/>
        </p:nvSpPr>
        <p:spPr>
          <a:xfrm>
            <a:off x="7048912" y="5905391"/>
            <a:ext cx="358815" cy="3100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D5BA9F4-00B5-9DE0-B603-F7A8E2DA9C7F}"/>
              </a:ext>
            </a:extLst>
          </p:cNvPr>
          <p:cNvSpPr/>
          <p:nvPr/>
        </p:nvSpPr>
        <p:spPr>
          <a:xfrm>
            <a:off x="7533119" y="5996217"/>
            <a:ext cx="358815" cy="2288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895FC5B-FA4A-A6D9-3215-5C30B4B4DD80}"/>
              </a:ext>
            </a:extLst>
          </p:cNvPr>
          <p:cNvSpPr/>
          <p:nvPr/>
        </p:nvSpPr>
        <p:spPr>
          <a:xfrm>
            <a:off x="8010038" y="6062899"/>
            <a:ext cx="358815" cy="155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8E4472-028F-DA35-C01C-5BFBFF03F3B9}"/>
              </a:ext>
            </a:extLst>
          </p:cNvPr>
          <p:cNvSpPr/>
          <p:nvPr/>
        </p:nvSpPr>
        <p:spPr>
          <a:xfrm>
            <a:off x="8501390" y="5905391"/>
            <a:ext cx="358815" cy="3100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5" grpId="0"/>
      <p:bldP spid="36" grpId="0"/>
      <p:bldP spid="39" grpId="0"/>
      <p:bldP spid="40" grpId="0"/>
      <p:bldP spid="45" grpId="0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 animBg="1"/>
      <p:bldP spid="65" grpId="0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extLst>
              <a:ext uri="{FF2B5EF4-FFF2-40B4-BE49-F238E27FC236}">
                <a16:creationId xmlns:a16="http://schemas.microsoft.com/office/drawing/2014/main" id="{9E58C058-DAA1-5073-B309-97AEA0EA7E0E}"/>
              </a:ext>
            </a:extLst>
          </p:cNvPr>
          <p:cNvSpPr/>
          <p:nvPr/>
        </p:nvSpPr>
        <p:spPr>
          <a:xfrm>
            <a:off x="4906827" y="2226676"/>
            <a:ext cx="1984657" cy="25823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599BC-9F6F-09C4-E356-298CA6278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1800" spc="0" dirty="0"/>
              <a:t>Introduction</a:t>
            </a:r>
            <a:endParaRPr lang="en-US" sz="1800" spc="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02D3FCF-4D28-3211-7F60-A41B10068FF4}"/>
              </a:ext>
            </a:extLst>
          </p:cNvPr>
          <p:cNvGrpSpPr/>
          <p:nvPr/>
        </p:nvGrpSpPr>
        <p:grpSpPr>
          <a:xfrm>
            <a:off x="756675" y="1253126"/>
            <a:ext cx="3739125" cy="409782"/>
            <a:chOff x="1103386" y="1651028"/>
            <a:chExt cx="2340000" cy="40978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7A15FC0-5EC5-4C60-EA94-0F731DB698B7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6B3D26D8-645F-F013-60CD-8EDA2A39C3CF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C39638-78A5-F7FC-5D9A-3F8297AAE404}"/>
                </a:ext>
              </a:extLst>
            </p:cNvPr>
            <p:cNvSpPr txBox="1"/>
            <p:nvPr/>
          </p:nvSpPr>
          <p:spPr>
            <a:xfrm>
              <a:off x="1259249" y="1691478"/>
              <a:ext cx="2137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Graph Neural Networks (Cont.)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3CFF62B-30BC-7545-C771-EAEC1C0A9A37}"/>
              </a:ext>
            </a:extLst>
          </p:cNvPr>
          <p:cNvSpPr/>
          <p:nvPr/>
        </p:nvSpPr>
        <p:spPr>
          <a:xfrm>
            <a:off x="2095013" y="2114095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6FE500-FBB4-F38F-DB73-C20791015323}"/>
              </a:ext>
            </a:extLst>
          </p:cNvPr>
          <p:cNvSpPr/>
          <p:nvPr/>
        </p:nvSpPr>
        <p:spPr>
          <a:xfrm>
            <a:off x="844554" y="2608636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C30E2F-D486-6761-DF9B-82B7AE61A90E}"/>
              </a:ext>
            </a:extLst>
          </p:cNvPr>
          <p:cNvSpPr/>
          <p:nvPr/>
        </p:nvSpPr>
        <p:spPr>
          <a:xfrm>
            <a:off x="2745395" y="3312091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E2DF87-2E23-18B8-20E0-2C258332060D}"/>
              </a:ext>
            </a:extLst>
          </p:cNvPr>
          <p:cNvSpPr/>
          <p:nvPr/>
        </p:nvSpPr>
        <p:spPr>
          <a:xfrm>
            <a:off x="756675" y="4015423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7925E5-2ED0-2D25-7984-DE64360FAD9D}"/>
              </a:ext>
            </a:extLst>
          </p:cNvPr>
          <p:cNvSpPr/>
          <p:nvPr/>
        </p:nvSpPr>
        <p:spPr>
          <a:xfrm>
            <a:off x="1751034" y="4314799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F5BDB4-2989-1E24-8BC1-50BDA0E25BB4}"/>
              </a:ext>
            </a:extLst>
          </p:cNvPr>
          <p:cNvCxnSpPr>
            <a:stCxn id="8" idx="7"/>
            <a:endCxn id="7" idx="2"/>
          </p:cNvCxnSpPr>
          <p:nvPr/>
        </p:nvCxnSpPr>
        <p:spPr>
          <a:xfrm flipV="1">
            <a:off x="1356750" y="2409370"/>
            <a:ext cx="738263" cy="28575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57213-3170-40BD-BFFA-4730C0AFB1B9}"/>
              </a:ext>
            </a:extLst>
          </p:cNvPr>
          <p:cNvCxnSpPr>
            <a:stCxn id="7" idx="5"/>
            <a:endCxn id="9" idx="1"/>
          </p:cNvCxnSpPr>
          <p:nvPr/>
        </p:nvCxnSpPr>
        <p:spPr>
          <a:xfrm>
            <a:off x="2607209" y="2618161"/>
            <a:ext cx="226065" cy="78041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D44077-0CD5-ACD3-A80A-EFE33DCF21F3}"/>
              </a:ext>
            </a:extLst>
          </p:cNvPr>
          <p:cNvCxnSpPr>
            <a:cxnSpLocks/>
            <a:stCxn id="8" idx="5"/>
            <a:endCxn id="9" idx="2"/>
          </p:cNvCxnSpPr>
          <p:nvPr/>
        </p:nvCxnSpPr>
        <p:spPr>
          <a:xfrm>
            <a:off x="1356750" y="3112702"/>
            <a:ext cx="1388645" cy="49466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E44E35-2F36-9100-610D-B2B712C3846F}"/>
              </a:ext>
            </a:extLst>
          </p:cNvPr>
          <p:cNvCxnSpPr>
            <a:cxnSpLocks/>
            <a:stCxn id="10" idx="0"/>
            <a:endCxn id="7" idx="3"/>
          </p:cNvCxnSpPr>
          <p:nvPr/>
        </p:nvCxnSpPr>
        <p:spPr>
          <a:xfrm flipV="1">
            <a:off x="1056713" y="2618161"/>
            <a:ext cx="1126179" cy="139726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90BACF-E8A6-3118-BE95-892B0E6B4C63}"/>
              </a:ext>
            </a:extLst>
          </p:cNvPr>
          <p:cNvCxnSpPr>
            <a:cxnSpLocks/>
            <a:stCxn id="7" idx="4"/>
            <a:endCxn id="11" idx="7"/>
          </p:cNvCxnSpPr>
          <p:nvPr/>
        </p:nvCxnSpPr>
        <p:spPr>
          <a:xfrm flipH="1">
            <a:off x="2263230" y="2704645"/>
            <a:ext cx="131821" cy="169663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F39E79-E4C5-C353-333D-86C9E17A1C5D}"/>
              </a:ext>
            </a:extLst>
          </p:cNvPr>
          <p:cNvCxnSpPr>
            <a:cxnSpLocks/>
            <a:stCxn id="10" idx="6"/>
            <a:endCxn id="11" idx="1"/>
          </p:cNvCxnSpPr>
          <p:nvPr/>
        </p:nvCxnSpPr>
        <p:spPr>
          <a:xfrm>
            <a:off x="1356750" y="4310698"/>
            <a:ext cx="482163" cy="9058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e 49">
            <a:extLst>
              <a:ext uri="{FF2B5EF4-FFF2-40B4-BE49-F238E27FC236}">
                <a16:creationId xmlns:a16="http://schemas.microsoft.com/office/drawing/2014/main" id="{1EB54C5E-1FF0-C0DB-9C40-110539C21574}"/>
              </a:ext>
            </a:extLst>
          </p:cNvPr>
          <p:cNvSpPr/>
          <p:nvPr/>
        </p:nvSpPr>
        <p:spPr>
          <a:xfrm>
            <a:off x="3601568" y="2584524"/>
            <a:ext cx="384723" cy="1925404"/>
          </a:xfrm>
          <a:prstGeom prst="rightBrace">
            <a:avLst>
              <a:gd name="adj1" fmla="val 8333"/>
              <a:gd name="adj2" fmla="val 50493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818208-7352-9AD5-2962-AD67A40EAFD4}"/>
                  </a:ext>
                </a:extLst>
              </p:cNvPr>
              <p:cNvSpPr txBox="1"/>
              <p:nvPr/>
            </p:nvSpPr>
            <p:spPr>
              <a:xfrm>
                <a:off x="4206823" y="2521969"/>
                <a:ext cx="5408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𝑈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8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818208-7352-9AD5-2962-AD67A40EA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823" y="2521969"/>
                <a:ext cx="54085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9C42E4F-089B-C4E4-252B-FBDB9D993754}"/>
                  </a:ext>
                </a:extLst>
              </p:cNvPr>
              <p:cNvSpPr txBox="1"/>
              <p:nvPr/>
            </p:nvSpPr>
            <p:spPr>
              <a:xfrm>
                <a:off x="4216105" y="3302422"/>
                <a:ext cx="4562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𝑉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8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9C42E4F-089B-C4E4-252B-FBDB9D993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105" y="3302422"/>
                <a:ext cx="4562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4D4B2B-049B-9CC5-84C3-071FEB8516F9}"/>
                  </a:ext>
                </a:extLst>
              </p:cNvPr>
              <p:cNvSpPr txBox="1"/>
              <p:nvPr/>
            </p:nvSpPr>
            <p:spPr>
              <a:xfrm>
                <a:off x="4216730" y="4082875"/>
                <a:ext cx="5210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𝐸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8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94D4B2B-049B-9CC5-84C3-071FEB85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730" y="4082875"/>
                <a:ext cx="52104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D71E50C-AB8F-2D13-4CE1-8600B0193E71}"/>
                  </a:ext>
                </a:extLst>
              </p:cNvPr>
              <p:cNvSpPr txBox="1"/>
              <p:nvPr/>
            </p:nvSpPr>
            <p:spPr>
              <a:xfrm>
                <a:off x="7051320" y="2521969"/>
                <a:ext cx="8838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𝑈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𝑛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tr-TR" sz="28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D71E50C-AB8F-2D13-4CE1-8600B019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320" y="2521969"/>
                <a:ext cx="8838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EF0EE4-7AE7-C1DF-2BCB-78C766CF3C59}"/>
                  </a:ext>
                </a:extLst>
              </p:cNvPr>
              <p:cNvSpPr txBox="1"/>
              <p:nvPr/>
            </p:nvSpPr>
            <p:spPr>
              <a:xfrm>
                <a:off x="7135960" y="3302422"/>
                <a:ext cx="8356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𝑉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𝑛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tr-TR" sz="28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EF0EE4-7AE7-C1DF-2BCB-78C766CF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960" y="3302422"/>
                <a:ext cx="83567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BC01F1-5203-F07F-730C-C7B53835598A}"/>
                  </a:ext>
                </a:extLst>
              </p:cNvPr>
              <p:cNvSpPr txBox="1"/>
              <p:nvPr/>
            </p:nvSpPr>
            <p:spPr>
              <a:xfrm>
                <a:off x="7136585" y="4082875"/>
                <a:ext cx="8640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𝐸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𝑛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tr-TR" sz="28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BC01F1-5203-F07F-730C-C7B53835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585" y="4082875"/>
                <a:ext cx="86408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2514074-4231-B813-280E-7D81C1ECFFBF}"/>
              </a:ext>
            </a:extLst>
          </p:cNvPr>
          <p:cNvCxnSpPr>
            <a:stCxn id="51" idx="3"/>
            <a:endCxn id="56" idx="1"/>
          </p:cNvCxnSpPr>
          <p:nvPr/>
        </p:nvCxnSpPr>
        <p:spPr>
          <a:xfrm>
            <a:off x="4747677" y="2737413"/>
            <a:ext cx="2303643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403EF99-4ECE-EE6E-6C06-408669986EE7}"/>
              </a:ext>
            </a:extLst>
          </p:cNvPr>
          <p:cNvCxnSpPr>
            <a:cxnSpLocks/>
            <a:stCxn id="52" idx="3"/>
            <a:endCxn id="57" idx="1"/>
          </p:cNvCxnSpPr>
          <p:nvPr/>
        </p:nvCxnSpPr>
        <p:spPr>
          <a:xfrm>
            <a:off x="4672319" y="3517866"/>
            <a:ext cx="246364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614F2AB-E91C-0FFA-5E81-B00DB4D74C51}"/>
              </a:ext>
            </a:extLst>
          </p:cNvPr>
          <p:cNvCxnSpPr>
            <a:cxnSpLocks/>
            <a:stCxn id="53" idx="3"/>
            <a:endCxn id="58" idx="1"/>
          </p:cNvCxnSpPr>
          <p:nvPr/>
        </p:nvCxnSpPr>
        <p:spPr>
          <a:xfrm>
            <a:off x="4737770" y="4298319"/>
            <a:ext cx="2398815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5202838-00DA-131C-DDA5-DF719CAAAC1B}"/>
                  </a:ext>
                </a:extLst>
              </p:cNvPr>
              <p:cNvSpPr txBox="1"/>
              <p:nvPr/>
            </p:nvSpPr>
            <p:spPr>
              <a:xfrm>
                <a:off x="5652155" y="2253411"/>
                <a:ext cx="494686" cy="402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5202838-00DA-131C-DDA5-DF719CAAA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55" y="2253411"/>
                <a:ext cx="494686" cy="402995"/>
              </a:xfrm>
              <a:prstGeom prst="rect">
                <a:avLst/>
              </a:prstGeom>
              <a:blipFill>
                <a:blip r:embed="rId8"/>
                <a:stretch>
                  <a:fillRect l="-17284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F8BF4D-2E3F-DC7D-453B-9C941802B38E}"/>
                  </a:ext>
                </a:extLst>
              </p:cNvPr>
              <p:cNvSpPr txBox="1"/>
              <p:nvPr/>
            </p:nvSpPr>
            <p:spPr>
              <a:xfrm>
                <a:off x="5652155" y="3046212"/>
                <a:ext cx="455061" cy="402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F8BF4D-2E3F-DC7D-453B-9C941802B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55" y="3046212"/>
                <a:ext cx="455061" cy="402995"/>
              </a:xfrm>
              <a:prstGeom prst="rect">
                <a:avLst/>
              </a:prstGeom>
              <a:blipFill>
                <a:blip r:embed="rId9"/>
                <a:stretch>
                  <a:fillRect l="-1866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4582195-AF7B-A8DB-84C2-0DCBF44FF2AE}"/>
                  </a:ext>
                </a:extLst>
              </p:cNvPr>
              <p:cNvSpPr txBox="1"/>
              <p:nvPr/>
            </p:nvSpPr>
            <p:spPr>
              <a:xfrm>
                <a:off x="5647301" y="3831230"/>
                <a:ext cx="476476" cy="402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tr-TR" sz="24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4582195-AF7B-A8DB-84C2-0DCBF44FF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01" y="3831230"/>
                <a:ext cx="476476" cy="402995"/>
              </a:xfrm>
              <a:prstGeom prst="rect">
                <a:avLst/>
              </a:prstGeom>
              <a:blipFill>
                <a:blip r:embed="rId10"/>
                <a:stretch>
                  <a:fillRect l="-17722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ight Brace 70">
            <a:extLst>
              <a:ext uri="{FF2B5EF4-FFF2-40B4-BE49-F238E27FC236}">
                <a16:creationId xmlns:a16="http://schemas.microsoft.com/office/drawing/2014/main" id="{29CF125C-7026-2970-C3EB-4342581A68B4}"/>
              </a:ext>
            </a:extLst>
          </p:cNvPr>
          <p:cNvSpPr/>
          <p:nvPr/>
        </p:nvSpPr>
        <p:spPr>
          <a:xfrm flipH="1">
            <a:off x="8241875" y="2608636"/>
            <a:ext cx="384723" cy="1925404"/>
          </a:xfrm>
          <a:prstGeom prst="rightBrace">
            <a:avLst>
              <a:gd name="adj1" fmla="val 8333"/>
              <a:gd name="adj2" fmla="val 50493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CF4305D-9038-5BA7-AEFA-E2CBE598009C}"/>
              </a:ext>
            </a:extLst>
          </p:cNvPr>
          <p:cNvSpPr/>
          <p:nvPr/>
        </p:nvSpPr>
        <p:spPr>
          <a:xfrm>
            <a:off x="10398857" y="2114095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624E000-9FD6-737B-65E1-5B06B9F626C5}"/>
              </a:ext>
            </a:extLst>
          </p:cNvPr>
          <p:cNvSpPr/>
          <p:nvPr/>
        </p:nvSpPr>
        <p:spPr>
          <a:xfrm>
            <a:off x="9148398" y="2608636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06B562C-B4F3-1459-3A77-8C069F43EDBB}"/>
              </a:ext>
            </a:extLst>
          </p:cNvPr>
          <p:cNvSpPr/>
          <p:nvPr/>
        </p:nvSpPr>
        <p:spPr>
          <a:xfrm>
            <a:off x="11049239" y="3312091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2C8FB0C-1F8E-32FF-C761-A271C929D0A4}"/>
              </a:ext>
            </a:extLst>
          </p:cNvPr>
          <p:cNvSpPr/>
          <p:nvPr/>
        </p:nvSpPr>
        <p:spPr>
          <a:xfrm>
            <a:off x="9060519" y="4015423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E5FECA8-E949-45CA-9205-69FA37359FCD}"/>
              </a:ext>
            </a:extLst>
          </p:cNvPr>
          <p:cNvSpPr/>
          <p:nvPr/>
        </p:nvSpPr>
        <p:spPr>
          <a:xfrm>
            <a:off x="10054878" y="4314799"/>
            <a:ext cx="600075" cy="5905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BB0D9C6-74CD-8719-319D-2B5E36B60181}"/>
              </a:ext>
            </a:extLst>
          </p:cNvPr>
          <p:cNvCxnSpPr>
            <a:stCxn id="73" idx="7"/>
            <a:endCxn id="72" idx="2"/>
          </p:cNvCxnSpPr>
          <p:nvPr/>
        </p:nvCxnSpPr>
        <p:spPr>
          <a:xfrm flipV="1">
            <a:off x="9660594" y="2409370"/>
            <a:ext cx="738263" cy="28575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136435-FBF0-70F5-5A6D-ED938642B77F}"/>
              </a:ext>
            </a:extLst>
          </p:cNvPr>
          <p:cNvCxnSpPr>
            <a:stCxn id="72" idx="5"/>
            <a:endCxn id="74" idx="1"/>
          </p:cNvCxnSpPr>
          <p:nvPr/>
        </p:nvCxnSpPr>
        <p:spPr>
          <a:xfrm>
            <a:off x="10911053" y="2618161"/>
            <a:ext cx="226065" cy="78041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0611F76-F27A-FF2C-089B-55CB2D32A8CA}"/>
              </a:ext>
            </a:extLst>
          </p:cNvPr>
          <p:cNvCxnSpPr>
            <a:cxnSpLocks/>
            <a:stCxn id="73" idx="5"/>
            <a:endCxn id="74" idx="2"/>
          </p:cNvCxnSpPr>
          <p:nvPr/>
        </p:nvCxnSpPr>
        <p:spPr>
          <a:xfrm>
            <a:off x="9660594" y="3112702"/>
            <a:ext cx="1388645" cy="49466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A45A9AC-A067-5C2B-C4FC-D2BC0FB472CF}"/>
              </a:ext>
            </a:extLst>
          </p:cNvPr>
          <p:cNvCxnSpPr>
            <a:cxnSpLocks/>
            <a:stCxn id="75" idx="0"/>
            <a:endCxn id="72" idx="3"/>
          </p:cNvCxnSpPr>
          <p:nvPr/>
        </p:nvCxnSpPr>
        <p:spPr>
          <a:xfrm flipV="1">
            <a:off x="9360557" y="2618161"/>
            <a:ext cx="1126179" cy="139726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F223D55-2FC1-47D1-9A1F-6EFF6A3BC040}"/>
              </a:ext>
            </a:extLst>
          </p:cNvPr>
          <p:cNvCxnSpPr>
            <a:cxnSpLocks/>
            <a:stCxn id="72" idx="4"/>
            <a:endCxn id="76" idx="7"/>
          </p:cNvCxnSpPr>
          <p:nvPr/>
        </p:nvCxnSpPr>
        <p:spPr>
          <a:xfrm flipH="1">
            <a:off x="10567074" y="2704645"/>
            <a:ext cx="131821" cy="169663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47D17B6-D96C-4842-B423-90DB0B8C6761}"/>
              </a:ext>
            </a:extLst>
          </p:cNvPr>
          <p:cNvCxnSpPr>
            <a:cxnSpLocks/>
            <a:stCxn id="75" idx="6"/>
            <a:endCxn id="76" idx="1"/>
          </p:cNvCxnSpPr>
          <p:nvPr/>
        </p:nvCxnSpPr>
        <p:spPr>
          <a:xfrm>
            <a:off x="9660594" y="4310698"/>
            <a:ext cx="482163" cy="9058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8CA73FE-E736-0991-0D3A-81D59ABD76A9}"/>
              </a:ext>
            </a:extLst>
          </p:cNvPr>
          <p:cNvSpPr/>
          <p:nvPr/>
        </p:nvSpPr>
        <p:spPr>
          <a:xfrm>
            <a:off x="2713577" y="1955716"/>
            <a:ext cx="220531" cy="1957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D032758-90D4-95EB-7F96-2A10107D69E7}"/>
              </a:ext>
            </a:extLst>
          </p:cNvPr>
          <p:cNvSpPr/>
          <p:nvPr/>
        </p:nvSpPr>
        <p:spPr>
          <a:xfrm>
            <a:off x="2928299" y="1955716"/>
            <a:ext cx="220531" cy="1957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CD197EB-4CBE-F3D3-21B1-3738C44A73A5}"/>
              </a:ext>
            </a:extLst>
          </p:cNvPr>
          <p:cNvSpPr/>
          <p:nvPr/>
        </p:nvSpPr>
        <p:spPr>
          <a:xfrm>
            <a:off x="3143021" y="1953345"/>
            <a:ext cx="220531" cy="1957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903D643-84FB-A4C3-2CDF-CAC6969978F4}"/>
              </a:ext>
            </a:extLst>
          </p:cNvPr>
          <p:cNvSpPr/>
          <p:nvPr/>
        </p:nvSpPr>
        <p:spPr>
          <a:xfrm>
            <a:off x="3364696" y="1953345"/>
            <a:ext cx="220531" cy="1957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5E5CCF8-B51D-ED53-650F-08B28D102E6C}"/>
              </a:ext>
            </a:extLst>
          </p:cNvPr>
          <p:cNvSpPr/>
          <p:nvPr/>
        </p:nvSpPr>
        <p:spPr>
          <a:xfrm>
            <a:off x="3585227" y="1953345"/>
            <a:ext cx="220531" cy="1957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6854FFE-A8A6-515F-869E-63740AE023C3}"/>
              </a:ext>
            </a:extLst>
          </p:cNvPr>
          <p:cNvSpPr/>
          <p:nvPr/>
        </p:nvSpPr>
        <p:spPr>
          <a:xfrm>
            <a:off x="251793" y="2350584"/>
            <a:ext cx="220531" cy="195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546E98D-FC61-522C-C26D-5C7D28E451B5}"/>
              </a:ext>
            </a:extLst>
          </p:cNvPr>
          <p:cNvSpPr/>
          <p:nvPr/>
        </p:nvSpPr>
        <p:spPr>
          <a:xfrm>
            <a:off x="466515" y="2350584"/>
            <a:ext cx="220531" cy="1957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22DD373-E46A-1DC5-7256-0AE62ECF705A}"/>
              </a:ext>
            </a:extLst>
          </p:cNvPr>
          <p:cNvSpPr/>
          <p:nvPr/>
        </p:nvSpPr>
        <p:spPr>
          <a:xfrm>
            <a:off x="681237" y="2348213"/>
            <a:ext cx="220531" cy="1957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938D594-FA7D-D894-1760-C4AE5E072B01}"/>
              </a:ext>
            </a:extLst>
          </p:cNvPr>
          <p:cNvSpPr/>
          <p:nvPr/>
        </p:nvSpPr>
        <p:spPr>
          <a:xfrm>
            <a:off x="902912" y="2348213"/>
            <a:ext cx="220531" cy="1957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F42C40F-7FCD-B6F9-9E07-BE19148DF8FD}"/>
              </a:ext>
            </a:extLst>
          </p:cNvPr>
          <p:cNvSpPr/>
          <p:nvPr/>
        </p:nvSpPr>
        <p:spPr>
          <a:xfrm>
            <a:off x="1123443" y="2348213"/>
            <a:ext cx="220531" cy="1957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E9273DD-8991-E988-2824-093D954BEE61}"/>
              </a:ext>
            </a:extLst>
          </p:cNvPr>
          <p:cNvSpPr/>
          <p:nvPr/>
        </p:nvSpPr>
        <p:spPr>
          <a:xfrm>
            <a:off x="2603311" y="4019975"/>
            <a:ext cx="220531" cy="195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E9CDDB6-3AFC-B8E9-8120-F0CA07BB3FB3}"/>
              </a:ext>
            </a:extLst>
          </p:cNvPr>
          <p:cNvSpPr/>
          <p:nvPr/>
        </p:nvSpPr>
        <p:spPr>
          <a:xfrm>
            <a:off x="2818033" y="4019975"/>
            <a:ext cx="220531" cy="1957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5E59691-6CF1-6297-24A9-04FE6F221414}"/>
              </a:ext>
            </a:extLst>
          </p:cNvPr>
          <p:cNvSpPr/>
          <p:nvPr/>
        </p:nvSpPr>
        <p:spPr>
          <a:xfrm>
            <a:off x="3032755" y="4017604"/>
            <a:ext cx="220531" cy="1957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808AB01-55E1-F0AB-AB40-AC29C177A844}"/>
              </a:ext>
            </a:extLst>
          </p:cNvPr>
          <p:cNvSpPr/>
          <p:nvPr/>
        </p:nvSpPr>
        <p:spPr>
          <a:xfrm>
            <a:off x="3254430" y="4017604"/>
            <a:ext cx="220531" cy="195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0FD4028-6652-ECC8-7F75-E2088E89875B}"/>
              </a:ext>
            </a:extLst>
          </p:cNvPr>
          <p:cNvSpPr/>
          <p:nvPr/>
        </p:nvSpPr>
        <p:spPr>
          <a:xfrm>
            <a:off x="3474961" y="4017604"/>
            <a:ext cx="220531" cy="1957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965712F-2791-42BE-C928-3DA8C0D31F75}"/>
              </a:ext>
            </a:extLst>
          </p:cNvPr>
          <p:cNvSpPr/>
          <p:nvPr/>
        </p:nvSpPr>
        <p:spPr>
          <a:xfrm>
            <a:off x="2072626" y="5094726"/>
            <a:ext cx="220531" cy="1957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1600CE0-631E-6847-CF27-B1106D74605B}"/>
              </a:ext>
            </a:extLst>
          </p:cNvPr>
          <p:cNvSpPr/>
          <p:nvPr/>
        </p:nvSpPr>
        <p:spPr>
          <a:xfrm>
            <a:off x="2287348" y="5094726"/>
            <a:ext cx="220531" cy="1957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46177A5-373A-13E6-BA52-CF3A2F5EB5C4}"/>
              </a:ext>
            </a:extLst>
          </p:cNvPr>
          <p:cNvSpPr/>
          <p:nvPr/>
        </p:nvSpPr>
        <p:spPr>
          <a:xfrm>
            <a:off x="2502070" y="5092355"/>
            <a:ext cx="220531" cy="1957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0669D76-04FF-9702-0CC4-AA1167F9679B}"/>
              </a:ext>
            </a:extLst>
          </p:cNvPr>
          <p:cNvSpPr/>
          <p:nvPr/>
        </p:nvSpPr>
        <p:spPr>
          <a:xfrm>
            <a:off x="2723745" y="5092355"/>
            <a:ext cx="220531" cy="1957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E6ADDB-CE8B-3E46-8DC2-96340E85EA4B}"/>
              </a:ext>
            </a:extLst>
          </p:cNvPr>
          <p:cNvSpPr/>
          <p:nvPr/>
        </p:nvSpPr>
        <p:spPr>
          <a:xfrm>
            <a:off x="2944276" y="5092355"/>
            <a:ext cx="220531" cy="1957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FCDE5A1-FBF3-B025-9E4D-812F7B858FB9}"/>
              </a:ext>
            </a:extLst>
          </p:cNvPr>
          <p:cNvSpPr/>
          <p:nvPr/>
        </p:nvSpPr>
        <p:spPr>
          <a:xfrm>
            <a:off x="352448" y="4751939"/>
            <a:ext cx="220531" cy="1957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7FE6DAB-BE3E-42EA-36DB-1D53560DC17E}"/>
              </a:ext>
            </a:extLst>
          </p:cNvPr>
          <p:cNvSpPr/>
          <p:nvPr/>
        </p:nvSpPr>
        <p:spPr>
          <a:xfrm>
            <a:off x="567170" y="4751939"/>
            <a:ext cx="220531" cy="1957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A8EA269-9BE3-6501-30B0-1C3BF6E60049}"/>
              </a:ext>
            </a:extLst>
          </p:cNvPr>
          <p:cNvSpPr/>
          <p:nvPr/>
        </p:nvSpPr>
        <p:spPr>
          <a:xfrm>
            <a:off x="781892" y="4749568"/>
            <a:ext cx="220531" cy="1957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0FBFC01-0C27-978C-C1E1-EEA6DFB543D8}"/>
              </a:ext>
            </a:extLst>
          </p:cNvPr>
          <p:cNvSpPr/>
          <p:nvPr/>
        </p:nvSpPr>
        <p:spPr>
          <a:xfrm>
            <a:off x="1003567" y="4749568"/>
            <a:ext cx="220531" cy="1957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FF8DEAD-5697-E646-AED7-AF8CF7AF5AC6}"/>
              </a:ext>
            </a:extLst>
          </p:cNvPr>
          <p:cNvSpPr/>
          <p:nvPr/>
        </p:nvSpPr>
        <p:spPr>
          <a:xfrm>
            <a:off x="1224098" y="4749568"/>
            <a:ext cx="220531" cy="1957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C4AC9D-D4B1-969A-B747-ADBA7B99FF6A}"/>
              </a:ext>
            </a:extLst>
          </p:cNvPr>
          <p:cNvSpPr/>
          <p:nvPr/>
        </p:nvSpPr>
        <p:spPr>
          <a:xfrm>
            <a:off x="10588629" y="1808306"/>
            <a:ext cx="220531" cy="1957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8C03C87-52AA-A7C9-42C3-D222AEA76760}"/>
              </a:ext>
            </a:extLst>
          </p:cNvPr>
          <p:cNvSpPr/>
          <p:nvPr/>
        </p:nvSpPr>
        <p:spPr>
          <a:xfrm>
            <a:off x="10803351" y="1808306"/>
            <a:ext cx="220531" cy="1957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A52E2A7-2B15-E79F-4BE6-6144810BC822}"/>
              </a:ext>
            </a:extLst>
          </p:cNvPr>
          <p:cNvSpPr/>
          <p:nvPr/>
        </p:nvSpPr>
        <p:spPr>
          <a:xfrm>
            <a:off x="11018073" y="1805935"/>
            <a:ext cx="220531" cy="1957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BEBB654-E8E9-F6CD-1E4F-D0E6376D1E46}"/>
              </a:ext>
            </a:extLst>
          </p:cNvPr>
          <p:cNvSpPr/>
          <p:nvPr/>
        </p:nvSpPr>
        <p:spPr>
          <a:xfrm>
            <a:off x="11239748" y="1805935"/>
            <a:ext cx="220531" cy="19571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08E84E5-8681-E56A-E553-6A5D474A98AA}"/>
              </a:ext>
            </a:extLst>
          </p:cNvPr>
          <p:cNvSpPr/>
          <p:nvPr/>
        </p:nvSpPr>
        <p:spPr>
          <a:xfrm>
            <a:off x="11460279" y="1805935"/>
            <a:ext cx="220531" cy="1957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31D2EB2-9D74-EAD2-9D0D-9E8B3349B296}"/>
              </a:ext>
            </a:extLst>
          </p:cNvPr>
          <p:cNvSpPr/>
          <p:nvPr/>
        </p:nvSpPr>
        <p:spPr>
          <a:xfrm>
            <a:off x="8611770" y="2281978"/>
            <a:ext cx="220531" cy="1957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E4CC19C-D47D-2CB9-9D72-5DFB6A64E2E4}"/>
              </a:ext>
            </a:extLst>
          </p:cNvPr>
          <p:cNvSpPr/>
          <p:nvPr/>
        </p:nvSpPr>
        <p:spPr>
          <a:xfrm>
            <a:off x="8826492" y="2281978"/>
            <a:ext cx="220531" cy="195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5AD4B4F-0FB6-FE23-2B48-A10F1433D83F}"/>
              </a:ext>
            </a:extLst>
          </p:cNvPr>
          <p:cNvSpPr/>
          <p:nvPr/>
        </p:nvSpPr>
        <p:spPr>
          <a:xfrm>
            <a:off x="9041214" y="2279607"/>
            <a:ext cx="220531" cy="1957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E09C736-84B6-C972-FF9F-BCC4472C7403}"/>
              </a:ext>
            </a:extLst>
          </p:cNvPr>
          <p:cNvSpPr/>
          <p:nvPr/>
        </p:nvSpPr>
        <p:spPr>
          <a:xfrm>
            <a:off x="9262889" y="2279607"/>
            <a:ext cx="220531" cy="1957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C40847B-34D1-4DE9-3300-42BB7E1E6CD3}"/>
              </a:ext>
            </a:extLst>
          </p:cNvPr>
          <p:cNvSpPr/>
          <p:nvPr/>
        </p:nvSpPr>
        <p:spPr>
          <a:xfrm>
            <a:off x="9483420" y="2279607"/>
            <a:ext cx="220531" cy="1957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883B174-2487-D082-E162-E6BFDBA96A1E}"/>
              </a:ext>
            </a:extLst>
          </p:cNvPr>
          <p:cNvSpPr/>
          <p:nvPr/>
        </p:nvSpPr>
        <p:spPr>
          <a:xfrm>
            <a:off x="10947879" y="4104979"/>
            <a:ext cx="220531" cy="1957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A99B73C-E843-4769-EF00-38D02AEBB200}"/>
              </a:ext>
            </a:extLst>
          </p:cNvPr>
          <p:cNvSpPr/>
          <p:nvPr/>
        </p:nvSpPr>
        <p:spPr>
          <a:xfrm>
            <a:off x="11162601" y="4104979"/>
            <a:ext cx="220531" cy="195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9F1287D-5A0B-8E2F-7D87-799CECF9F195}"/>
              </a:ext>
            </a:extLst>
          </p:cNvPr>
          <p:cNvSpPr/>
          <p:nvPr/>
        </p:nvSpPr>
        <p:spPr>
          <a:xfrm>
            <a:off x="11377323" y="4102608"/>
            <a:ext cx="220531" cy="1957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87E822B-2EF0-8D81-F66B-EBD2381C5C48}"/>
              </a:ext>
            </a:extLst>
          </p:cNvPr>
          <p:cNvSpPr/>
          <p:nvPr/>
        </p:nvSpPr>
        <p:spPr>
          <a:xfrm>
            <a:off x="11598998" y="4102608"/>
            <a:ext cx="220531" cy="1957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4F8959F-6682-0F8F-12C9-3D61F25F476B}"/>
              </a:ext>
            </a:extLst>
          </p:cNvPr>
          <p:cNvSpPr/>
          <p:nvPr/>
        </p:nvSpPr>
        <p:spPr>
          <a:xfrm>
            <a:off x="11819529" y="4102608"/>
            <a:ext cx="220531" cy="195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520C3A9-A2F1-5C44-5B93-F85A1DB68CE0}"/>
              </a:ext>
            </a:extLst>
          </p:cNvPr>
          <p:cNvSpPr/>
          <p:nvPr/>
        </p:nvSpPr>
        <p:spPr>
          <a:xfrm>
            <a:off x="10225192" y="5097097"/>
            <a:ext cx="220531" cy="1957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908F7F4-5CC6-36E3-8DDC-CB3D304E89E3}"/>
              </a:ext>
            </a:extLst>
          </p:cNvPr>
          <p:cNvSpPr/>
          <p:nvPr/>
        </p:nvSpPr>
        <p:spPr>
          <a:xfrm>
            <a:off x="10439914" y="5097097"/>
            <a:ext cx="220531" cy="1957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8325D99-14FD-BB22-1CD6-867E286020F6}"/>
              </a:ext>
            </a:extLst>
          </p:cNvPr>
          <p:cNvSpPr/>
          <p:nvPr/>
        </p:nvSpPr>
        <p:spPr>
          <a:xfrm>
            <a:off x="10654636" y="5094726"/>
            <a:ext cx="220531" cy="1957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7F553FA-1005-0E83-DA8F-DACA4493CFFC}"/>
              </a:ext>
            </a:extLst>
          </p:cNvPr>
          <p:cNvSpPr/>
          <p:nvPr/>
        </p:nvSpPr>
        <p:spPr>
          <a:xfrm>
            <a:off x="10876311" y="5094726"/>
            <a:ext cx="220531" cy="1957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4FF8744-3BD0-138D-476C-1302B9D67687}"/>
              </a:ext>
            </a:extLst>
          </p:cNvPr>
          <p:cNvSpPr/>
          <p:nvPr/>
        </p:nvSpPr>
        <p:spPr>
          <a:xfrm>
            <a:off x="11096842" y="5094726"/>
            <a:ext cx="220531" cy="1957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DEC939E-E5CB-A11C-3C02-16CF6AEF461E}"/>
              </a:ext>
            </a:extLst>
          </p:cNvPr>
          <p:cNvSpPr/>
          <p:nvPr/>
        </p:nvSpPr>
        <p:spPr>
          <a:xfrm>
            <a:off x="8688019" y="4822616"/>
            <a:ext cx="220531" cy="1957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A286A69-26A2-F98D-1BE3-0D279EC1EBAF}"/>
              </a:ext>
            </a:extLst>
          </p:cNvPr>
          <p:cNvSpPr/>
          <p:nvPr/>
        </p:nvSpPr>
        <p:spPr>
          <a:xfrm>
            <a:off x="8902741" y="4822616"/>
            <a:ext cx="220531" cy="195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0C2DA18-C875-880A-2965-AFF1AEAC1DF9}"/>
              </a:ext>
            </a:extLst>
          </p:cNvPr>
          <p:cNvSpPr/>
          <p:nvPr/>
        </p:nvSpPr>
        <p:spPr>
          <a:xfrm>
            <a:off x="9117463" y="4820245"/>
            <a:ext cx="220531" cy="1957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2E45053-1DC2-45E4-9C2C-44B3552F9AC7}"/>
              </a:ext>
            </a:extLst>
          </p:cNvPr>
          <p:cNvSpPr/>
          <p:nvPr/>
        </p:nvSpPr>
        <p:spPr>
          <a:xfrm>
            <a:off x="9328875" y="4820245"/>
            <a:ext cx="220531" cy="1957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3D59F7C-46CD-2C1B-3AAE-A8D8883201C6}"/>
              </a:ext>
            </a:extLst>
          </p:cNvPr>
          <p:cNvSpPr/>
          <p:nvPr/>
        </p:nvSpPr>
        <p:spPr>
          <a:xfrm>
            <a:off x="9549406" y="4820245"/>
            <a:ext cx="220531" cy="1957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6EC9F18-BB7B-D022-ED45-24C824E356AC}"/>
              </a:ext>
            </a:extLst>
          </p:cNvPr>
          <p:cNvSpPr/>
          <p:nvPr/>
        </p:nvSpPr>
        <p:spPr>
          <a:xfrm>
            <a:off x="5562952" y="5757535"/>
            <a:ext cx="208344" cy="1851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2A772FCE-B587-1BA0-E325-D30F740643C4}"/>
              </a:ext>
            </a:extLst>
          </p:cNvPr>
          <p:cNvSpPr/>
          <p:nvPr/>
        </p:nvSpPr>
        <p:spPr>
          <a:xfrm>
            <a:off x="5562952" y="6025682"/>
            <a:ext cx="208344" cy="1851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88E9735D-A989-F93A-152C-4F69ECB9B938}"/>
              </a:ext>
            </a:extLst>
          </p:cNvPr>
          <p:cNvSpPr/>
          <p:nvPr/>
        </p:nvSpPr>
        <p:spPr>
          <a:xfrm>
            <a:off x="5562952" y="6293829"/>
            <a:ext cx="208344" cy="1851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5D2BDED5-DA5D-521C-BD6C-99F685E061CF}"/>
              </a:ext>
            </a:extLst>
          </p:cNvPr>
          <p:cNvSpPr/>
          <p:nvPr/>
        </p:nvSpPr>
        <p:spPr>
          <a:xfrm>
            <a:off x="6097948" y="5840487"/>
            <a:ext cx="208344" cy="1851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DF0701FA-F745-6309-CC5E-8237C6B10999}"/>
              </a:ext>
            </a:extLst>
          </p:cNvPr>
          <p:cNvSpPr/>
          <p:nvPr/>
        </p:nvSpPr>
        <p:spPr>
          <a:xfrm>
            <a:off x="6097948" y="6108634"/>
            <a:ext cx="208344" cy="1851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2859689-71CC-FD6B-5AF4-57B73CB7DD5C}"/>
              </a:ext>
            </a:extLst>
          </p:cNvPr>
          <p:cNvSpPr/>
          <p:nvPr/>
        </p:nvSpPr>
        <p:spPr>
          <a:xfrm>
            <a:off x="6097948" y="6376781"/>
            <a:ext cx="208344" cy="1851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260AD26-C88A-C6A7-F76F-6D1093D96690}"/>
              </a:ext>
            </a:extLst>
          </p:cNvPr>
          <p:cNvSpPr/>
          <p:nvPr/>
        </p:nvSpPr>
        <p:spPr>
          <a:xfrm>
            <a:off x="6097948" y="5572340"/>
            <a:ext cx="208344" cy="1851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8A0CB5F-E19F-2BFB-3A62-EA1CF72D0403}"/>
              </a:ext>
            </a:extLst>
          </p:cNvPr>
          <p:cNvSpPr/>
          <p:nvPr/>
        </p:nvSpPr>
        <p:spPr>
          <a:xfrm>
            <a:off x="6632944" y="6025681"/>
            <a:ext cx="208344" cy="1851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25B1E01-5211-267A-8B4F-6B2683C1FB1D}"/>
              </a:ext>
            </a:extLst>
          </p:cNvPr>
          <p:cNvCxnSpPr>
            <a:stCxn id="176" idx="7"/>
            <a:endCxn id="182" idx="2"/>
          </p:cNvCxnSpPr>
          <p:nvPr/>
        </p:nvCxnSpPr>
        <p:spPr>
          <a:xfrm flipV="1">
            <a:off x="5740785" y="5664938"/>
            <a:ext cx="357163" cy="119718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A52297C-15D9-CF40-1A8F-4BBBBE013015}"/>
              </a:ext>
            </a:extLst>
          </p:cNvPr>
          <p:cNvCxnSpPr>
            <a:cxnSpLocks/>
            <a:stCxn id="176" idx="6"/>
            <a:endCxn id="179" idx="2"/>
          </p:cNvCxnSpPr>
          <p:nvPr/>
        </p:nvCxnSpPr>
        <p:spPr>
          <a:xfrm>
            <a:off x="5771296" y="5850133"/>
            <a:ext cx="326652" cy="8295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8976DB8-32D1-A5F0-FA95-B9778C328990}"/>
              </a:ext>
            </a:extLst>
          </p:cNvPr>
          <p:cNvCxnSpPr>
            <a:cxnSpLocks/>
            <a:stCxn id="176" idx="5"/>
            <a:endCxn id="180" idx="2"/>
          </p:cNvCxnSpPr>
          <p:nvPr/>
        </p:nvCxnSpPr>
        <p:spPr>
          <a:xfrm>
            <a:off x="5740785" y="5915609"/>
            <a:ext cx="357163" cy="28562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2614172-DF16-6E46-9A9C-3C2C18CAA0B2}"/>
              </a:ext>
            </a:extLst>
          </p:cNvPr>
          <p:cNvCxnSpPr>
            <a:cxnSpLocks/>
            <a:stCxn id="176" idx="4"/>
            <a:endCxn id="181" idx="1"/>
          </p:cNvCxnSpPr>
          <p:nvPr/>
        </p:nvCxnSpPr>
        <p:spPr>
          <a:xfrm>
            <a:off x="5667124" y="5942730"/>
            <a:ext cx="461335" cy="46117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5C38CA60-8F70-6633-126E-481686E544E8}"/>
              </a:ext>
            </a:extLst>
          </p:cNvPr>
          <p:cNvCxnSpPr>
            <a:cxnSpLocks/>
            <a:stCxn id="177" idx="7"/>
            <a:endCxn id="182" idx="2"/>
          </p:cNvCxnSpPr>
          <p:nvPr/>
        </p:nvCxnSpPr>
        <p:spPr>
          <a:xfrm flipV="1">
            <a:off x="5740785" y="5664938"/>
            <a:ext cx="357163" cy="38786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71ACDC8A-9195-F27B-CD11-B8EA3E1C8A91}"/>
              </a:ext>
            </a:extLst>
          </p:cNvPr>
          <p:cNvCxnSpPr>
            <a:cxnSpLocks/>
            <a:stCxn id="177" idx="6"/>
            <a:endCxn id="179" idx="2"/>
          </p:cNvCxnSpPr>
          <p:nvPr/>
        </p:nvCxnSpPr>
        <p:spPr>
          <a:xfrm flipV="1">
            <a:off x="5771296" y="5933085"/>
            <a:ext cx="326652" cy="18519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1B2090F7-C252-04F6-5E6E-4B97F6D84A5F}"/>
              </a:ext>
            </a:extLst>
          </p:cNvPr>
          <p:cNvCxnSpPr>
            <a:cxnSpLocks/>
            <a:stCxn id="177" idx="6"/>
            <a:endCxn id="180" idx="1"/>
          </p:cNvCxnSpPr>
          <p:nvPr/>
        </p:nvCxnSpPr>
        <p:spPr>
          <a:xfrm>
            <a:off x="5771296" y="6118280"/>
            <a:ext cx="357163" cy="1747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2BC58A53-AFC2-214A-7461-DF636B314A7F}"/>
              </a:ext>
            </a:extLst>
          </p:cNvPr>
          <p:cNvCxnSpPr>
            <a:cxnSpLocks/>
            <a:stCxn id="177" idx="5"/>
            <a:endCxn id="181" idx="1"/>
          </p:cNvCxnSpPr>
          <p:nvPr/>
        </p:nvCxnSpPr>
        <p:spPr>
          <a:xfrm>
            <a:off x="5740785" y="6183756"/>
            <a:ext cx="387674" cy="22014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65E65A0C-1B25-4732-8A3D-372512A656C2}"/>
              </a:ext>
            </a:extLst>
          </p:cNvPr>
          <p:cNvCxnSpPr>
            <a:cxnSpLocks/>
            <a:stCxn id="178" idx="7"/>
            <a:endCxn id="182" idx="3"/>
          </p:cNvCxnSpPr>
          <p:nvPr/>
        </p:nvCxnSpPr>
        <p:spPr>
          <a:xfrm flipV="1">
            <a:off x="5740785" y="5730414"/>
            <a:ext cx="387674" cy="59053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4352B00-F56F-1B0D-DF5C-0EDF21B3E662}"/>
              </a:ext>
            </a:extLst>
          </p:cNvPr>
          <p:cNvCxnSpPr>
            <a:cxnSpLocks/>
            <a:stCxn id="178" idx="7"/>
            <a:endCxn id="179" idx="2"/>
          </p:cNvCxnSpPr>
          <p:nvPr/>
        </p:nvCxnSpPr>
        <p:spPr>
          <a:xfrm flipV="1">
            <a:off x="5740785" y="5933085"/>
            <a:ext cx="357163" cy="38786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2A86C04-6398-3D28-D398-4848C2B2B703}"/>
              </a:ext>
            </a:extLst>
          </p:cNvPr>
          <p:cNvCxnSpPr>
            <a:cxnSpLocks/>
            <a:stCxn id="178" idx="7"/>
            <a:endCxn id="180" idx="2"/>
          </p:cNvCxnSpPr>
          <p:nvPr/>
        </p:nvCxnSpPr>
        <p:spPr>
          <a:xfrm flipV="1">
            <a:off x="5740785" y="6201232"/>
            <a:ext cx="357163" cy="119718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2C5A4C08-A5A2-7B54-B315-F9C1B44EF9C3}"/>
              </a:ext>
            </a:extLst>
          </p:cNvPr>
          <p:cNvCxnSpPr>
            <a:cxnSpLocks/>
            <a:stCxn id="178" idx="7"/>
            <a:endCxn id="181" idx="1"/>
          </p:cNvCxnSpPr>
          <p:nvPr/>
        </p:nvCxnSpPr>
        <p:spPr>
          <a:xfrm>
            <a:off x="5740785" y="6320950"/>
            <a:ext cx="387674" cy="8295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88D2CD76-7B6C-BA5A-BFEC-304AAA50EFFE}"/>
              </a:ext>
            </a:extLst>
          </p:cNvPr>
          <p:cNvCxnSpPr>
            <a:cxnSpLocks/>
            <a:stCxn id="182" idx="5"/>
            <a:endCxn id="183" idx="2"/>
          </p:cNvCxnSpPr>
          <p:nvPr/>
        </p:nvCxnSpPr>
        <p:spPr>
          <a:xfrm>
            <a:off x="6275781" y="5730414"/>
            <a:ext cx="357163" cy="38786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90FD99F9-2CE8-5434-6B76-66D323E423E2}"/>
              </a:ext>
            </a:extLst>
          </p:cNvPr>
          <p:cNvCxnSpPr>
            <a:cxnSpLocks/>
            <a:stCxn id="179" idx="6"/>
            <a:endCxn id="183" idx="2"/>
          </p:cNvCxnSpPr>
          <p:nvPr/>
        </p:nvCxnSpPr>
        <p:spPr>
          <a:xfrm>
            <a:off x="6306292" y="5933085"/>
            <a:ext cx="326652" cy="18519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87A54792-4FD6-E217-9855-13C8BBAE1EC2}"/>
              </a:ext>
            </a:extLst>
          </p:cNvPr>
          <p:cNvCxnSpPr>
            <a:cxnSpLocks/>
            <a:stCxn id="180" idx="6"/>
            <a:endCxn id="183" idx="2"/>
          </p:cNvCxnSpPr>
          <p:nvPr/>
        </p:nvCxnSpPr>
        <p:spPr>
          <a:xfrm flipV="1">
            <a:off x="6306292" y="6118279"/>
            <a:ext cx="326652" cy="8295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7A6998F-ADF5-D256-895D-1041688B0E7C}"/>
              </a:ext>
            </a:extLst>
          </p:cNvPr>
          <p:cNvCxnSpPr>
            <a:cxnSpLocks/>
            <a:stCxn id="181" idx="7"/>
            <a:endCxn id="183" idx="2"/>
          </p:cNvCxnSpPr>
          <p:nvPr/>
        </p:nvCxnSpPr>
        <p:spPr>
          <a:xfrm flipV="1">
            <a:off x="6275781" y="6118279"/>
            <a:ext cx="357163" cy="28562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4A3E2B14-0D17-A261-4F49-54F7B5A370A1}"/>
                  </a:ext>
                </a:extLst>
              </p:cNvPr>
              <p:cNvSpPr txBox="1"/>
              <p:nvPr/>
            </p:nvSpPr>
            <p:spPr>
              <a:xfrm>
                <a:off x="2998291" y="5860980"/>
                <a:ext cx="2564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tr-TR" sz="20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update function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𝑓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=</m:t>
                    </m:r>
                  </m:oMath>
                </a14:m>
                <a:r>
                  <a:rPr lang="tr-TR" sz="2000" b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4A3E2B14-0D17-A261-4F49-54F7B5A37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291" y="5860980"/>
                <a:ext cx="2564661" cy="400110"/>
              </a:xfrm>
              <a:prstGeom prst="rect">
                <a:avLst/>
              </a:prstGeom>
              <a:blipFill>
                <a:blip r:embed="rId11"/>
                <a:stretch>
                  <a:fillRect l="-261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TextBox 235">
            <a:extLst>
              <a:ext uri="{FF2B5EF4-FFF2-40B4-BE49-F238E27FC236}">
                <a16:creationId xmlns:a16="http://schemas.microsoft.com/office/drawing/2014/main" id="{04BB8EDB-2575-A931-FC64-782CDC31AEE5}"/>
              </a:ext>
            </a:extLst>
          </p:cNvPr>
          <p:cNvSpPr txBox="1"/>
          <p:nvPr/>
        </p:nvSpPr>
        <p:spPr>
          <a:xfrm>
            <a:off x="6875839" y="5794848"/>
            <a:ext cx="180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LSTM, etc.</a:t>
            </a:r>
            <a:endParaRPr lang="en-US" sz="2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6F97FBB8-9490-03B3-D9E8-4AFAB0C72767}"/>
              </a:ext>
            </a:extLst>
          </p:cNvPr>
          <p:cNvSpPr txBox="1"/>
          <p:nvPr/>
        </p:nvSpPr>
        <p:spPr>
          <a:xfrm>
            <a:off x="4465077" y="4858243"/>
            <a:ext cx="286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Graph Independent Layer</a:t>
            </a:r>
            <a:endParaRPr 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7C3364F1-1391-FF02-1EEB-86F417749805}"/>
              </a:ext>
            </a:extLst>
          </p:cNvPr>
          <p:cNvSpPr txBox="1"/>
          <p:nvPr/>
        </p:nvSpPr>
        <p:spPr>
          <a:xfrm>
            <a:off x="1554891" y="5491648"/>
            <a:ext cx="99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Layer N</a:t>
            </a:r>
            <a:endParaRPr 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4335365-668D-01A3-C1E8-8A35D8AA19EC}"/>
              </a:ext>
            </a:extLst>
          </p:cNvPr>
          <p:cNvSpPr txBox="1"/>
          <p:nvPr/>
        </p:nvSpPr>
        <p:spPr>
          <a:xfrm>
            <a:off x="9659672" y="5492682"/>
            <a:ext cx="130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Layer N+1</a:t>
            </a:r>
            <a:endParaRPr 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65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7" grpId="0" animBg="1"/>
      <p:bldP spid="8" grpId="0" animBg="1"/>
      <p:bldP spid="9" grpId="0" animBg="1"/>
      <p:bldP spid="10" grpId="0" animBg="1"/>
      <p:bldP spid="11" grpId="0" animBg="1"/>
      <p:bldP spid="50" grpId="0" animBg="1"/>
      <p:bldP spid="51" grpId="0"/>
      <p:bldP spid="52" grpId="0"/>
      <p:bldP spid="53" grpId="0"/>
      <p:bldP spid="56" grpId="0"/>
      <p:bldP spid="57" grpId="0"/>
      <p:bldP spid="58" grpId="0"/>
      <p:bldP spid="67" grpId="0"/>
      <p:bldP spid="68" grpId="0"/>
      <p:bldP spid="69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234" grpId="0"/>
      <p:bldP spid="236" grpId="0"/>
      <p:bldP spid="237" grpId="0"/>
      <p:bldP spid="238" grpId="0"/>
      <p:bldP spid="2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D2680-1255-2382-E183-C0891EF0F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1800" spc="0" dirty="0"/>
              <a:t>Introduction</a:t>
            </a:r>
            <a:endParaRPr lang="en-US" sz="1800" spc="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83C2B8-3055-6531-B93C-B47CC3346E41}"/>
              </a:ext>
            </a:extLst>
          </p:cNvPr>
          <p:cNvGrpSpPr/>
          <p:nvPr/>
        </p:nvGrpSpPr>
        <p:grpSpPr>
          <a:xfrm>
            <a:off x="756675" y="1253126"/>
            <a:ext cx="4567679" cy="409782"/>
            <a:chOff x="1103386" y="1651028"/>
            <a:chExt cx="2340000" cy="40978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16F79404-FF7D-9732-A3E1-1C5647475C2B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5FDBE46-D37E-6CDE-E23B-AC7E1C98EDF4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30DC16-90C2-9166-808E-5D5857FD3A9D}"/>
                </a:ext>
              </a:extLst>
            </p:cNvPr>
            <p:cNvSpPr txBox="1"/>
            <p:nvPr/>
          </p:nvSpPr>
          <p:spPr>
            <a:xfrm>
              <a:off x="1259250" y="1691478"/>
              <a:ext cx="2020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Graph Data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659745-CEBA-EB40-4A08-76B64058334A}"/>
              </a:ext>
            </a:extLst>
          </p:cNvPr>
          <p:cNvSpPr txBox="1"/>
          <p:nvPr/>
        </p:nvSpPr>
        <p:spPr>
          <a:xfrm>
            <a:off x="1060921" y="1798294"/>
            <a:ext cx="331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Where to find graphs?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B6BE5F3-48D0-88C3-9DD8-A40CE5F7E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90959"/>
              </p:ext>
            </p:extLst>
          </p:nvPr>
        </p:nvGraphicFramePr>
        <p:xfrm>
          <a:off x="1158754" y="3150550"/>
          <a:ext cx="176449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99">
                  <a:extLst>
                    <a:ext uri="{9D8B030D-6E8A-4147-A177-3AD203B41FA5}">
                      <a16:colId xmlns:a16="http://schemas.microsoft.com/office/drawing/2014/main" val="340427674"/>
                    </a:ext>
                  </a:extLst>
                </a:gridCol>
                <a:gridCol w="352899">
                  <a:extLst>
                    <a:ext uri="{9D8B030D-6E8A-4147-A177-3AD203B41FA5}">
                      <a16:colId xmlns:a16="http://schemas.microsoft.com/office/drawing/2014/main" val="3904647536"/>
                    </a:ext>
                  </a:extLst>
                </a:gridCol>
                <a:gridCol w="352899">
                  <a:extLst>
                    <a:ext uri="{9D8B030D-6E8A-4147-A177-3AD203B41FA5}">
                      <a16:colId xmlns:a16="http://schemas.microsoft.com/office/drawing/2014/main" val="2695568482"/>
                    </a:ext>
                  </a:extLst>
                </a:gridCol>
                <a:gridCol w="352899">
                  <a:extLst>
                    <a:ext uri="{9D8B030D-6E8A-4147-A177-3AD203B41FA5}">
                      <a16:colId xmlns:a16="http://schemas.microsoft.com/office/drawing/2014/main" val="3709690540"/>
                    </a:ext>
                  </a:extLst>
                </a:gridCol>
                <a:gridCol w="352899">
                  <a:extLst>
                    <a:ext uri="{9D8B030D-6E8A-4147-A177-3AD203B41FA5}">
                      <a16:colId xmlns:a16="http://schemas.microsoft.com/office/drawing/2014/main" val="584049639"/>
                    </a:ext>
                  </a:extLst>
                </a:gridCol>
              </a:tblGrid>
              <a:tr h="355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37374"/>
                  </a:ext>
                </a:extLst>
              </a:tr>
              <a:tr h="355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50146"/>
                  </a:ext>
                </a:extLst>
              </a:tr>
              <a:tr h="355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68247"/>
                  </a:ext>
                </a:extLst>
              </a:tr>
              <a:tr h="355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423"/>
                  </a:ext>
                </a:extLst>
              </a:tr>
              <a:tr h="3559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35779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04B371F9-667B-7424-5CB9-CB7E518DD5E1}"/>
              </a:ext>
            </a:extLst>
          </p:cNvPr>
          <p:cNvSpPr/>
          <p:nvPr/>
        </p:nvSpPr>
        <p:spPr>
          <a:xfrm>
            <a:off x="3241241" y="3882031"/>
            <a:ext cx="613458" cy="40011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C5C4BD-8FDC-0A89-CCD4-E913BFC94955}"/>
              </a:ext>
            </a:extLst>
          </p:cNvPr>
          <p:cNvSpPr/>
          <p:nvPr/>
        </p:nvSpPr>
        <p:spPr>
          <a:xfrm>
            <a:off x="4059883" y="3023228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601AB3-9440-FCFF-B40E-7C7B425D6434}"/>
              </a:ext>
            </a:extLst>
          </p:cNvPr>
          <p:cNvSpPr/>
          <p:nvPr/>
        </p:nvSpPr>
        <p:spPr>
          <a:xfrm>
            <a:off x="4527596" y="3023228"/>
            <a:ext cx="275478" cy="254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31D18E-659B-48D8-128D-F3C6E6CC2562}"/>
              </a:ext>
            </a:extLst>
          </p:cNvPr>
          <p:cNvSpPr/>
          <p:nvPr/>
        </p:nvSpPr>
        <p:spPr>
          <a:xfrm>
            <a:off x="5467090" y="3023227"/>
            <a:ext cx="275478" cy="254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A0E509-3BC7-966E-1E1F-D8659FAA496B}"/>
              </a:ext>
            </a:extLst>
          </p:cNvPr>
          <p:cNvSpPr/>
          <p:nvPr/>
        </p:nvSpPr>
        <p:spPr>
          <a:xfrm>
            <a:off x="5940905" y="3023227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CFCB37-AD51-3107-30BC-2ED31B23961D}"/>
              </a:ext>
            </a:extLst>
          </p:cNvPr>
          <p:cNvSpPr/>
          <p:nvPr/>
        </p:nvSpPr>
        <p:spPr>
          <a:xfrm>
            <a:off x="4993275" y="3023227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688324-DD05-23CF-7A11-DF483E8D298B}"/>
              </a:ext>
            </a:extLst>
          </p:cNvPr>
          <p:cNvSpPr/>
          <p:nvPr/>
        </p:nvSpPr>
        <p:spPr>
          <a:xfrm>
            <a:off x="4076188" y="3454384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C69F1A1-71F1-0917-D3B7-B8C24723ED2F}"/>
              </a:ext>
            </a:extLst>
          </p:cNvPr>
          <p:cNvSpPr/>
          <p:nvPr/>
        </p:nvSpPr>
        <p:spPr>
          <a:xfrm>
            <a:off x="4543901" y="3454384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ACA0D95-5240-8637-F7B1-355ECD3B9B9E}"/>
              </a:ext>
            </a:extLst>
          </p:cNvPr>
          <p:cNvSpPr/>
          <p:nvPr/>
        </p:nvSpPr>
        <p:spPr>
          <a:xfrm>
            <a:off x="5483395" y="3454383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A1FA972-4226-F883-1BA6-C9E9677A1FE7}"/>
              </a:ext>
            </a:extLst>
          </p:cNvPr>
          <p:cNvSpPr/>
          <p:nvPr/>
        </p:nvSpPr>
        <p:spPr>
          <a:xfrm>
            <a:off x="5957210" y="3454383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C15D68-A3E6-9BBF-A88B-207E4A50F97E}"/>
              </a:ext>
            </a:extLst>
          </p:cNvPr>
          <p:cNvSpPr/>
          <p:nvPr/>
        </p:nvSpPr>
        <p:spPr>
          <a:xfrm>
            <a:off x="5009580" y="3454383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F99919-DA11-BFFB-FA0A-187290EAF28B}"/>
              </a:ext>
            </a:extLst>
          </p:cNvPr>
          <p:cNvSpPr/>
          <p:nvPr/>
        </p:nvSpPr>
        <p:spPr>
          <a:xfrm>
            <a:off x="4076188" y="3891329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1AEFB7E-A43F-F5C2-9897-3652F2326CFC}"/>
              </a:ext>
            </a:extLst>
          </p:cNvPr>
          <p:cNvSpPr/>
          <p:nvPr/>
        </p:nvSpPr>
        <p:spPr>
          <a:xfrm>
            <a:off x="4543901" y="3891329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E4B5143-8E2E-2C81-6A5F-49944E725249}"/>
              </a:ext>
            </a:extLst>
          </p:cNvPr>
          <p:cNvSpPr/>
          <p:nvPr/>
        </p:nvSpPr>
        <p:spPr>
          <a:xfrm>
            <a:off x="5483395" y="3891328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5A5C8C-3E9B-AE47-E4EA-30AFC3281697}"/>
              </a:ext>
            </a:extLst>
          </p:cNvPr>
          <p:cNvSpPr/>
          <p:nvPr/>
        </p:nvSpPr>
        <p:spPr>
          <a:xfrm>
            <a:off x="5957210" y="3891328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0676D6B-B751-6A7F-34E8-EAF1864D06EC}"/>
              </a:ext>
            </a:extLst>
          </p:cNvPr>
          <p:cNvSpPr/>
          <p:nvPr/>
        </p:nvSpPr>
        <p:spPr>
          <a:xfrm>
            <a:off x="5009580" y="3891328"/>
            <a:ext cx="275478" cy="254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4E7E76-59FB-4D25-2DD4-4E4893714482}"/>
              </a:ext>
            </a:extLst>
          </p:cNvPr>
          <p:cNvSpPr/>
          <p:nvPr/>
        </p:nvSpPr>
        <p:spPr>
          <a:xfrm>
            <a:off x="4076188" y="4329057"/>
            <a:ext cx="275478" cy="254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F02B36F-FDBD-B8BB-623E-47D08D47E59E}"/>
              </a:ext>
            </a:extLst>
          </p:cNvPr>
          <p:cNvSpPr/>
          <p:nvPr/>
        </p:nvSpPr>
        <p:spPr>
          <a:xfrm>
            <a:off x="4543901" y="4329057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3A42CA1-7D2D-66A7-AA15-4E863FDDE97D}"/>
              </a:ext>
            </a:extLst>
          </p:cNvPr>
          <p:cNvSpPr/>
          <p:nvPr/>
        </p:nvSpPr>
        <p:spPr>
          <a:xfrm>
            <a:off x="5483395" y="4329056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650C04E-962C-D00F-14C7-7649E3E85434}"/>
              </a:ext>
            </a:extLst>
          </p:cNvPr>
          <p:cNvSpPr/>
          <p:nvPr/>
        </p:nvSpPr>
        <p:spPr>
          <a:xfrm>
            <a:off x="5957210" y="4329056"/>
            <a:ext cx="275478" cy="254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017BBD8-3121-A57C-AF06-9B1932D26B83}"/>
              </a:ext>
            </a:extLst>
          </p:cNvPr>
          <p:cNvSpPr/>
          <p:nvPr/>
        </p:nvSpPr>
        <p:spPr>
          <a:xfrm>
            <a:off x="5009580" y="4329056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3BFF82D-5777-51B7-B75F-C30DF9A26B93}"/>
              </a:ext>
            </a:extLst>
          </p:cNvPr>
          <p:cNvSpPr/>
          <p:nvPr/>
        </p:nvSpPr>
        <p:spPr>
          <a:xfrm>
            <a:off x="4076188" y="4766784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26B5698-D5C1-57EB-AA85-88085CBA8521}"/>
              </a:ext>
            </a:extLst>
          </p:cNvPr>
          <p:cNvSpPr/>
          <p:nvPr/>
        </p:nvSpPr>
        <p:spPr>
          <a:xfrm>
            <a:off x="4543901" y="4766784"/>
            <a:ext cx="275478" cy="254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840CFE4-15BF-9D8B-9C8C-615257DD00D0}"/>
              </a:ext>
            </a:extLst>
          </p:cNvPr>
          <p:cNvSpPr/>
          <p:nvPr/>
        </p:nvSpPr>
        <p:spPr>
          <a:xfrm>
            <a:off x="5483395" y="4766783"/>
            <a:ext cx="275478" cy="254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33FF58-06FF-35DE-AA8D-C27EE740D703}"/>
              </a:ext>
            </a:extLst>
          </p:cNvPr>
          <p:cNvSpPr/>
          <p:nvPr/>
        </p:nvSpPr>
        <p:spPr>
          <a:xfrm>
            <a:off x="5957210" y="4766783"/>
            <a:ext cx="275478" cy="2546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3E52077-6C85-9B26-2871-71F4279CFB73}"/>
              </a:ext>
            </a:extLst>
          </p:cNvPr>
          <p:cNvSpPr/>
          <p:nvPr/>
        </p:nvSpPr>
        <p:spPr>
          <a:xfrm>
            <a:off x="5009580" y="4766783"/>
            <a:ext cx="275478" cy="254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7C205CB-605A-1B49-1751-B2608330B2B0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>
            <a:off x="4335361" y="3150550"/>
            <a:ext cx="192235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FFA95AB-A541-600E-F7C7-1C1B3C88FA00}"/>
              </a:ext>
            </a:extLst>
          </p:cNvPr>
          <p:cNvCxnSpPr>
            <a:stCxn id="14" idx="6"/>
            <a:endCxn id="38" idx="2"/>
          </p:cNvCxnSpPr>
          <p:nvPr/>
        </p:nvCxnSpPr>
        <p:spPr>
          <a:xfrm flipV="1">
            <a:off x="4803074" y="3150549"/>
            <a:ext cx="190201" cy="1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116ED7A-E2D4-1641-DDAD-EDD0538478C8}"/>
              </a:ext>
            </a:extLst>
          </p:cNvPr>
          <p:cNvCxnSpPr>
            <a:cxnSpLocks/>
            <a:stCxn id="38" idx="6"/>
            <a:endCxn id="16" idx="2"/>
          </p:cNvCxnSpPr>
          <p:nvPr/>
        </p:nvCxnSpPr>
        <p:spPr>
          <a:xfrm>
            <a:off x="5268753" y="3150549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C08283E-E590-E0D7-D3CF-9A45F4C1E124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742568" y="3150549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DA84DBF-80FA-1068-CD3A-B99200A49481}"/>
              </a:ext>
            </a:extLst>
          </p:cNvPr>
          <p:cNvCxnSpPr>
            <a:cxnSpLocks/>
            <a:stCxn id="39" idx="6"/>
            <a:endCxn id="40" idx="2"/>
          </p:cNvCxnSpPr>
          <p:nvPr/>
        </p:nvCxnSpPr>
        <p:spPr>
          <a:xfrm>
            <a:off x="4351666" y="3581706"/>
            <a:ext cx="192235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8A401FB-03D9-1FB8-CFEC-579696C0922E}"/>
              </a:ext>
            </a:extLst>
          </p:cNvPr>
          <p:cNvCxnSpPr>
            <a:cxnSpLocks/>
            <a:stCxn id="40" idx="6"/>
            <a:endCxn id="43" idx="2"/>
          </p:cNvCxnSpPr>
          <p:nvPr/>
        </p:nvCxnSpPr>
        <p:spPr>
          <a:xfrm flipV="1">
            <a:off x="4819379" y="3581705"/>
            <a:ext cx="190201" cy="1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F9C4E6-9BD4-B2CF-76E9-88060238585D}"/>
              </a:ext>
            </a:extLst>
          </p:cNvPr>
          <p:cNvCxnSpPr>
            <a:cxnSpLocks/>
            <a:stCxn id="43" idx="6"/>
            <a:endCxn id="41" idx="2"/>
          </p:cNvCxnSpPr>
          <p:nvPr/>
        </p:nvCxnSpPr>
        <p:spPr>
          <a:xfrm>
            <a:off x="5285058" y="3581705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0DA2578-9580-C291-1A1A-A40BB4076B1B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5758873" y="3581705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4A105CB-A7AB-72FD-A9AD-4063702ADF38}"/>
              </a:ext>
            </a:extLst>
          </p:cNvPr>
          <p:cNvCxnSpPr>
            <a:cxnSpLocks/>
            <a:stCxn id="49" idx="6"/>
            <a:endCxn id="50" idx="2"/>
          </p:cNvCxnSpPr>
          <p:nvPr/>
        </p:nvCxnSpPr>
        <p:spPr>
          <a:xfrm>
            <a:off x="4351666" y="4018651"/>
            <a:ext cx="192235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F8A26CB-A997-3D63-E0C3-E34F93E4AB0A}"/>
              </a:ext>
            </a:extLst>
          </p:cNvPr>
          <p:cNvCxnSpPr>
            <a:cxnSpLocks/>
            <a:stCxn id="50" idx="6"/>
            <a:endCxn id="53" idx="2"/>
          </p:cNvCxnSpPr>
          <p:nvPr/>
        </p:nvCxnSpPr>
        <p:spPr>
          <a:xfrm flipV="1">
            <a:off x="4819379" y="4018650"/>
            <a:ext cx="190201" cy="1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1D71E63-E44C-62C1-6AFC-645DD58967E3}"/>
              </a:ext>
            </a:extLst>
          </p:cNvPr>
          <p:cNvCxnSpPr>
            <a:cxnSpLocks/>
            <a:stCxn id="53" idx="6"/>
            <a:endCxn id="51" idx="2"/>
          </p:cNvCxnSpPr>
          <p:nvPr/>
        </p:nvCxnSpPr>
        <p:spPr>
          <a:xfrm>
            <a:off x="5285058" y="4018650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F5F6226-DB28-9AF6-198D-8247D1AF3263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>
            <a:off x="5758873" y="4018650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27A6914-2AC0-B829-6A53-E906BD4C4E5C}"/>
              </a:ext>
            </a:extLst>
          </p:cNvPr>
          <p:cNvCxnSpPr>
            <a:cxnSpLocks/>
            <a:stCxn id="55" idx="2"/>
            <a:endCxn id="54" idx="6"/>
          </p:cNvCxnSpPr>
          <p:nvPr/>
        </p:nvCxnSpPr>
        <p:spPr>
          <a:xfrm flipH="1">
            <a:off x="4351666" y="4456379"/>
            <a:ext cx="192235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7FCF7CF-C002-AD01-574E-AA1005A3E5DD}"/>
              </a:ext>
            </a:extLst>
          </p:cNvPr>
          <p:cNvCxnSpPr>
            <a:cxnSpLocks/>
            <a:stCxn id="55" idx="6"/>
            <a:endCxn id="58" idx="2"/>
          </p:cNvCxnSpPr>
          <p:nvPr/>
        </p:nvCxnSpPr>
        <p:spPr>
          <a:xfrm flipV="1">
            <a:off x="4819379" y="4456378"/>
            <a:ext cx="190201" cy="1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E0451A9-4649-9EF2-6CFB-86F283FF12CB}"/>
              </a:ext>
            </a:extLst>
          </p:cNvPr>
          <p:cNvCxnSpPr>
            <a:cxnSpLocks/>
            <a:stCxn id="58" idx="6"/>
            <a:endCxn id="56" idx="2"/>
          </p:cNvCxnSpPr>
          <p:nvPr/>
        </p:nvCxnSpPr>
        <p:spPr>
          <a:xfrm>
            <a:off x="5285058" y="4456378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4ED14EF-75F0-D396-44BF-9C22D4F240DD}"/>
              </a:ext>
            </a:extLst>
          </p:cNvPr>
          <p:cNvCxnSpPr>
            <a:cxnSpLocks/>
            <a:stCxn id="56" idx="6"/>
            <a:endCxn id="57" idx="2"/>
          </p:cNvCxnSpPr>
          <p:nvPr/>
        </p:nvCxnSpPr>
        <p:spPr>
          <a:xfrm>
            <a:off x="5758873" y="4456378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6AC1F9D-261B-EBF1-C0D0-DFBF976B0F52}"/>
              </a:ext>
            </a:extLst>
          </p:cNvPr>
          <p:cNvCxnSpPr>
            <a:cxnSpLocks/>
            <a:stCxn id="59" idx="6"/>
            <a:endCxn id="60" idx="2"/>
          </p:cNvCxnSpPr>
          <p:nvPr/>
        </p:nvCxnSpPr>
        <p:spPr>
          <a:xfrm>
            <a:off x="4351666" y="4894106"/>
            <a:ext cx="192235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159B723-615D-63FF-DEC6-B6432D67BCB8}"/>
              </a:ext>
            </a:extLst>
          </p:cNvPr>
          <p:cNvCxnSpPr>
            <a:cxnSpLocks/>
            <a:stCxn id="60" idx="6"/>
            <a:endCxn id="63" idx="2"/>
          </p:cNvCxnSpPr>
          <p:nvPr/>
        </p:nvCxnSpPr>
        <p:spPr>
          <a:xfrm flipV="1">
            <a:off x="4819379" y="4894105"/>
            <a:ext cx="190201" cy="1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3A6E002-1076-C359-1A7A-6147BB8661D9}"/>
              </a:ext>
            </a:extLst>
          </p:cNvPr>
          <p:cNvCxnSpPr>
            <a:cxnSpLocks/>
            <a:stCxn id="63" idx="6"/>
            <a:endCxn id="61" idx="2"/>
          </p:cNvCxnSpPr>
          <p:nvPr/>
        </p:nvCxnSpPr>
        <p:spPr>
          <a:xfrm>
            <a:off x="5285058" y="4894105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67BA1D-727B-6B4D-7456-C4F1621BE304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5758873" y="4894105"/>
            <a:ext cx="198337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ECB5E5-F10E-105E-2116-0C274DD55DF1}"/>
              </a:ext>
            </a:extLst>
          </p:cNvPr>
          <p:cNvCxnSpPr>
            <a:cxnSpLocks/>
            <a:stCxn id="13" idx="4"/>
            <a:endCxn id="39" idx="0"/>
          </p:cNvCxnSpPr>
          <p:nvPr/>
        </p:nvCxnSpPr>
        <p:spPr>
          <a:xfrm>
            <a:off x="4197622" y="3277871"/>
            <a:ext cx="16305" cy="17651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B69C94A-969D-9AA2-AA68-B4EC9AA1A041}"/>
              </a:ext>
            </a:extLst>
          </p:cNvPr>
          <p:cNvCxnSpPr>
            <a:cxnSpLocks/>
            <a:stCxn id="49" idx="0"/>
            <a:endCxn id="39" idx="4"/>
          </p:cNvCxnSpPr>
          <p:nvPr/>
        </p:nvCxnSpPr>
        <p:spPr>
          <a:xfrm flipV="1">
            <a:off x="4213927" y="3709027"/>
            <a:ext cx="0" cy="18230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BF69EF-C935-E6DB-A4E2-A53DEAFDF475}"/>
              </a:ext>
            </a:extLst>
          </p:cNvPr>
          <p:cNvCxnSpPr>
            <a:cxnSpLocks/>
            <a:stCxn id="54" idx="0"/>
            <a:endCxn id="49" idx="4"/>
          </p:cNvCxnSpPr>
          <p:nvPr/>
        </p:nvCxnSpPr>
        <p:spPr>
          <a:xfrm flipV="1">
            <a:off x="4213927" y="4145972"/>
            <a:ext cx="0" cy="18308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4E17E07-22C9-8CFE-9ED5-F26D891BE1C1}"/>
              </a:ext>
            </a:extLst>
          </p:cNvPr>
          <p:cNvCxnSpPr>
            <a:cxnSpLocks/>
            <a:stCxn id="59" idx="0"/>
            <a:endCxn id="54" idx="4"/>
          </p:cNvCxnSpPr>
          <p:nvPr/>
        </p:nvCxnSpPr>
        <p:spPr>
          <a:xfrm flipV="1">
            <a:off x="4213927" y="4583700"/>
            <a:ext cx="0" cy="18308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FE6839F-8EE3-D835-7D3F-02F80D1108F5}"/>
              </a:ext>
            </a:extLst>
          </p:cNvPr>
          <p:cNvCxnSpPr>
            <a:cxnSpLocks/>
            <a:stCxn id="14" idx="4"/>
            <a:endCxn id="40" idx="0"/>
          </p:cNvCxnSpPr>
          <p:nvPr/>
        </p:nvCxnSpPr>
        <p:spPr>
          <a:xfrm>
            <a:off x="4665335" y="3277871"/>
            <a:ext cx="16305" cy="17651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AA37F35-1D82-9C2D-71F7-235D343E31FB}"/>
              </a:ext>
            </a:extLst>
          </p:cNvPr>
          <p:cNvCxnSpPr>
            <a:cxnSpLocks/>
            <a:stCxn id="40" idx="4"/>
            <a:endCxn id="50" idx="0"/>
          </p:cNvCxnSpPr>
          <p:nvPr/>
        </p:nvCxnSpPr>
        <p:spPr>
          <a:xfrm>
            <a:off x="4681640" y="3709027"/>
            <a:ext cx="0" cy="18230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17A25ED-BE2B-F103-B14C-AA7585987896}"/>
              </a:ext>
            </a:extLst>
          </p:cNvPr>
          <p:cNvCxnSpPr>
            <a:cxnSpLocks/>
            <a:stCxn id="50" idx="4"/>
            <a:endCxn id="55" idx="0"/>
          </p:cNvCxnSpPr>
          <p:nvPr/>
        </p:nvCxnSpPr>
        <p:spPr>
          <a:xfrm>
            <a:off x="4681640" y="4145972"/>
            <a:ext cx="0" cy="18308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C95BA60-7822-1B8D-CEE4-E288537BB341}"/>
              </a:ext>
            </a:extLst>
          </p:cNvPr>
          <p:cNvCxnSpPr>
            <a:cxnSpLocks/>
            <a:stCxn id="55" idx="4"/>
            <a:endCxn id="60" idx="0"/>
          </p:cNvCxnSpPr>
          <p:nvPr/>
        </p:nvCxnSpPr>
        <p:spPr>
          <a:xfrm>
            <a:off x="4681640" y="4583700"/>
            <a:ext cx="0" cy="18308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2E48E64-699A-43F0-0BE0-BB5FD6F8AA26}"/>
              </a:ext>
            </a:extLst>
          </p:cNvPr>
          <p:cNvCxnSpPr>
            <a:cxnSpLocks/>
            <a:stCxn id="43" idx="0"/>
            <a:endCxn id="38" idx="4"/>
          </p:cNvCxnSpPr>
          <p:nvPr/>
        </p:nvCxnSpPr>
        <p:spPr>
          <a:xfrm flipH="1" flipV="1">
            <a:off x="5131014" y="3277870"/>
            <a:ext cx="16305" cy="17651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B4C42C7-311B-1EDA-9832-C1CC52D93529}"/>
              </a:ext>
            </a:extLst>
          </p:cNvPr>
          <p:cNvCxnSpPr>
            <a:cxnSpLocks/>
            <a:stCxn id="16" idx="4"/>
            <a:endCxn id="41" idx="0"/>
          </p:cNvCxnSpPr>
          <p:nvPr/>
        </p:nvCxnSpPr>
        <p:spPr>
          <a:xfrm>
            <a:off x="5604829" y="3277870"/>
            <a:ext cx="16305" cy="17651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B230765-E0BE-0ED0-335F-81C3FFB41436}"/>
              </a:ext>
            </a:extLst>
          </p:cNvPr>
          <p:cNvCxnSpPr>
            <a:cxnSpLocks/>
            <a:stCxn id="42" idx="0"/>
            <a:endCxn id="17" idx="4"/>
          </p:cNvCxnSpPr>
          <p:nvPr/>
        </p:nvCxnSpPr>
        <p:spPr>
          <a:xfrm flipH="1" flipV="1">
            <a:off x="6078644" y="3277870"/>
            <a:ext cx="16305" cy="17651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105390C4-D11F-7F0D-1804-E93F95641A79}"/>
              </a:ext>
            </a:extLst>
          </p:cNvPr>
          <p:cNvCxnSpPr>
            <a:cxnSpLocks/>
            <a:stCxn id="53" idx="0"/>
            <a:endCxn id="43" idx="4"/>
          </p:cNvCxnSpPr>
          <p:nvPr/>
        </p:nvCxnSpPr>
        <p:spPr>
          <a:xfrm flipV="1">
            <a:off x="5147319" y="3709026"/>
            <a:ext cx="0" cy="18230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D215AB0-18E0-D5C3-F117-F7D8E29CAF5F}"/>
              </a:ext>
            </a:extLst>
          </p:cNvPr>
          <p:cNvCxnSpPr>
            <a:cxnSpLocks/>
            <a:stCxn id="58" idx="0"/>
            <a:endCxn id="53" idx="4"/>
          </p:cNvCxnSpPr>
          <p:nvPr/>
        </p:nvCxnSpPr>
        <p:spPr>
          <a:xfrm flipV="1">
            <a:off x="5147319" y="4145971"/>
            <a:ext cx="0" cy="18308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2CA2CA0-E8EA-50E6-6102-3E58B39C31D0}"/>
              </a:ext>
            </a:extLst>
          </p:cNvPr>
          <p:cNvCxnSpPr>
            <a:cxnSpLocks/>
            <a:stCxn id="63" idx="0"/>
            <a:endCxn id="58" idx="4"/>
          </p:cNvCxnSpPr>
          <p:nvPr/>
        </p:nvCxnSpPr>
        <p:spPr>
          <a:xfrm flipV="1">
            <a:off x="5147319" y="4583699"/>
            <a:ext cx="0" cy="18308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E705A1B-7FC1-B913-DB3E-11833BAEDE44}"/>
              </a:ext>
            </a:extLst>
          </p:cNvPr>
          <p:cNvCxnSpPr>
            <a:cxnSpLocks/>
            <a:stCxn id="51" idx="0"/>
            <a:endCxn id="41" idx="4"/>
          </p:cNvCxnSpPr>
          <p:nvPr/>
        </p:nvCxnSpPr>
        <p:spPr>
          <a:xfrm flipV="1">
            <a:off x="5621134" y="3709026"/>
            <a:ext cx="0" cy="18230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AD583B21-9542-3A40-0C51-1B4A2B87F738}"/>
              </a:ext>
            </a:extLst>
          </p:cNvPr>
          <p:cNvCxnSpPr>
            <a:cxnSpLocks/>
            <a:stCxn id="52" idx="0"/>
            <a:endCxn id="42" idx="4"/>
          </p:cNvCxnSpPr>
          <p:nvPr/>
        </p:nvCxnSpPr>
        <p:spPr>
          <a:xfrm flipV="1">
            <a:off x="6094949" y="3709026"/>
            <a:ext cx="0" cy="18230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2F57C0C-68F4-0510-03A5-D46472B47C28}"/>
              </a:ext>
            </a:extLst>
          </p:cNvPr>
          <p:cNvCxnSpPr>
            <a:cxnSpLocks/>
            <a:stCxn id="57" idx="0"/>
            <a:endCxn id="52" idx="4"/>
          </p:cNvCxnSpPr>
          <p:nvPr/>
        </p:nvCxnSpPr>
        <p:spPr>
          <a:xfrm flipV="1">
            <a:off x="6094949" y="4145971"/>
            <a:ext cx="0" cy="18308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1D4189D-3037-70F8-82E2-B89E7CF61C20}"/>
              </a:ext>
            </a:extLst>
          </p:cNvPr>
          <p:cNvCxnSpPr>
            <a:cxnSpLocks/>
            <a:stCxn id="51" idx="4"/>
            <a:endCxn id="56" idx="0"/>
          </p:cNvCxnSpPr>
          <p:nvPr/>
        </p:nvCxnSpPr>
        <p:spPr>
          <a:xfrm>
            <a:off x="5621134" y="4145971"/>
            <a:ext cx="0" cy="183085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76BA716-A6F6-63C3-50D9-9424ADC80892}"/>
              </a:ext>
            </a:extLst>
          </p:cNvPr>
          <p:cNvCxnSpPr>
            <a:cxnSpLocks/>
            <a:stCxn id="56" idx="4"/>
            <a:endCxn id="61" idx="0"/>
          </p:cNvCxnSpPr>
          <p:nvPr/>
        </p:nvCxnSpPr>
        <p:spPr>
          <a:xfrm>
            <a:off x="5621134" y="4583699"/>
            <a:ext cx="0" cy="18308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B4402DF-3732-EFD7-CE59-2CC47D4351FD}"/>
              </a:ext>
            </a:extLst>
          </p:cNvPr>
          <p:cNvCxnSpPr>
            <a:cxnSpLocks/>
            <a:stCxn id="57" idx="4"/>
            <a:endCxn id="62" idx="0"/>
          </p:cNvCxnSpPr>
          <p:nvPr/>
        </p:nvCxnSpPr>
        <p:spPr>
          <a:xfrm>
            <a:off x="6094949" y="4583699"/>
            <a:ext cx="0" cy="183084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1A074427-1763-1779-6D74-E3604A907F5A}"/>
              </a:ext>
            </a:extLst>
          </p:cNvPr>
          <p:cNvSpPr txBox="1"/>
          <p:nvPr/>
        </p:nvSpPr>
        <p:spPr>
          <a:xfrm>
            <a:off x="2622690" y="5162434"/>
            <a:ext cx="229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Images as graphs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5BB8C0DE-4014-BDB1-D631-DA7277DEF211}"/>
              </a:ext>
            </a:extLst>
          </p:cNvPr>
          <p:cNvSpPr/>
          <p:nvPr/>
        </p:nvSpPr>
        <p:spPr>
          <a:xfrm>
            <a:off x="6972120" y="2385047"/>
            <a:ext cx="995516" cy="5020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Graphs</a:t>
            </a:r>
            <a:endParaRPr lang="en-US" dirty="0"/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73D2B2B7-0020-F254-EDE5-68EB6D9DAF15}"/>
              </a:ext>
            </a:extLst>
          </p:cNvPr>
          <p:cNvSpPr/>
          <p:nvPr/>
        </p:nvSpPr>
        <p:spPr>
          <a:xfrm>
            <a:off x="8543424" y="2379262"/>
            <a:ext cx="665542" cy="5020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are</a:t>
            </a:r>
            <a:endParaRPr lang="en-US" dirty="0"/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129B8F0B-C98F-1CB0-3199-6ABCC6C1E539}"/>
              </a:ext>
            </a:extLst>
          </p:cNvPr>
          <p:cNvSpPr/>
          <p:nvPr/>
        </p:nvSpPr>
        <p:spPr>
          <a:xfrm>
            <a:off x="9784754" y="2379262"/>
            <a:ext cx="1466423" cy="5020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everywhere</a:t>
            </a:r>
            <a:endParaRPr lang="en-US" dirty="0"/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7038D711-CF29-E7F6-3346-68464244B75A}"/>
              </a:ext>
            </a:extLst>
          </p:cNvPr>
          <p:cNvCxnSpPr>
            <a:stCxn id="188" idx="3"/>
            <a:endCxn id="189" idx="1"/>
          </p:cNvCxnSpPr>
          <p:nvPr/>
        </p:nvCxnSpPr>
        <p:spPr>
          <a:xfrm flipV="1">
            <a:off x="7967636" y="2630289"/>
            <a:ext cx="575788" cy="578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744E8658-E555-2A43-E823-A4DC45E827D2}"/>
              </a:ext>
            </a:extLst>
          </p:cNvPr>
          <p:cNvCxnSpPr>
            <a:stCxn id="189" idx="3"/>
            <a:endCxn id="190" idx="1"/>
          </p:cNvCxnSpPr>
          <p:nvPr/>
        </p:nvCxnSpPr>
        <p:spPr>
          <a:xfrm>
            <a:off x="9208966" y="2630289"/>
            <a:ext cx="575788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842528EA-DFBE-668C-44C6-94C2547F987A}"/>
              </a:ext>
            </a:extLst>
          </p:cNvPr>
          <p:cNvSpPr txBox="1"/>
          <p:nvPr/>
        </p:nvSpPr>
        <p:spPr>
          <a:xfrm>
            <a:off x="8245234" y="3006052"/>
            <a:ext cx="1920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Text as graphs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5B2C9E01-AB89-305F-ADC3-CE74F169F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656" r="37408" b="1"/>
          <a:stretch/>
        </p:blipFill>
        <p:spPr>
          <a:xfrm>
            <a:off x="6706502" y="4196579"/>
            <a:ext cx="2032984" cy="997325"/>
          </a:xfrm>
          <a:prstGeom prst="rect">
            <a:avLst/>
          </a:prstGeom>
        </p:spPr>
      </p:pic>
      <p:sp>
        <p:nvSpPr>
          <p:cNvPr id="198" name="Oval 197">
            <a:extLst>
              <a:ext uri="{FF2B5EF4-FFF2-40B4-BE49-F238E27FC236}">
                <a16:creationId xmlns:a16="http://schemas.microsoft.com/office/drawing/2014/main" id="{EAF269DF-AAE1-6636-CA0D-9D5B02C7C3CC}"/>
              </a:ext>
            </a:extLst>
          </p:cNvPr>
          <p:cNvSpPr/>
          <p:nvPr/>
        </p:nvSpPr>
        <p:spPr>
          <a:xfrm>
            <a:off x="9912679" y="4314578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76E116E-4DC8-8356-7F4F-7CF357ADF57B}"/>
              </a:ext>
            </a:extLst>
          </p:cNvPr>
          <p:cNvSpPr/>
          <p:nvPr/>
        </p:nvSpPr>
        <p:spPr>
          <a:xfrm>
            <a:off x="9551960" y="4508680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195A11A6-00DB-9608-362E-6FF78BD34292}"/>
              </a:ext>
            </a:extLst>
          </p:cNvPr>
          <p:cNvSpPr/>
          <p:nvPr/>
        </p:nvSpPr>
        <p:spPr>
          <a:xfrm>
            <a:off x="9861582" y="4765536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9C38986B-6418-18D6-1B3D-D0118CC1E857}"/>
              </a:ext>
            </a:extLst>
          </p:cNvPr>
          <p:cNvSpPr/>
          <p:nvPr/>
        </p:nvSpPr>
        <p:spPr>
          <a:xfrm>
            <a:off x="10340632" y="4462052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F556438-29E1-C8D5-7B8D-68D507A23533}"/>
              </a:ext>
            </a:extLst>
          </p:cNvPr>
          <p:cNvSpPr/>
          <p:nvPr/>
        </p:nvSpPr>
        <p:spPr>
          <a:xfrm>
            <a:off x="10896765" y="4094115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9D8BD321-62FB-77DC-22A0-6BB92EA87C76}"/>
              </a:ext>
            </a:extLst>
          </p:cNvPr>
          <p:cNvSpPr/>
          <p:nvPr/>
        </p:nvSpPr>
        <p:spPr>
          <a:xfrm>
            <a:off x="11274909" y="4563467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BB73E05D-8482-44D3-8EF7-8F674CDB666F}"/>
              </a:ext>
            </a:extLst>
          </p:cNvPr>
          <p:cNvSpPr/>
          <p:nvPr/>
        </p:nvSpPr>
        <p:spPr>
          <a:xfrm>
            <a:off x="10976179" y="5268616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C0DD0BD9-871B-3862-7956-14FE03A3A476}"/>
              </a:ext>
            </a:extLst>
          </p:cNvPr>
          <p:cNvSpPr/>
          <p:nvPr/>
        </p:nvSpPr>
        <p:spPr>
          <a:xfrm>
            <a:off x="10315077" y="5231293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2C78F6B1-7DDE-2329-30B3-90D605C813ED}"/>
              </a:ext>
            </a:extLst>
          </p:cNvPr>
          <p:cNvSpPr/>
          <p:nvPr/>
        </p:nvSpPr>
        <p:spPr>
          <a:xfrm>
            <a:off x="10755911" y="4695242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71C538A6-C956-0E52-CAF6-1777C8A7BAD3}"/>
              </a:ext>
            </a:extLst>
          </p:cNvPr>
          <p:cNvSpPr/>
          <p:nvPr/>
        </p:nvSpPr>
        <p:spPr>
          <a:xfrm>
            <a:off x="10487831" y="3798190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DB44FC44-5E65-9B49-4BB8-2421D3BE272F}"/>
              </a:ext>
            </a:extLst>
          </p:cNvPr>
          <p:cNvSpPr/>
          <p:nvPr/>
        </p:nvSpPr>
        <p:spPr>
          <a:xfrm>
            <a:off x="10012859" y="3822230"/>
            <a:ext cx="158829" cy="19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A8FC8362-ADC1-7C18-2D5B-7A84BD85A7CF}"/>
              </a:ext>
            </a:extLst>
          </p:cNvPr>
          <p:cNvCxnSpPr>
            <a:cxnSpLocks/>
            <a:stCxn id="200" idx="2"/>
            <a:endCxn id="199" idx="5"/>
          </p:cNvCxnSpPr>
          <p:nvPr/>
        </p:nvCxnSpPr>
        <p:spPr>
          <a:xfrm flipH="1" flipV="1">
            <a:off x="9687529" y="4674356"/>
            <a:ext cx="174053" cy="188231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E8A39FB5-EA60-B461-EBC2-03A2E4CE5CD9}"/>
              </a:ext>
            </a:extLst>
          </p:cNvPr>
          <p:cNvCxnSpPr>
            <a:cxnSpLocks/>
            <a:stCxn id="200" idx="0"/>
            <a:endCxn id="198" idx="4"/>
          </p:cNvCxnSpPr>
          <p:nvPr/>
        </p:nvCxnSpPr>
        <p:spPr>
          <a:xfrm flipV="1">
            <a:off x="9940997" y="4508680"/>
            <a:ext cx="51097" cy="25685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A0D400C3-D88F-25EB-50C4-823884F80D54}"/>
              </a:ext>
            </a:extLst>
          </p:cNvPr>
          <p:cNvCxnSpPr>
            <a:cxnSpLocks/>
            <a:stCxn id="201" idx="3"/>
            <a:endCxn id="200" idx="6"/>
          </p:cNvCxnSpPr>
          <p:nvPr/>
        </p:nvCxnSpPr>
        <p:spPr>
          <a:xfrm flipH="1">
            <a:off x="10020411" y="4627728"/>
            <a:ext cx="343481" cy="234859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605520A-85A2-B63A-9867-AE49284BB534}"/>
              </a:ext>
            </a:extLst>
          </p:cNvPr>
          <p:cNvCxnSpPr>
            <a:cxnSpLocks/>
            <a:stCxn id="202" idx="2"/>
            <a:endCxn id="201" idx="7"/>
          </p:cNvCxnSpPr>
          <p:nvPr/>
        </p:nvCxnSpPr>
        <p:spPr>
          <a:xfrm flipH="1">
            <a:off x="10476201" y="4191166"/>
            <a:ext cx="420564" cy="299312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0BD0B121-A7B9-6879-7B88-3A6FA7984298}"/>
              </a:ext>
            </a:extLst>
          </p:cNvPr>
          <p:cNvCxnSpPr>
            <a:cxnSpLocks/>
            <a:stCxn id="203" idx="0"/>
            <a:endCxn id="202" idx="5"/>
          </p:cNvCxnSpPr>
          <p:nvPr/>
        </p:nvCxnSpPr>
        <p:spPr>
          <a:xfrm flipH="1" flipV="1">
            <a:off x="11032334" y="4259791"/>
            <a:ext cx="321990" cy="30367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F7055BBB-B297-3937-B872-9A764B16639A}"/>
              </a:ext>
            </a:extLst>
          </p:cNvPr>
          <p:cNvCxnSpPr>
            <a:cxnSpLocks/>
            <a:stCxn id="203" idx="4"/>
            <a:endCxn id="204" idx="7"/>
          </p:cNvCxnSpPr>
          <p:nvPr/>
        </p:nvCxnSpPr>
        <p:spPr>
          <a:xfrm flipH="1">
            <a:off x="11111748" y="4757569"/>
            <a:ext cx="242576" cy="53947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162290F-3527-4E46-2E4E-429C898B2807}"/>
              </a:ext>
            </a:extLst>
          </p:cNvPr>
          <p:cNvCxnSpPr>
            <a:cxnSpLocks/>
            <a:stCxn id="204" idx="2"/>
            <a:endCxn id="205" idx="6"/>
          </p:cNvCxnSpPr>
          <p:nvPr/>
        </p:nvCxnSpPr>
        <p:spPr>
          <a:xfrm flipH="1" flipV="1">
            <a:off x="10473906" y="5328344"/>
            <a:ext cx="502273" cy="37323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177DDFE2-6F7F-8DBF-640C-3C87044AB4F8}"/>
              </a:ext>
            </a:extLst>
          </p:cNvPr>
          <p:cNvCxnSpPr>
            <a:cxnSpLocks/>
            <a:stCxn id="204" idx="1"/>
            <a:endCxn id="206" idx="4"/>
          </p:cNvCxnSpPr>
          <p:nvPr/>
        </p:nvCxnSpPr>
        <p:spPr>
          <a:xfrm flipH="1" flipV="1">
            <a:off x="10835326" y="4889344"/>
            <a:ext cx="164113" cy="407698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9B4E0526-DC86-8D6A-234C-F14C4273586C}"/>
              </a:ext>
            </a:extLst>
          </p:cNvPr>
          <p:cNvCxnSpPr>
            <a:cxnSpLocks/>
            <a:stCxn id="206" idx="1"/>
            <a:endCxn id="207" idx="4"/>
          </p:cNvCxnSpPr>
          <p:nvPr/>
        </p:nvCxnSpPr>
        <p:spPr>
          <a:xfrm flipH="1" flipV="1">
            <a:off x="10567246" y="3992292"/>
            <a:ext cx="211925" cy="731376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34BBA3B4-B201-A11B-52E5-F5454DBA7CC9}"/>
              </a:ext>
            </a:extLst>
          </p:cNvPr>
          <p:cNvCxnSpPr>
            <a:cxnSpLocks/>
            <a:stCxn id="207" idx="2"/>
            <a:endCxn id="208" idx="6"/>
          </p:cNvCxnSpPr>
          <p:nvPr/>
        </p:nvCxnSpPr>
        <p:spPr>
          <a:xfrm flipH="1">
            <a:off x="10171688" y="3895241"/>
            <a:ext cx="316143" cy="2404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Arrow: Right 265">
            <a:extLst>
              <a:ext uri="{FF2B5EF4-FFF2-40B4-BE49-F238E27FC236}">
                <a16:creationId xmlns:a16="http://schemas.microsoft.com/office/drawing/2014/main" id="{3E800DEA-F492-36F9-1F72-68D6630D2071}"/>
              </a:ext>
            </a:extLst>
          </p:cNvPr>
          <p:cNvSpPr/>
          <p:nvPr/>
        </p:nvSpPr>
        <p:spPr>
          <a:xfrm>
            <a:off x="8825635" y="4470099"/>
            <a:ext cx="511708" cy="37210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FBE561CD-F319-7707-032A-4EE6922F66EC}"/>
              </a:ext>
            </a:extLst>
          </p:cNvPr>
          <p:cNvSpPr txBox="1"/>
          <p:nvPr/>
        </p:nvSpPr>
        <p:spPr>
          <a:xfrm>
            <a:off x="7781261" y="5573947"/>
            <a:ext cx="260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Molecules as graphs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8624C98E-C9E1-9538-9290-5D4EEACE80D9}"/>
              </a:ext>
            </a:extLst>
          </p:cNvPr>
          <p:cNvSpPr/>
          <p:nvPr/>
        </p:nvSpPr>
        <p:spPr>
          <a:xfrm>
            <a:off x="940822" y="2731625"/>
            <a:ext cx="5466949" cy="2986269"/>
          </a:xfrm>
          <a:prstGeom prst="rect">
            <a:avLst/>
          </a:prstGeom>
          <a:noFill/>
          <a:ln w="53975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D466AB44-DDDA-F914-A41F-166F908AEB57}"/>
              </a:ext>
            </a:extLst>
          </p:cNvPr>
          <p:cNvSpPr/>
          <p:nvPr/>
        </p:nvSpPr>
        <p:spPr>
          <a:xfrm>
            <a:off x="6793357" y="2186959"/>
            <a:ext cx="4640381" cy="1328377"/>
          </a:xfrm>
          <a:prstGeom prst="rect">
            <a:avLst/>
          </a:prstGeom>
          <a:noFill/>
          <a:ln w="539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117E6793-735B-01AF-4080-C572A211DEED}"/>
              </a:ext>
            </a:extLst>
          </p:cNvPr>
          <p:cNvSpPr/>
          <p:nvPr/>
        </p:nvSpPr>
        <p:spPr>
          <a:xfrm>
            <a:off x="6597972" y="3689638"/>
            <a:ext cx="5030332" cy="2433370"/>
          </a:xfrm>
          <a:prstGeom prst="rect">
            <a:avLst/>
          </a:prstGeom>
          <a:noFill/>
          <a:ln w="539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  <p:bldP spid="1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87" grpId="0"/>
      <p:bldP spid="188" grpId="0" animBg="1"/>
      <p:bldP spid="189" grpId="0" animBg="1"/>
      <p:bldP spid="190" grpId="0" animBg="1"/>
      <p:bldP spid="195" grpId="0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66" grpId="0" animBg="1"/>
      <p:bldP spid="267" grpId="0"/>
      <p:bldP spid="268" grpId="0" animBg="1"/>
      <p:bldP spid="269" grpId="0" animBg="1"/>
      <p:bldP spid="2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15E541-D5F5-C553-8584-B03A74547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1800" spc="0" dirty="0"/>
              <a:t>Introduction</a:t>
            </a:r>
            <a:endParaRPr lang="en-US" sz="1800" spc="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BAB4EE7-203A-D9CB-E986-EC3DB2A0CE2F}"/>
              </a:ext>
            </a:extLst>
          </p:cNvPr>
          <p:cNvGrpSpPr/>
          <p:nvPr/>
        </p:nvGrpSpPr>
        <p:grpSpPr>
          <a:xfrm>
            <a:off x="756675" y="1253126"/>
            <a:ext cx="4567679" cy="409782"/>
            <a:chOff x="1103386" y="1651028"/>
            <a:chExt cx="2340000" cy="40978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17AAAE45-F613-15B3-EA8C-45FF7AA6C6B6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0D7AB2A-1470-85C5-A524-65DE3A67E096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C4F926-6B78-C7A6-7A9A-6044156837D7}"/>
                </a:ext>
              </a:extLst>
            </p:cNvPr>
            <p:cNvSpPr txBox="1"/>
            <p:nvPr/>
          </p:nvSpPr>
          <p:spPr>
            <a:xfrm>
              <a:off x="1259250" y="1691478"/>
              <a:ext cx="2020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Graph Data (Cont.)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AB8A74-49B4-CCC4-24A3-5632FAE43FCD}"/>
              </a:ext>
            </a:extLst>
          </p:cNvPr>
          <p:cNvSpPr txBox="1"/>
          <p:nvPr/>
        </p:nvSpPr>
        <p:spPr>
          <a:xfrm>
            <a:off x="1060921" y="1798294"/>
            <a:ext cx="331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Social networks as graphs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9" name="Graphic 8" descr="Martial Arts with solid fill">
            <a:extLst>
              <a:ext uri="{FF2B5EF4-FFF2-40B4-BE49-F238E27FC236}">
                <a16:creationId xmlns:a16="http://schemas.microsoft.com/office/drawing/2014/main" id="{17447D1B-4190-635E-0CEB-AFB80D5B3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7738" y="3579715"/>
            <a:ext cx="633714" cy="633714"/>
          </a:xfrm>
          <a:prstGeom prst="rect">
            <a:avLst/>
          </a:prstGeom>
        </p:spPr>
      </p:pic>
      <p:pic>
        <p:nvPicPr>
          <p:cNvPr id="11" name="Picture 10" descr="A picture containing drawing, line, art, visualization&#10;&#10;Description automatically generated">
            <a:extLst>
              <a:ext uri="{FF2B5EF4-FFF2-40B4-BE49-F238E27FC236}">
                <a16:creationId xmlns:a16="http://schemas.microsoft.com/office/drawing/2014/main" id="{F6D37A28-0A05-2D2A-F5D2-2F1D4599F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36" y="2311324"/>
            <a:ext cx="5360873" cy="3640238"/>
          </a:xfrm>
          <a:prstGeom prst="rect">
            <a:avLst/>
          </a:prstGeom>
        </p:spPr>
      </p:pic>
      <p:pic>
        <p:nvPicPr>
          <p:cNvPr id="12" name="Graphic 11" descr="Martial Arts with solid fill">
            <a:extLst>
              <a:ext uri="{FF2B5EF4-FFF2-40B4-BE49-F238E27FC236}">
                <a16:creationId xmlns:a16="http://schemas.microsoft.com/office/drawing/2014/main" id="{C4E0A87E-F2C9-FECB-7190-30D132E2A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7081" y="5135850"/>
            <a:ext cx="633714" cy="633714"/>
          </a:xfrm>
          <a:prstGeom prst="rect">
            <a:avLst/>
          </a:prstGeom>
        </p:spPr>
      </p:pic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BECBBF33-F535-900C-2E1E-605BDA0CA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591" y="3771311"/>
            <a:ext cx="469330" cy="469330"/>
          </a:xfrm>
          <a:prstGeom prst="rect">
            <a:avLst/>
          </a:prstGeom>
        </p:spPr>
      </p:pic>
      <p:pic>
        <p:nvPicPr>
          <p:cNvPr id="15" name="Graphic 14" descr="Graduation cap with solid fill">
            <a:extLst>
              <a:ext uri="{FF2B5EF4-FFF2-40B4-BE49-F238E27FC236}">
                <a16:creationId xmlns:a16="http://schemas.microsoft.com/office/drawing/2014/main" id="{B9DB91D6-C8F9-F4C1-5CC3-DB61A79761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591" y="3233444"/>
            <a:ext cx="469330" cy="469330"/>
          </a:xfrm>
          <a:prstGeom prst="rect">
            <a:avLst/>
          </a:prstGeom>
        </p:spPr>
      </p:pic>
      <p:pic>
        <p:nvPicPr>
          <p:cNvPr id="16" name="Graphic 15" descr="Graduation cap with solid fill">
            <a:extLst>
              <a:ext uri="{FF2B5EF4-FFF2-40B4-BE49-F238E27FC236}">
                <a16:creationId xmlns:a16="http://schemas.microsoft.com/office/drawing/2014/main" id="{AB140256-3BEA-0B70-74F2-0EF09110E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0023" y="2761743"/>
            <a:ext cx="469330" cy="469330"/>
          </a:xfrm>
          <a:prstGeom prst="rect">
            <a:avLst/>
          </a:prstGeom>
        </p:spPr>
      </p:pic>
      <p:pic>
        <p:nvPicPr>
          <p:cNvPr id="17" name="Graphic 16" descr="Graduation cap with solid fill">
            <a:extLst>
              <a:ext uri="{FF2B5EF4-FFF2-40B4-BE49-F238E27FC236}">
                <a16:creationId xmlns:a16="http://schemas.microsoft.com/office/drawing/2014/main" id="{FC22E861-5950-922B-29D9-F53AE26B6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9930" y="2333790"/>
            <a:ext cx="469330" cy="469330"/>
          </a:xfrm>
          <a:prstGeom prst="rect">
            <a:avLst/>
          </a:prstGeom>
        </p:spPr>
      </p:pic>
      <p:pic>
        <p:nvPicPr>
          <p:cNvPr id="18" name="Graphic 17" descr="Graduation cap with solid fill">
            <a:extLst>
              <a:ext uri="{FF2B5EF4-FFF2-40B4-BE49-F238E27FC236}">
                <a16:creationId xmlns:a16="http://schemas.microsoft.com/office/drawing/2014/main" id="{4B32AF9E-0F36-1473-761E-11EA6D937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0514" y="2637154"/>
            <a:ext cx="469330" cy="469330"/>
          </a:xfrm>
          <a:prstGeom prst="rect">
            <a:avLst/>
          </a:prstGeom>
        </p:spPr>
      </p:pic>
      <p:pic>
        <p:nvPicPr>
          <p:cNvPr id="19" name="Graphic 18" descr="Graduation cap with solid fill">
            <a:extLst>
              <a:ext uri="{FF2B5EF4-FFF2-40B4-BE49-F238E27FC236}">
                <a16:creationId xmlns:a16="http://schemas.microsoft.com/office/drawing/2014/main" id="{4936CCAD-D904-0955-666D-2D4D78F70B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76671" y="3422286"/>
            <a:ext cx="469330" cy="469330"/>
          </a:xfrm>
          <a:prstGeom prst="rect">
            <a:avLst/>
          </a:prstGeom>
        </p:spPr>
      </p:pic>
      <p:pic>
        <p:nvPicPr>
          <p:cNvPr id="20" name="Graphic 19" descr="Graduation cap with solid fill">
            <a:extLst>
              <a:ext uri="{FF2B5EF4-FFF2-40B4-BE49-F238E27FC236}">
                <a16:creationId xmlns:a16="http://schemas.microsoft.com/office/drawing/2014/main" id="{59EB15BD-ABFB-94FD-22B5-A98E95F5F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3947" y="4547880"/>
            <a:ext cx="469330" cy="469330"/>
          </a:xfrm>
          <a:prstGeom prst="rect">
            <a:avLst/>
          </a:prstGeom>
        </p:spPr>
      </p:pic>
      <p:pic>
        <p:nvPicPr>
          <p:cNvPr id="21" name="Graphic 20" descr="Graduation cap with solid fill">
            <a:extLst>
              <a:ext uri="{FF2B5EF4-FFF2-40B4-BE49-F238E27FC236}">
                <a16:creationId xmlns:a16="http://schemas.microsoft.com/office/drawing/2014/main" id="{BE6ED8A0-D8D0-4802-E74C-7825B0CCCD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4438" y="4361060"/>
            <a:ext cx="469330" cy="469330"/>
          </a:xfrm>
          <a:prstGeom prst="rect">
            <a:avLst/>
          </a:prstGeom>
        </p:spPr>
      </p:pic>
      <p:pic>
        <p:nvPicPr>
          <p:cNvPr id="22" name="Graphic 21" descr="Graduation cap with solid fill">
            <a:extLst>
              <a:ext uri="{FF2B5EF4-FFF2-40B4-BE49-F238E27FC236}">
                <a16:creationId xmlns:a16="http://schemas.microsoft.com/office/drawing/2014/main" id="{83BA1679-F5AC-F7F9-4240-44BBFD6A0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23729" y="4983377"/>
            <a:ext cx="469330" cy="469330"/>
          </a:xfrm>
          <a:prstGeom prst="rect">
            <a:avLst/>
          </a:prstGeom>
        </p:spPr>
      </p:pic>
      <p:pic>
        <p:nvPicPr>
          <p:cNvPr id="23" name="Graphic 22" descr="Graduation cap with solid fill">
            <a:extLst>
              <a:ext uri="{FF2B5EF4-FFF2-40B4-BE49-F238E27FC236}">
                <a16:creationId xmlns:a16="http://schemas.microsoft.com/office/drawing/2014/main" id="{8477D9B2-163F-E2FD-3511-190E9B0023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9643" y="4087708"/>
            <a:ext cx="469330" cy="469330"/>
          </a:xfrm>
          <a:prstGeom prst="rect">
            <a:avLst/>
          </a:prstGeom>
        </p:spPr>
      </p:pic>
      <p:pic>
        <p:nvPicPr>
          <p:cNvPr id="24" name="Graphic 23" descr="Graduation cap with solid fill">
            <a:extLst>
              <a:ext uri="{FF2B5EF4-FFF2-40B4-BE49-F238E27FC236}">
                <a16:creationId xmlns:a16="http://schemas.microsoft.com/office/drawing/2014/main" id="{E0EF6BDB-8E13-3F17-CD09-926CD41551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36668" y="4721743"/>
            <a:ext cx="469330" cy="469330"/>
          </a:xfrm>
          <a:prstGeom prst="rect">
            <a:avLst/>
          </a:prstGeom>
        </p:spPr>
      </p:pic>
      <p:pic>
        <p:nvPicPr>
          <p:cNvPr id="25" name="Graphic 24" descr="Graduation cap with solid fill">
            <a:extLst>
              <a:ext uri="{FF2B5EF4-FFF2-40B4-BE49-F238E27FC236}">
                <a16:creationId xmlns:a16="http://schemas.microsoft.com/office/drawing/2014/main" id="{C4E8227C-057B-B6C2-B2B6-2B2F04AF1E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31964" y="5646574"/>
            <a:ext cx="469330" cy="469330"/>
          </a:xfrm>
          <a:prstGeom prst="rect">
            <a:avLst/>
          </a:prstGeom>
        </p:spPr>
      </p:pic>
      <p:pic>
        <p:nvPicPr>
          <p:cNvPr id="26" name="Graphic 25" descr="Graduation cap with solid fill">
            <a:extLst>
              <a:ext uri="{FF2B5EF4-FFF2-40B4-BE49-F238E27FC236}">
                <a16:creationId xmlns:a16="http://schemas.microsoft.com/office/drawing/2014/main" id="{E294925E-1139-F494-98D5-E17DB2A5B7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48739" y="5605180"/>
            <a:ext cx="469330" cy="46933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C92E69-C8BC-85B4-22D3-95736F6EE6FB}"/>
              </a:ext>
            </a:extLst>
          </p:cNvPr>
          <p:cNvCxnSpPr>
            <a:cxnSpLocks/>
          </p:cNvCxnSpPr>
          <p:nvPr/>
        </p:nvCxnSpPr>
        <p:spPr>
          <a:xfrm>
            <a:off x="1079246" y="3575928"/>
            <a:ext cx="679390" cy="12684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99027B-703D-020C-F76F-11A7E85B2FE2}"/>
              </a:ext>
            </a:extLst>
          </p:cNvPr>
          <p:cNvCxnSpPr>
            <a:cxnSpLocks/>
          </p:cNvCxnSpPr>
          <p:nvPr/>
        </p:nvCxnSpPr>
        <p:spPr>
          <a:xfrm flipV="1">
            <a:off x="1099826" y="4047629"/>
            <a:ext cx="658810" cy="4973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B2C1D-DF25-8C89-EDC9-308B5ACDA824}"/>
              </a:ext>
            </a:extLst>
          </p:cNvPr>
          <p:cNvCxnSpPr>
            <a:cxnSpLocks/>
          </p:cNvCxnSpPr>
          <p:nvPr/>
        </p:nvCxnSpPr>
        <p:spPr>
          <a:xfrm flipV="1">
            <a:off x="1768671" y="4296148"/>
            <a:ext cx="269639" cy="38688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714AB09-4638-C3C0-9AF1-F4733C7028D7}"/>
              </a:ext>
            </a:extLst>
          </p:cNvPr>
          <p:cNvCxnSpPr>
            <a:cxnSpLocks/>
          </p:cNvCxnSpPr>
          <p:nvPr/>
        </p:nvCxnSpPr>
        <p:spPr>
          <a:xfrm>
            <a:off x="1619353" y="3187951"/>
            <a:ext cx="254504" cy="3026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057A28B-2E60-A2CC-74C0-73EAB5663F0A}"/>
              </a:ext>
            </a:extLst>
          </p:cNvPr>
          <p:cNvCxnSpPr>
            <a:cxnSpLocks/>
          </p:cNvCxnSpPr>
          <p:nvPr/>
        </p:nvCxnSpPr>
        <p:spPr>
          <a:xfrm>
            <a:off x="2222205" y="2892200"/>
            <a:ext cx="0" cy="57590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10817D1-4B63-1EF8-A58D-A8A3EF12551B}"/>
              </a:ext>
            </a:extLst>
          </p:cNvPr>
          <p:cNvCxnSpPr>
            <a:cxnSpLocks/>
          </p:cNvCxnSpPr>
          <p:nvPr/>
        </p:nvCxnSpPr>
        <p:spPr>
          <a:xfrm flipV="1">
            <a:off x="2509974" y="3101516"/>
            <a:ext cx="490045" cy="48302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FA7EDCC-5C56-13E7-6D0E-34F6D18B102F}"/>
              </a:ext>
            </a:extLst>
          </p:cNvPr>
          <p:cNvCxnSpPr>
            <a:cxnSpLocks/>
          </p:cNvCxnSpPr>
          <p:nvPr/>
        </p:nvCxnSpPr>
        <p:spPr>
          <a:xfrm flipV="1">
            <a:off x="2570554" y="3702774"/>
            <a:ext cx="697715" cy="11654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864AE4-8A8E-DEB7-8E05-31D9DAECE6DD}"/>
              </a:ext>
            </a:extLst>
          </p:cNvPr>
          <p:cNvCxnSpPr>
            <a:cxnSpLocks/>
          </p:cNvCxnSpPr>
          <p:nvPr/>
        </p:nvCxnSpPr>
        <p:spPr>
          <a:xfrm>
            <a:off x="2481452" y="4163989"/>
            <a:ext cx="447610" cy="22876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8BB5823-CACE-03EC-E577-6874C26FA3D4}"/>
              </a:ext>
            </a:extLst>
          </p:cNvPr>
          <p:cNvCxnSpPr>
            <a:cxnSpLocks/>
          </p:cNvCxnSpPr>
          <p:nvPr/>
        </p:nvCxnSpPr>
        <p:spPr>
          <a:xfrm>
            <a:off x="2273961" y="4354489"/>
            <a:ext cx="207491" cy="525933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DB82F62-70B4-0E5F-06DD-02F9ABEE1CDD}"/>
              </a:ext>
            </a:extLst>
          </p:cNvPr>
          <p:cNvCxnSpPr>
            <a:cxnSpLocks/>
          </p:cNvCxnSpPr>
          <p:nvPr/>
        </p:nvCxnSpPr>
        <p:spPr>
          <a:xfrm>
            <a:off x="4530331" y="5646574"/>
            <a:ext cx="388494" cy="12299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6DB9F4-93E4-1C3E-50C5-2A654D7745AF}"/>
              </a:ext>
            </a:extLst>
          </p:cNvPr>
          <p:cNvCxnSpPr>
            <a:cxnSpLocks/>
          </p:cNvCxnSpPr>
          <p:nvPr/>
        </p:nvCxnSpPr>
        <p:spPr>
          <a:xfrm flipV="1">
            <a:off x="3508347" y="5646574"/>
            <a:ext cx="419924" cy="179521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6D7AF6-8649-8C29-8469-A479F85FE1E6}"/>
              </a:ext>
            </a:extLst>
          </p:cNvPr>
          <p:cNvCxnSpPr>
            <a:cxnSpLocks/>
          </p:cNvCxnSpPr>
          <p:nvPr/>
        </p:nvCxnSpPr>
        <p:spPr>
          <a:xfrm>
            <a:off x="2999438" y="5218042"/>
            <a:ext cx="785769" cy="8179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1F2220-570F-FBD9-4571-56085863FCAF}"/>
              </a:ext>
            </a:extLst>
          </p:cNvPr>
          <p:cNvCxnSpPr>
            <a:cxnSpLocks/>
          </p:cNvCxnSpPr>
          <p:nvPr/>
        </p:nvCxnSpPr>
        <p:spPr>
          <a:xfrm>
            <a:off x="3563768" y="4782545"/>
            <a:ext cx="385068" cy="20083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7385C04-C49E-16A2-C195-B2C38FAF18BA}"/>
              </a:ext>
            </a:extLst>
          </p:cNvPr>
          <p:cNvCxnSpPr>
            <a:cxnSpLocks/>
          </p:cNvCxnSpPr>
          <p:nvPr/>
        </p:nvCxnSpPr>
        <p:spPr>
          <a:xfrm flipH="1">
            <a:off x="4341762" y="4595725"/>
            <a:ext cx="30181" cy="435076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57A4A96-84BD-6CC9-70C9-C6566B21A5A6}"/>
              </a:ext>
            </a:extLst>
          </p:cNvPr>
          <p:cNvCxnSpPr>
            <a:cxnSpLocks/>
          </p:cNvCxnSpPr>
          <p:nvPr/>
        </p:nvCxnSpPr>
        <p:spPr>
          <a:xfrm flipV="1">
            <a:off x="4703658" y="5135850"/>
            <a:ext cx="333010" cy="212835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2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6B44C-82C6-29C4-BC0E-708989EF2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1800" spc="0" dirty="0"/>
              <a:t>Introduction</a:t>
            </a:r>
            <a:endParaRPr lang="en-US" sz="1800" spc="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262A126-6A04-A0E1-8F26-5BA99FAF1996}"/>
              </a:ext>
            </a:extLst>
          </p:cNvPr>
          <p:cNvGrpSpPr/>
          <p:nvPr/>
        </p:nvGrpSpPr>
        <p:grpSpPr>
          <a:xfrm>
            <a:off x="756675" y="1253126"/>
            <a:ext cx="4567679" cy="409782"/>
            <a:chOff x="1103386" y="1651028"/>
            <a:chExt cx="2340000" cy="40978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6E46596-812F-A9DA-AC45-F3910D315CAB}"/>
                </a:ext>
              </a:extLst>
            </p:cNvPr>
            <p:cNvSpPr/>
            <p:nvPr/>
          </p:nvSpPr>
          <p:spPr>
            <a:xfrm>
              <a:off x="1103386" y="1651028"/>
              <a:ext cx="2340000" cy="407411"/>
            </a:xfrm>
            <a:prstGeom prst="rect">
              <a:avLst/>
            </a:prstGeom>
            <a:solidFill>
              <a:srgbClr val="0F1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A3C88F8-A88C-F6C1-FBEE-230DC35DF415}"/>
                </a:ext>
              </a:extLst>
            </p:cNvPr>
            <p:cNvSpPr/>
            <p:nvPr/>
          </p:nvSpPr>
          <p:spPr>
            <a:xfrm>
              <a:off x="1103387" y="1651028"/>
              <a:ext cx="155863" cy="407411"/>
            </a:xfrm>
            <a:prstGeom prst="rect">
              <a:avLst/>
            </a:prstGeom>
            <a:solidFill>
              <a:srgbClr val="73C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2D7695-87C7-D241-3194-727F92AAA9C0}"/>
                </a:ext>
              </a:extLst>
            </p:cNvPr>
            <p:cNvSpPr txBox="1"/>
            <p:nvPr/>
          </p:nvSpPr>
          <p:spPr>
            <a:xfrm>
              <a:off x="1259250" y="1691478"/>
              <a:ext cx="2020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ko-KR" dirty="0">
                  <a:solidFill>
                    <a:schemeClr val="bg1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Visibility Graphs</a:t>
              </a:r>
              <a:endPara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F1EEB9-4E44-1578-4608-DD650C1AD0BC}"/>
              </a:ext>
            </a:extLst>
          </p:cNvPr>
          <p:cNvSpPr txBox="1"/>
          <p:nvPr/>
        </p:nvSpPr>
        <p:spPr>
          <a:xfrm>
            <a:off x="1060920" y="1798294"/>
            <a:ext cx="426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What about time-series as graphs?</a:t>
            </a:r>
            <a:endParaRPr lang="en-US" sz="20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8ACDFA-33E1-5AFE-899D-B110B99F29BF}"/>
                  </a:ext>
                </a:extLst>
              </p:cNvPr>
              <p:cNvSpPr txBox="1"/>
              <p:nvPr/>
            </p:nvSpPr>
            <p:spPr>
              <a:xfrm>
                <a:off x="3952708" y="4885456"/>
                <a:ext cx="4263434" cy="678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,∃!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𝑠𝑙𝑜𝑝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8ACDFA-33E1-5AFE-899D-B110B99F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08" y="4885456"/>
                <a:ext cx="4263434" cy="678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01FF55E-3E5A-09B1-D3E6-CD6E0BC180AB}"/>
              </a:ext>
            </a:extLst>
          </p:cNvPr>
          <p:cNvSpPr/>
          <p:nvPr/>
        </p:nvSpPr>
        <p:spPr>
          <a:xfrm>
            <a:off x="1402233" y="3045306"/>
            <a:ext cx="2093709" cy="1361059"/>
          </a:xfrm>
          <a:custGeom>
            <a:avLst/>
            <a:gdLst>
              <a:gd name="connsiteX0" fmla="*/ 0 w 6244936"/>
              <a:gd name="connsiteY0" fmla="*/ 2312069 h 3429240"/>
              <a:gd name="connsiteX1" fmla="*/ 1080654 w 6244936"/>
              <a:gd name="connsiteY1" fmla="*/ 2280896 h 3429240"/>
              <a:gd name="connsiteX2" fmla="*/ 1610591 w 6244936"/>
              <a:gd name="connsiteY2" fmla="*/ 1491187 h 3429240"/>
              <a:gd name="connsiteX3" fmla="*/ 2140527 w 6244936"/>
              <a:gd name="connsiteY3" fmla="*/ 2613405 h 3429240"/>
              <a:gd name="connsiteX4" fmla="*/ 2826327 w 6244936"/>
              <a:gd name="connsiteY4" fmla="*/ 5287 h 3429240"/>
              <a:gd name="connsiteX5" fmla="*/ 3958936 w 6244936"/>
              <a:gd name="connsiteY5" fmla="*/ 3423896 h 3429240"/>
              <a:gd name="connsiteX6" fmla="*/ 4395354 w 6244936"/>
              <a:gd name="connsiteY6" fmla="*/ 826169 h 3429240"/>
              <a:gd name="connsiteX7" fmla="*/ 5122718 w 6244936"/>
              <a:gd name="connsiteY7" fmla="*/ 2218550 h 3429240"/>
              <a:gd name="connsiteX8" fmla="*/ 6244936 w 6244936"/>
              <a:gd name="connsiteY8" fmla="*/ 2291287 h 3429240"/>
              <a:gd name="connsiteX9" fmla="*/ 6244936 w 6244936"/>
              <a:gd name="connsiteY9" fmla="*/ 2291287 h 34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4936" h="3429240">
                <a:moveTo>
                  <a:pt x="0" y="2312069"/>
                </a:moveTo>
                <a:cubicBezTo>
                  <a:pt x="406111" y="2364889"/>
                  <a:pt x="812222" y="2417710"/>
                  <a:pt x="1080654" y="2280896"/>
                </a:cubicBezTo>
                <a:cubicBezTo>
                  <a:pt x="1349086" y="2144082"/>
                  <a:pt x="1433945" y="1435769"/>
                  <a:pt x="1610591" y="1491187"/>
                </a:cubicBezTo>
                <a:cubicBezTo>
                  <a:pt x="1787237" y="1546605"/>
                  <a:pt x="1937904" y="2861055"/>
                  <a:pt x="2140527" y="2613405"/>
                </a:cubicBezTo>
                <a:cubicBezTo>
                  <a:pt x="2343150" y="2365755"/>
                  <a:pt x="2523259" y="-129795"/>
                  <a:pt x="2826327" y="5287"/>
                </a:cubicBezTo>
                <a:cubicBezTo>
                  <a:pt x="3129395" y="140369"/>
                  <a:pt x="3697431" y="3287082"/>
                  <a:pt x="3958936" y="3423896"/>
                </a:cubicBezTo>
                <a:cubicBezTo>
                  <a:pt x="4220441" y="3560710"/>
                  <a:pt x="4201390" y="1027060"/>
                  <a:pt x="4395354" y="826169"/>
                </a:cubicBezTo>
                <a:cubicBezTo>
                  <a:pt x="4589318" y="625278"/>
                  <a:pt x="4814455" y="1974364"/>
                  <a:pt x="5122718" y="2218550"/>
                </a:cubicBezTo>
                <a:cubicBezTo>
                  <a:pt x="5430981" y="2462736"/>
                  <a:pt x="6244936" y="2291287"/>
                  <a:pt x="6244936" y="2291287"/>
                </a:cubicBezTo>
                <a:lnTo>
                  <a:pt x="6244936" y="2291287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C7E5B17-695E-325E-2423-0D11B0AE53A1}"/>
              </a:ext>
            </a:extLst>
          </p:cNvPr>
          <p:cNvSpPr/>
          <p:nvPr/>
        </p:nvSpPr>
        <p:spPr>
          <a:xfrm>
            <a:off x="3798720" y="3398583"/>
            <a:ext cx="615772" cy="40011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7AE227-BC33-C8A2-620F-B277D935E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270" y="3045305"/>
            <a:ext cx="2399838" cy="136105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7F70AC-6AF8-8256-E7DA-94EE3E8EFD60}"/>
              </a:ext>
            </a:extLst>
          </p:cNvPr>
          <p:cNvSpPr/>
          <p:nvPr/>
        </p:nvSpPr>
        <p:spPr>
          <a:xfrm>
            <a:off x="7419886" y="3384116"/>
            <a:ext cx="615772" cy="40011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drawing, flower, child art&#10;&#10;Description automatically generated">
            <a:extLst>
              <a:ext uri="{FF2B5EF4-FFF2-40B4-BE49-F238E27FC236}">
                <a16:creationId xmlns:a16="http://schemas.microsoft.com/office/drawing/2014/main" id="{41119C42-5BA7-E0A2-64A8-DDD46A34D2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1967" r="74524" b="75056"/>
          <a:stretch/>
        </p:blipFill>
        <p:spPr>
          <a:xfrm>
            <a:off x="8338436" y="2701599"/>
            <a:ext cx="2339970" cy="17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13741</TotalTime>
  <Words>1843</Words>
  <Application>Microsoft Office PowerPoint</Application>
  <PresentationFormat>Widescreen</PresentationFormat>
  <Paragraphs>477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AppleSDGothicNeoL00</vt:lpstr>
      <vt:lpstr>HelveticaNeueLT Pro 67 MdCn</vt:lpstr>
      <vt:lpstr>KoPubWorld돋움체 Bold</vt:lpstr>
      <vt:lpstr>KoPubWorld돋움체 Light</vt:lpstr>
      <vt:lpstr>KoPubWorld돋움체 Medium</vt:lpstr>
      <vt:lpstr>KoPubWorld바탕체 Bold</vt:lpstr>
      <vt:lpstr>KoPubWorld바탕체 Light</vt:lpstr>
      <vt:lpstr>KoPubWorld바탕체 Medium</vt:lpstr>
      <vt:lpstr>맑은 고딕</vt:lpstr>
      <vt:lpstr>Arial</vt:lpstr>
      <vt:lpstr>Calibri</vt:lpstr>
      <vt:lpstr>Cambria Math</vt:lpstr>
      <vt:lpstr>Times New Roman</vt:lpstr>
      <vt:lpstr>Wingdings 2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ASLAN HACI ISMAIL</cp:lastModifiedBy>
  <cp:revision>1028</cp:revision>
  <dcterms:created xsi:type="dcterms:W3CDTF">2022-02-02T04:32:22Z</dcterms:created>
  <dcterms:modified xsi:type="dcterms:W3CDTF">2023-06-07T06:33:00Z</dcterms:modified>
</cp:coreProperties>
</file>