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7" r:id="rId2"/>
    <p:sldId id="259" r:id="rId3"/>
    <p:sldId id="265" r:id="rId4"/>
    <p:sldId id="266" r:id="rId5"/>
    <p:sldId id="342" r:id="rId6"/>
    <p:sldId id="297" r:id="rId7"/>
    <p:sldId id="282" r:id="rId8"/>
    <p:sldId id="347" r:id="rId9"/>
    <p:sldId id="298" r:id="rId10"/>
    <p:sldId id="299" r:id="rId11"/>
    <p:sldId id="283" r:id="rId12"/>
    <p:sldId id="267" r:id="rId13"/>
    <p:sldId id="268" r:id="rId14"/>
    <p:sldId id="301" r:id="rId15"/>
    <p:sldId id="302" r:id="rId16"/>
    <p:sldId id="300" r:id="rId17"/>
    <p:sldId id="269" r:id="rId18"/>
    <p:sldId id="270" r:id="rId19"/>
    <p:sldId id="343" r:id="rId20"/>
    <p:sldId id="304" r:id="rId21"/>
    <p:sldId id="305" r:id="rId22"/>
    <p:sldId id="306" r:id="rId23"/>
    <p:sldId id="309" r:id="rId24"/>
    <p:sldId id="307" r:id="rId25"/>
    <p:sldId id="308" r:id="rId26"/>
    <p:sldId id="286" r:id="rId27"/>
    <p:sldId id="339" r:id="rId28"/>
    <p:sldId id="341" r:id="rId29"/>
    <p:sldId id="340" r:id="rId30"/>
    <p:sldId id="271" r:id="rId31"/>
    <p:sldId id="310" r:id="rId32"/>
    <p:sldId id="272" r:id="rId33"/>
    <p:sldId id="311" r:id="rId34"/>
    <p:sldId id="344" r:id="rId35"/>
    <p:sldId id="312" r:id="rId36"/>
    <p:sldId id="313" r:id="rId37"/>
    <p:sldId id="289" r:id="rId38"/>
    <p:sldId id="273" r:id="rId39"/>
    <p:sldId id="274" r:id="rId40"/>
    <p:sldId id="290" r:id="rId41"/>
    <p:sldId id="346" r:id="rId42"/>
    <p:sldId id="315" r:id="rId43"/>
    <p:sldId id="316" r:id="rId44"/>
    <p:sldId id="317" r:id="rId45"/>
    <p:sldId id="291" r:id="rId46"/>
    <p:sldId id="275" r:id="rId47"/>
    <p:sldId id="276" r:id="rId48"/>
    <p:sldId id="337" r:id="rId49"/>
    <p:sldId id="338" r:id="rId50"/>
    <p:sldId id="336" r:id="rId51"/>
    <p:sldId id="318" r:id="rId52"/>
    <p:sldId id="333" r:id="rId53"/>
    <p:sldId id="334" r:id="rId54"/>
    <p:sldId id="335" r:id="rId55"/>
    <p:sldId id="292" r:id="rId56"/>
    <p:sldId id="277" r:id="rId57"/>
    <p:sldId id="278" r:id="rId58"/>
    <p:sldId id="345" r:id="rId59"/>
    <p:sldId id="328" r:id="rId60"/>
    <p:sldId id="329" r:id="rId61"/>
    <p:sldId id="330" r:id="rId62"/>
    <p:sldId id="294" r:id="rId63"/>
    <p:sldId id="279" r:id="rId64"/>
    <p:sldId id="280" r:id="rId65"/>
    <p:sldId id="321" r:id="rId66"/>
    <p:sldId id="295" r:id="rId67"/>
    <p:sldId id="323" r:id="rId68"/>
    <p:sldId id="324" r:id="rId69"/>
    <p:sldId id="322" r:id="rId70"/>
    <p:sldId id="320" r:id="rId7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0788" autoAdjust="0"/>
  </p:normalViewPr>
  <p:slideViewPr>
    <p:cSldViewPr snapToGrid="0">
      <p:cViewPr>
        <p:scale>
          <a:sx n="66" d="100"/>
          <a:sy n="66" d="100"/>
        </p:scale>
        <p:origin x="2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1339-9917-4A28-BDF5-561776F24CEE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27340-073A-422F-954E-848923A2D3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82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b="1" dirty="0"/>
              <a:t>Feature reuse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b="1" dirty="0"/>
              <a:t>동일한 기능이 둘 이상의 모델에서 사용</a:t>
            </a:r>
            <a:r>
              <a:rPr lang="ko-KR" altLang="en-US" dirty="0"/>
              <a:t>되는 경우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dirty="0"/>
              <a:t>기능이 하나 이상의 기능 보기에 포함되어 있으므로</a:t>
            </a:r>
            <a:r>
              <a:rPr lang="en-US" altLang="ko-KR" dirty="0"/>
              <a:t>, </a:t>
            </a:r>
            <a:r>
              <a:rPr lang="ko-KR" altLang="en-US" dirty="0"/>
              <a:t>둘 이상의 교육</a:t>
            </a:r>
            <a:r>
              <a:rPr lang="en-US" altLang="ko-KR" dirty="0"/>
              <a:t>/</a:t>
            </a:r>
            <a:r>
              <a:rPr lang="ko-KR" altLang="en-US" dirty="0"/>
              <a:t>추론 파이프라인에 포함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dirty="0"/>
              <a:t>하나 이상의 기능 파이프라인에서 동일한 기능 논리를 재사용할 수도 있으며</a:t>
            </a:r>
            <a:r>
              <a:rPr lang="en-US" altLang="ko-KR" dirty="0"/>
              <a:t>, </a:t>
            </a:r>
            <a:r>
              <a:rPr lang="ko-KR" altLang="en-US" dirty="0"/>
              <a:t>기능 재사용도 가능함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61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(a)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feature map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차원 수가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선형적으로 증가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N : Residual Unit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전체 수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a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Widening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factor(feature map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차원 수를 조절함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k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1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씩 증가할 때마다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a/N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만큼 차원의 수가 증가함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055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b="0" dirty="0"/>
              <a:t>Zero-padded Identity-mapping shortcut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b="0" dirty="0"/>
              <a:t>→ Residual Net</a:t>
            </a:r>
            <a:r>
              <a:rPr lang="ko-KR" altLang="en-US" b="0" dirty="0"/>
              <a:t>과 </a:t>
            </a:r>
            <a:r>
              <a:rPr lang="en-US" altLang="ko-KR" b="0" dirty="0"/>
              <a:t>Plain Net</a:t>
            </a:r>
            <a:r>
              <a:rPr lang="ko-KR" altLang="en-US" b="0" dirty="0"/>
              <a:t>을 혼합하는 효과가 있다고 추측함</a:t>
            </a:r>
          </a:p>
          <a:p>
            <a:endParaRPr lang="en-US" altLang="ko-KR" dirty="0"/>
          </a:p>
          <a:p>
            <a:r>
              <a:rPr lang="en-US" altLang="ko-KR" dirty="0"/>
              <a:t>Plain Net : </a:t>
            </a:r>
            <a:r>
              <a:rPr lang="ko-KR" altLang="en-US" dirty="0"/>
              <a:t>평범한 신경망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990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b="1" dirty="0"/>
              <a:t>Sub-Sampling(=pooling</a:t>
            </a:r>
            <a:r>
              <a:rPr lang="ko-KR" altLang="en-US" b="1" dirty="0"/>
              <a:t>과 </a:t>
            </a:r>
            <a:r>
              <a:rPr lang="ko-KR" altLang="en-US" b="1" dirty="0" err="1"/>
              <a:t>비슷</a:t>
            </a:r>
            <a:r>
              <a:rPr lang="en-US" altLang="ko-KR" b="1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dirty="0"/>
              <a:t>입력 데이터의 크기를 줄이는 것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dirty="0"/>
              <a:t>위치</a:t>
            </a:r>
            <a:r>
              <a:rPr lang="en-US" altLang="ko-KR" dirty="0"/>
              <a:t>, </a:t>
            </a:r>
            <a:r>
              <a:rPr lang="ko-KR" altLang="en-US" dirty="0"/>
              <a:t>이동</a:t>
            </a:r>
            <a:r>
              <a:rPr lang="en-US" altLang="ko-KR" dirty="0"/>
              <a:t>, </a:t>
            </a:r>
            <a:r>
              <a:rPr lang="ko-KR" altLang="en-US" dirty="0"/>
              <a:t>회전 및 부분적인 변화와 왜곡에 강인한 인식 능력을 키우는데 있어</a:t>
            </a:r>
            <a:r>
              <a:rPr lang="en-US" altLang="ko-KR" dirty="0"/>
              <a:t>, </a:t>
            </a:r>
            <a:r>
              <a:rPr lang="en-US" altLang="ko-KR" dirty="0" err="1"/>
              <a:t>SubSampling</a:t>
            </a:r>
            <a:r>
              <a:rPr lang="ko-KR" altLang="en-US" dirty="0"/>
              <a:t>이 중요한 역할을 함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Sub-Sampling</a:t>
            </a:r>
            <a:r>
              <a:rPr lang="ko-KR" altLang="en-US" dirty="0"/>
              <a:t>을 통해 입력 데이터의 크기를 줄이면</a:t>
            </a:r>
            <a:r>
              <a:rPr lang="en-US" altLang="ko-KR" dirty="0"/>
              <a:t>, </a:t>
            </a:r>
            <a:r>
              <a:rPr lang="ko-KR" altLang="en-US" dirty="0"/>
              <a:t>비교적 강인한 특징만 남고</a:t>
            </a:r>
            <a:r>
              <a:rPr lang="en-US" altLang="ko-KR" dirty="0"/>
              <a:t>, </a:t>
            </a:r>
            <a:r>
              <a:rPr lang="ko-KR" altLang="en-US" dirty="0"/>
              <a:t>자잘한 변화</a:t>
            </a:r>
            <a:r>
              <a:rPr lang="en-US" altLang="ko-KR" dirty="0"/>
              <a:t>(variation, distortion)</a:t>
            </a:r>
            <a:r>
              <a:rPr lang="ko-KR" altLang="en-US" dirty="0"/>
              <a:t>들은 사라지는 효과를 얻을 수 있음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 </a:t>
            </a:r>
            <a:r>
              <a:rPr lang="ko-KR" altLang="en-US" dirty="0"/>
              <a:t>위치</a:t>
            </a:r>
            <a:r>
              <a:rPr lang="en-US" altLang="ko-KR" dirty="0"/>
              <a:t>, </a:t>
            </a:r>
            <a:r>
              <a:rPr lang="ko-KR" altLang="en-US" dirty="0"/>
              <a:t>이동</a:t>
            </a:r>
            <a:r>
              <a:rPr lang="en-US" altLang="ko-KR" dirty="0"/>
              <a:t>, </a:t>
            </a:r>
            <a:r>
              <a:rPr lang="ko-KR" altLang="en-US" dirty="0"/>
              <a:t>회전</a:t>
            </a:r>
            <a:r>
              <a:rPr lang="en-US" altLang="ko-KR" dirty="0"/>
              <a:t>, </a:t>
            </a:r>
            <a:r>
              <a:rPr lang="ko-KR" altLang="en-US" dirty="0"/>
              <a:t>크기 변화</a:t>
            </a:r>
            <a:r>
              <a:rPr lang="en-US" altLang="ko-KR" dirty="0"/>
              <a:t>, </a:t>
            </a:r>
            <a:r>
              <a:rPr lang="ko-KR" altLang="en-US" dirty="0"/>
              <a:t>작은 변화 등에 대하여 강인한 인식 능력</a:t>
            </a:r>
            <a:r>
              <a:rPr lang="en-US" altLang="ko-KR" dirty="0"/>
              <a:t>(invariance)</a:t>
            </a:r>
            <a:r>
              <a:rPr lang="ko-KR" altLang="en-US" dirty="0"/>
              <a:t>이 생기게 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096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59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34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>
                <a:effectLst/>
              </a:rPr>
              <a:t>Cross-channel Correlation </a:t>
            </a:r>
            <a:r>
              <a:rPr lang="en-US" altLang="ko-KR" b="0" dirty="0">
                <a:effectLst/>
              </a:rPr>
              <a:t>: </a:t>
            </a:r>
            <a:r>
              <a:rPr lang="ko-KR" altLang="en-US" b="0" dirty="0">
                <a:effectLst/>
              </a:rPr>
              <a:t>입력 채널들 간의 관계 학습</a:t>
            </a:r>
            <a:endParaRPr lang="en-US" altLang="ko-KR" b="0" dirty="0">
              <a:effectLst/>
            </a:endParaRPr>
          </a:p>
          <a:p>
            <a:r>
              <a:rPr lang="en-US" altLang="ko-KR" b="1" dirty="0">
                <a:effectLst/>
              </a:rPr>
              <a:t>Spatial</a:t>
            </a:r>
            <a:r>
              <a:rPr lang="ko-KR" altLang="en-US" b="1" dirty="0">
                <a:effectLst/>
              </a:rPr>
              <a:t> </a:t>
            </a:r>
            <a:r>
              <a:rPr lang="en-US" altLang="ko-KR" b="1" dirty="0">
                <a:effectLst/>
              </a:rPr>
              <a:t>Correlation </a:t>
            </a:r>
            <a:r>
              <a:rPr lang="en-US" altLang="ko-KR" b="0" dirty="0">
                <a:effectLst/>
              </a:rPr>
              <a:t>: Filter</a:t>
            </a:r>
            <a:r>
              <a:rPr lang="ko-KR" altLang="en-US" b="0" dirty="0">
                <a:effectLst/>
              </a:rPr>
              <a:t>와</a:t>
            </a:r>
            <a:r>
              <a:rPr lang="en-US" altLang="ko-KR" b="0" dirty="0">
                <a:effectLst/>
              </a:rPr>
              <a:t> </a:t>
            </a:r>
            <a:r>
              <a:rPr lang="ko-KR" altLang="en-US" b="0" dirty="0">
                <a:effectLst/>
              </a:rPr>
              <a:t>특정 채널 사이의 관계 학습</a:t>
            </a:r>
            <a:r>
              <a:rPr lang="en-US" altLang="ko-KR" b="0" dirty="0">
                <a:effectLst/>
              </a:rPr>
              <a:t>(</a:t>
            </a:r>
            <a:r>
              <a:rPr lang="ko-KR" altLang="en-US" b="0" dirty="0">
                <a:effectLst/>
              </a:rPr>
              <a:t>공간적인 특성 학습</a:t>
            </a:r>
            <a:r>
              <a:rPr lang="en-US" altLang="ko-KR" b="0" dirty="0">
                <a:effectLst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748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Figure3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서로 동일한 형태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branch 1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input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 대해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1x1 conv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를 수행하고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output channels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 대해서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3x3 convolution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을 수행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 branch 2, branch 3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역시 동일한 과정을 거치고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마지막으로 각 결과를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-apple-system"/>
              </a:rPr>
              <a:t>concat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242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Figure3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서로 </a:t>
            </a:r>
            <a:r>
              <a:rPr lang="ko-KR" altLang="en-US" sz="120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동일한 형태</a:t>
            </a:r>
            <a:endParaRPr lang="en-US" altLang="ko-KR" sz="1200" b="0" i="0">
              <a:solidFill>
                <a:schemeClr val="accent3">
                  <a:lumMod val="50000"/>
                </a:schemeClr>
              </a:solidFill>
              <a:effectLst/>
              <a:latin typeface="+mn-lt"/>
              <a:cs typeface="Aharoni" panose="02010803020104030203" pitchFamily="2" charset="-79"/>
            </a:endParaRPr>
          </a:p>
          <a:p>
            <a:pPr marL="171450" indent="-171450">
              <a:buFontTx/>
              <a:buChar char="-"/>
            </a:pP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branch 1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은 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input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에 대해 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1x1 conv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를 수행하고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, output channels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에 대해서 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3x3 convolution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을 수행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 branch 2, branch 3 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역시 동일한 과정을 거치고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마지막으로 각 결과를 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concat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290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Figure3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서로 동일한 형태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branch 1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input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 대해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1x1 conv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를 수행하고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output channels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 대해서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3x3 convolution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을 수행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 branch 2, branch 3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역시 동일한 과정을 거치고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마지막으로 각 결과를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-apple-system"/>
              </a:rPr>
              <a:t>concat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653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90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깊은 </a:t>
            </a:r>
            <a:r>
              <a:rPr lang="ko-KR" altLang="en-US" b="1" dirty="0" err="1"/>
              <a:t>잔차</a:t>
            </a:r>
            <a:r>
              <a:rPr lang="ko-KR" altLang="en-US" b="1" dirty="0"/>
              <a:t> 네트워크</a:t>
            </a:r>
            <a:r>
              <a:rPr lang="en-US" altLang="ko-KR" b="1" dirty="0"/>
              <a:t>(Depp Residual Network)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기존의 얕은 층의 네트워크의 층들을 복사한 후 사이에 새로운 층을 추가함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새롭게 추가한 층은 입력 값과 같은 값을 내보낼 수 있도록 파라미터를 초기화함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새롭게 추가된 네트워크</a:t>
            </a:r>
            <a:r>
              <a:rPr lang="en-US" altLang="ko-KR" dirty="0"/>
              <a:t> F(x)</a:t>
            </a:r>
            <a:r>
              <a:rPr lang="ko-KR" altLang="en-US" dirty="0"/>
              <a:t>가 기존의 학습된 네트워크의 성능을 최대한 유지시키면서</a:t>
            </a:r>
            <a:r>
              <a:rPr lang="en-US" altLang="ko-KR" dirty="0"/>
              <a:t>, </a:t>
            </a:r>
            <a:r>
              <a:rPr lang="ko-KR" altLang="en-US" dirty="0" err="1"/>
              <a:t>잔차</a:t>
            </a:r>
            <a:r>
              <a:rPr lang="ko-KR" altLang="en-US" dirty="0"/>
              <a:t> 값을 학습함으로써 더 좋은 성능을 낼 수 있도록 함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지름 연결선을 이용한 깊은 넷으로 층수를 늘릴 때의 문제를 해결함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097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Figure3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서로 동일한 형태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branch 1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input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 대해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1x1 conv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를 수행하고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output channels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 대해서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3x3 convolution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을 수행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 branch 2, branch 3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역시 동일한 과정을 거치고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마지막으로 각 결과를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-apple-system"/>
              </a:rPr>
              <a:t>concat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2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41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마스크</a:t>
            </a:r>
            <a:endParaRPr lang="en-US" altLang="ko-KR" dirty="0"/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-&gt;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Trunk Branch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출력 값에 곱해져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Trunk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Branch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출력 값을 정제하는 역할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en-US" altLang="ko-KR" b="1" dirty="0">
                <a:effectLst/>
              </a:rPr>
              <a:t>Trunk </a:t>
            </a:r>
            <a:r>
              <a:rPr lang="ko-KR" altLang="en-US" b="1" dirty="0">
                <a:effectLst/>
              </a:rPr>
              <a:t>출력 값에서 중요한 특징을 확대</a:t>
            </a:r>
            <a:r>
              <a:rPr lang="ko-KR" altLang="en-US" dirty="0"/>
              <a:t>할 뿐만 아니라</a:t>
            </a:r>
            <a:r>
              <a:rPr lang="en-US" altLang="ko-KR" dirty="0"/>
              <a:t>, </a:t>
            </a:r>
            <a:r>
              <a:rPr lang="ko-KR" altLang="en-US" b="1" dirty="0">
                <a:effectLst/>
              </a:rPr>
              <a:t>노이즈를 제거</a:t>
            </a:r>
            <a:r>
              <a:rPr lang="ko-KR" altLang="en-US" dirty="0"/>
              <a:t>하는 효과도 있음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하향식 아키텍처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모든 측면에 대해 추론하기 위해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조밀한 기능을 생성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상향식 </a:t>
            </a:r>
            <a:r>
              <a:rPr lang="en-US" altLang="ko-KR" sz="12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Feedfoward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아키텍처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강력한 의미 체계 정보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외에도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저해상도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하향식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큰 작업을 하위 작업으로 분해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상향식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작은 작업을 먼저 다루고 큰 부분으로 통합함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425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마스크</a:t>
            </a:r>
            <a:endParaRPr lang="en-US" altLang="ko-KR" b="1" dirty="0"/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-&gt;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Trunk Branch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출력 값에 곱해져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Trunk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Branch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출력 값을 정제하는 역할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en-US" altLang="ko-KR" b="1" dirty="0">
                <a:effectLst/>
              </a:rPr>
              <a:t>Trunk </a:t>
            </a:r>
            <a:r>
              <a:rPr lang="ko-KR" altLang="en-US" b="1" dirty="0">
                <a:effectLst/>
              </a:rPr>
              <a:t>출력 값에서 중요한 특징을 확대</a:t>
            </a:r>
            <a:r>
              <a:rPr lang="ko-KR" altLang="en-US" dirty="0"/>
              <a:t>할 뿐만 아니라</a:t>
            </a:r>
            <a:r>
              <a:rPr lang="en-US" altLang="ko-KR" dirty="0"/>
              <a:t>, </a:t>
            </a:r>
            <a:r>
              <a:rPr lang="ko-KR" altLang="en-US" b="1" dirty="0">
                <a:effectLst/>
              </a:rPr>
              <a:t>노이즈를 제거</a:t>
            </a:r>
            <a:r>
              <a:rPr lang="ko-KR" altLang="en-US" dirty="0"/>
              <a:t>하는 효과도 있음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b="1" dirty="0"/>
          </a:p>
          <a:p>
            <a:r>
              <a:rPr lang="ko-KR" altLang="en-US" b="1" dirty="0"/>
              <a:t>선형 </a:t>
            </a:r>
            <a:r>
              <a:rPr lang="ko-KR" altLang="en-US" b="1" dirty="0" err="1"/>
              <a:t>보간법</a:t>
            </a:r>
            <a:endParaRPr lang="en-US" altLang="ko-KR" b="1" dirty="0"/>
          </a:p>
          <a:p>
            <a:r>
              <a:rPr lang="en-US" altLang="ko-KR" dirty="0"/>
              <a:t>-&gt; </a:t>
            </a:r>
            <a:r>
              <a:rPr lang="ko-KR" altLang="en-US" dirty="0"/>
              <a:t>알고 있는 데이터 값들을 이용하여</a:t>
            </a:r>
            <a:r>
              <a:rPr lang="en-US" altLang="ko-KR" dirty="0"/>
              <a:t>, </a:t>
            </a:r>
            <a:r>
              <a:rPr lang="ko-KR" altLang="en-US" dirty="0"/>
              <a:t>모르는 값을 추정하는 방법의 한 종류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516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Residual Unit</a:t>
            </a:r>
          </a:p>
          <a:p>
            <a:r>
              <a:rPr lang="en-US" altLang="ko-KR" dirty="0"/>
              <a:t>-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380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07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725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SE-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Network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이미지에서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객체의 공간적 지역성을 무시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이미지 분류 중에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기여도만 고려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객체 감지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관련하여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객체 공간 위치는 중요한 역할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132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GAP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같은 채널의 </a:t>
            </a:r>
            <a:r>
              <a:rPr lang="en-US" altLang="ko-KR" dirty="0"/>
              <a:t>feature</a:t>
            </a:r>
            <a:r>
              <a:rPr lang="ko-KR" altLang="en-US" dirty="0"/>
              <a:t>들을 모두 평균 낸 다음</a:t>
            </a:r>
            <a:r>
              <a:rPr lang="en-US" altLang="ko-KR" dirty="0"/>
              <a:t>, </a:t>
            </a:r>
            <a:r>
              <a:rPr lang="ko-KR" altLang="en-US" dirty="0"/>
              <a:t>채널의 개수만큼 원소를 가지는 </a:t>
            </a:r>
            <a:r>
              <a:rPr lang="en-US" altLang="ko-KR" dirty="0"/>
              <a:t>vector</a:t>
            </a:r>
            <a:r>
              <a:rPr lang="ko-KR" altLang="en-US" dirty="0"/>
              <a:t>로 만듦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결과가 </a:t>
            </a:r>
            <a:r>
              <a:rPr lang="en-US" altLang="ko-KR" dirty="0"/>
              <a:t>1</a:t>
            </a:r>
            <a:r>
              <a:rPr lang="ko-KR" altLang="en-US" dirty="0"/>
              <a:t>차원 </a:t>
            </a:r>
            <a:r>
              <a:rPr lang="en-US" altLang="ko-KR" dirty="0"/>
              <a:t>vector</a:t>
            </a:r>
            <a:r>
              <a:rPr lang="ko-KR" altLang="en-US" dirty="0"/>
              <a:t>가 되기 때문에</a:t>
            </a:r>
            <a:r>
              <a:rPr lang="en-US" altLang="ko-KR" dirty="0"/>
              <a:t>, </a:t>
            </a:r>
            <a:r>
              <a:rPr lang="ko-KR" altLang="en-US" dirty="0"/>
              <a:t>최종 출력에 </a:t>
            </a:r>
            <a:r>
              <a:rPr lang="en-US" altLang="ko-KR" dirty="0"/>
              <a:t>Fully Connected layer </a:t>
            </a:r>
            <a:r>
              <a:rPr lang="ko-KR" altLang="en-US" dirty="0"/>
              <a:t>대신 사용 가능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Average pooling</a:t>
            </a:r>
            <a:r>
              <a:rPr lang="ko-KR" altLang="en-US" dirty="0"/>
              <a:t>만으로 </a:t>
            </a:r>
            <a:r>
              <a:rPr lang="en-US" altLang="ko-KR" dirty="0"/>
              <a:t>Classifier </a:t>
            </a:r>
            <a:r>
              <a:rPr lang="ko-KR" altLang="en-US" dirty="0"/>
              <a:t>역할 가능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405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20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969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966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MLP(Multilayer</a:t>
            </a:r>
            <a:r>
              <a:rPr lang="ko-KR" altLang="en-US" b="1" dirty="0"/>
              <a:t> </a:t>
            </a:r>
            <a:r>
              <a:rPr lang="en-US" altLang="ko-KR" b="1" dirty="0"/>
              <a:t>Perceptron)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일련의 입력에서 일련의 출력을 생성하는 </a:t>
            </a:r>
            <a:r>
              <a:rPr lang="ko-KR" altLang="en-US" dirty="0" err="1"/>
              <a:t>피드포워드</a:t>
            </a:r>
            <a:r>
              <a:rPr lang="ko-KR" altLang="en-US" dirty="0"/>
              <a:t> 인공 신경 네트워크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입력 계층과 출력 계층 사이에 지시된 그래프로 연결된 여러 입력 노드 계층을 가지고 있음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지시된 그래프로 여러 층을 연결하는 </a:t>
            </a:r>
            <a:r>
              <a:rPr lang="ko-KR" altLang="en-US" dirty="0" err="1"/>
              <a:t>신경항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/>
              <a:t>  -&gt; </a:t>
            </a:r>
            <a:r>
              <a:rPr lang="ko-KR" altLang="en-US" dirty="0"/>
              <a:t>노드를 통과하는 신호 경로가 한 방향으로만 이동함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835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898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372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연산량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제한과 일반화 효과 때문에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Bottleneck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구조를 선택함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576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402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/>
              <a:t>squeeze &amp; excitation (SE) block</a:t>
            </a:r>
            <a:r>
              <a:rPr lang="ko-KR" altLang="en-US" dirty="0"/>
              <a:t>을</a:t>
            </a:r>
            <a:r>
              <a:rPr lang="en-US" altLang="ko-KR" dirty="0"/>
              <a:t>, **spatial squeeze and channel excitation block (</a:t>
            </a:r>
            <a:r>
              <a:rPr lang="en-US" altLang="ko-KR" dirty="0" err="1"/>
              <a:t>cSE</a:t>
            </a:r>
            <a:r>
              <a:rPr lang="en-US" altLang="ko-KR" dirty="0"/>
              <a:t>)**</a:t>
            </a:r>
            <a:r>
              <a:rPr lang="ko-KR" altLang="en-US" dirty="0"/>
              <a:t>라고 명명하고 있음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 err="1"/>
              <a:t>cSE</a:t>
            </a:r>
            <a:r>
              <a:rPr lang="en-US" altLang="ko-KR" b="1" dirty="0"/>
              <a:t> block (=SE block)</a:t>
            </a:r>
            <a:r>
              <a:rPr lang="ko-KR" altLang="en-US" dirty="0"/>
              <a:t> 에서는</a:t>
            </a:r>
            <a:r>
              <a:rPr lang="en-US" altLang="ko-KR" dirty="0"/>
              <a:t>, global average pooling(</a:t>
            </a:r>
            <a:r>
              <a:rPr lang="en-US" altLang="ko-KR" b="1" dirty="0"/>
              <a:t>GAP</a:t>
            </a:r>
            <a:r>
              <a:rPr lang="en-US" altLang="ko-KR" dirty="0"/>
              <a:t>) </a:t>
            </a:r>
            <a:r>
              <a:rPr lang="ko-KR" altLang="en-US" dirty="0"/>
              <a:t>로 </a:t>
            </a:r>
            <a:r>
              <a:rPr lang="en-US" altLang="ko-KR" b="1" dirty="0"/>
              <a:t>feature map</a:t>
            </a:r>
            <a:r>
              <a:rPr lang="ko-KR" altLang="en-US" b="1" dirty="0"/>
              <a:t>의 각 채널의 출력을 가중치</a:t>
            </a:r>
            <a:r>
              <a:rPr lang="ko-KR" altLang="en-US" dirty="0"/>
              <a:t> 하고 있음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**벡터 </a:t>
            </a:r>
            <a:r>
              <a:rPr lang="en-US" altLang="ko-KR" dirty="0"/>
              <a:t>z^**</a:t>
            </a:r>
            <a:r>
              <a:rPr lang="ko-KR" altLang="en-US" dirty="0"/>
              <a:t>는 </a:t>
            </a:r>
            <a:r>
              <a:rPr lang="ko-KR" altLang="en-US" b="1" dirty="0"/>
              <a:t>채널 별 관계 </a:t>
            </a:r>
            <a:r>
              <a:rPr lang="en-US" altLang="ko-KR" b="1" dirty="0"/>
              <a:t>(</a:t>
            </a:r>
            <a:r>
              <a:rPr lang="ko-KR" altLang="en-US" b="1" dirty="0"/>
              <a:t>의존성</a:t>
            </a:r>
            <a:r>
              <a:rPr lang="en-US" altLang="ko-KR" b="1" dirty="0"/>
              <a:t>)</a:t>
            </a:r>
            <a:r>
              <a:rPr lang="ko-KR" altLang="en-US" b="1" dirty="0"/>
              <a:t>를 인코딩</a:t>
            </a:r>
            <a:r>
              <a:rPr lang="ko-KR" altLang="en-US" dirty="0"/>
              <a:t>하므로 </a:t>
            </a:r>
            <a:r>
              <a:rPr lang="en-US" altLang="ko-KR" b="1" dirty="0"/>
              <a:t>0 ~ 1 </a:t>
            </a:r>
            <a:r>
              <a:rPr lang="ko-KR" altLang="en-US" b="1" dirty="0" err="1"/>
              <a:t>범위가되도록</a:t>
            </a:r>
            <a:r>
              <a:rPr lang="ko-KR" altLang="en-US" b="1" dirty="0"/>
              <a:t> </a:t>
            </a:r>
            <a:r>
              <a:rPr lang="en-US" altLang="ko-KR" b="1" dirty="0"/>
              <a:t>sigmoid </a:t>
            </a:r>
            <a:r>
              <a:rPr lang="ko-KR" altLang="en-US" b="1" dirty="0"/>
              <a:t>활성화</a:t>
            </a:r>
            <a:r>
              <a:rPr lang="ko-KR" altLang="en-US" dirty="0"/>
              <a:t> 함수를 통과하고 이를 원래의 특징 맵 </a:t>
            </a:r>
            <a:r>
              <a:rPr lang="en-US" altLang="ko-KR" dirty="0"/>
              <a:t>U </a:t>
            </a:r>
            <a:r>
              <a:rPr lang="ko-KR" altLang="en-US" dirty="0"/>
              <a:t>채널 단위로 곱함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→ 이렇게 하면 </a:t>
            </a:r>
            <a:r>
              <a:rPr lang="ko-KR" altLang="en-US" b="1" dirty="0"/>
              <a:t>채널 간의 의존성을 포착 한 </a:t>
            </a:r>
            <a:r>
              <a:rPr lang="en-US" altLang="ko-KR" b="1" dirty="0"/>
              <a:t>feature map</a:t>
            </a:r>
            <a:r>
              <a:rPr lang="ko-KR" altLang="en-US" b="1" dirty="0"/>
              <a:t>을 생성 할 수 있음</a:t>
            </a:r>
            <a:endParaRPr lang="ko-KR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 err="1"/>
              <a:t>cSE</a:t>
            </a:r>
            <a:r>
              <a:rPr lang="en-US" altLang="ko-KR" b="1" dirty="0"/>
              <a:t> block </a:t>
            </a:r>
            <a:r>
              <a:rPr lang="ko-KR" altLang="en-US" b="1" dirty="0"/>
              <a:t>구조</a:t>
            </a:r>
            <a:r>
              <a:rPr lang="ko-KR" altLang="en-US" dirty="0"/>
              <a:t>를 갖는 네트워크에서는</a:t>
            </a:r>
            <a:r>
              <a:rPr lang="en-US" altLang="ko-KR" dirty="0"/>
              <a:t>, </a:t>
            </a:r>
            <a:r>
              <a:rPr lang="ko-KR" altLang="en-US" b="1" dirty="0"/>
              <a:t>채널 간의 관련도가 낮은 채널</a:t>
            </a:r>
            <a:r>
              <a:rPr lang="en-US" altLang="ko-KR" dirty="0"/>
              <a:t>(sigmoid </a:t>
            </a:r>
            <a:r>
              <a:rPr lang="ko-KR" altLang="en-US" dirty="0"/>
              <a:t>활성화 후의 값이 </a:t>
            </a:r>
            <a:r>
              <a:rPr lang="en-US" altLang="ko-KR" dirty="0"/>
              <a:t>0</a:t>
            </a:r>
            <a:r>
              <a:rPr lang="ko-KR" altLang="en-US" dirty="0"/>
              <a:t>에 가까운</a:t>
            </a:r>
            <a:r>
              <a:rPr lang="en-US" altLang="ko-KR" dirty="0"/>
              <a:t>)</a:t>
            </a:r>
            <a:r>
              <a:rPr lang="ko-KR" altLang="en-US" dirty="0"/>
              <a:t>은 </a:t>
            </a:r>
            <a:r>
              <a:rPr lang="ko-KR" altLang="en-US" b="1" dirty="0"/>
              <a:t>무시</a:t>
            </a:r>
            <a:r>
              <a:rPr lang="ko-KR" altLang="en-US" dirty="0"/>
              <a:t>되어 </a:t>
            </a:r>
            <a:r>
              <a:rPr lang="ko-KR" altLang="en-US" b="1" dirty="0"/>
              <a:t>채널 간의 관련도가 큰 채널</a:t>
            </a:r>
            <a:r>
              <a:rPr lang="en-US" altLang="ko-KR" dirty="0"/>
              <a:t>(sigmoid </a:t>
            </a:r>
            <a:r>
              <a:rPr lang="ko-KR" altLang="en-US" dirty="0"/>
              <a:t>활성화 후의 값 가 </a:t>
            </a:r>
            <a:r>
              <a:rPr lang="en-US" altLang="ko-KR" dirty="0"/>
              <a:t>1</a:t>
            </a:r>
            <a:r>
              <a:rPr lang="ko-KR" altLang="en-US" dirty="0"/>
              <a:t>에 가깝다</a:t>
            </a:r>
            <a:r>
              <a:rPr lang="en-US" altLang="ko-KR" dirty="0"/>
              <a:t>)</a:t>
            </a:r>
            <a:r>
              <a:rPr lang="ko-KR" altLang="en-US" b="1" dirty="0"/>
              <a:t>이 강조</a:t>
            </a:r>
            <a:r>
              <a:rPr lang="ko-KR" altLang="en-US" dirty="0"/>
              <a:t>되도록 네트워크가 학습됨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1" dirty="0" err="1"/>
              <a:t>cSE</a:t>
            </a:r>
            <a:r>
              <a:rPr lang="en-US" altLang="ko-KR" b="1" dirty="0"/>
              <a:t> block</a:t>
            </a:r>
            <a:r>
              <a:rPr lang="ko-KR" altLang="en-US" dirty="0"/>
              <a:t> 에서는 </a:t>
            </a:r>
            <a:r>
              <a:rPr lang="en-US" altLang="ko-KR" b="1" dirty="0"/>
              <a:t>feature map</a:t>
            </a:r>
            <a:r>
              <a:rPr lang="ko-KR" altLang="en-US" b="1" dirty="0"/>
              <a:t>의 </a:t>
            </a:r>
            <a:r>
              <a:rPr lang="en-US" altLang="ko-KR" b="1" dirty="0"/>
              <a:t>Channel </a:t>
            </a:r>
            <a:r>
              <a:rPr lang="ko-KR" altLang="en-US" b="1" dirty="0"/>
              <a:t>간의 의존성을 포착해 학습</a:t>
            </a:r>
            <a:r>
              <a:rPr lang="ko-KR" altLang="en-US" dirty="0"/>
              <a:t>할 수 있게 되므로</a:t>
            </a:r>
            <a:r>
              <a:rPr lang="en-US" altLang="ko-KR" dirty="0"/>
              <a:t>, </a:t>
            </a:r>
            <a:r>
              <a:rPr lang="ko-KR" altLang="en-US" b="1" dirty="0"/>
              <a:t>화상과 벡터를 입력</a:t>
            </a:r>
            <a:r>
              <a:rPr lang="ko-KR" altLang="en-US" dirty="0"/>
              <a:t>해 </a:t>
            </a:r>
            <a:r>
              <a:rPr lang="ko-KR" altLang="en-US" b="1" dirty="0"/>
              <a:t>벡터가 반영된 출력 화상을 생성</a:t>
            </a:r>
            <a:r>
              <a:rPr lang="ko-KR" altLang="en-US" dirty="0"/>
              <a:t>하는 </a:t>
            </a:r>
            <a:r>
              <a:rPr lang="en-US" altLang="ko-KR" b="1" dirty="0"/>
              <a:t>encoder-decoder </a:t>
            </a:r>
            <a:r>
              <a:rPr lang="ko-KR" altLang="en-US" b="1" dirty="0"/>
              <a:t>네트워크</a:t>
            </a:r>
            <a:r>
              <a:rPr lang="en-US" altLang="ko-KR" dirty="0"/>
              <a:t>(</a:t>
            </a:r>
            <a:r>
              <a:rPr lang="ko-KR" altLang="en-US" dirty="0"/>
              <a:t>내부에서는 입력 이미지와 벡터 값이 별도의 </a:t>
            </a:r>
            <a:r>
              <a:rPr lang="en-US" altLang="ko-KR" dirty="0"/>
              <a:t>feature map</a:t>
            </a:r>
            <a:r>
              <a:rPr lang="ko-KR" altLang="en-US" dirty="0"/>
              <a:t>으로 표현됨</a:t>
            </a:r>
            <a:r>
              <a:rPr lang="en-US" altLang="ko-KR" dirty="0"/>
              <a:t>)</a:t>
            </a:r>
            <a:r>
              <a:rPr lang="ko-KR" altLang="en-US" dirty="0"/>
              <a:t>에서도 유용함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546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533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578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6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b="1" dirty="0"/>
              <a:t>Stochastic Depth(</a:t>
            </a:r>
            <a:r>
              <a:rPr lang="ko-KR" altLang="en-US" b="1" dirty="0"/>
              <a:t>확률적 깊이</a:t>
            </a:r>
            <a:r>
              <a:rPr lang="en-US" altLang="ko-KR" b="1" dirty="0"/>
              <a:t>) 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layer</a:t>
            </a:r>
            <a:r>
              <a:rPr lang="ko-KR" altLang="en-US" dirty="0"/>
              <a:t>의 부분을 무작위로 </a:t>
            </a:r>
            <a:r>
              <a:rPr lang="en-US" altLang="ko-KR" dirty="0"/>
              <a:t>drop</a:t>
            </a:r>
            <a:r>
              <a:rPr lang="ko-KR" altLang="en-US" dirty="0"/>
              <a:t>하는 방법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훈련 중에 네트워크의 깊이를 줄이면서</a:t>
            </a:r>
            <a:r>
              <a:rPr lang="en-US" altLang="ko-KR" dirty="0"/>
              <a:t>, </a:t>
            </a:r>
            <a:r>
              <a:rPr lang="ko-KR" altLang="en-US" dirty="0"/>
              <a:t>테스트 중에 변경하지 않는 것을 목표로 함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훈련 중에 전체 </a:t>
            </a:r>
            <a:r>
              <a:rPr lang="en-US" altLang="ko-KR" dirty="0" err="1"/>
              <a:t>ResBlock</a:t>
            </a:r>
            <a:r>
              <a:rPr lang="ko-KR" altLang="en-US" dirty="0"/>
              <a:t>을 무작위로 삭제하고 </a:t>
            </a:r>
            <a:r>
              <a:rPr lang="en-US" altLang="ko-KR" dirty="0"/>
              <a:t>Skip Connection</a:t>
            </a:r>
            <a:r>
              <a:rPr lang="ko-KR" altLang="en-US" dirty="0"/>
              <a:t>을 통해 변환을 우회함으로써 달성됨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r>
              <a:rPr lang="ko-KR" altLang="en-US" b="1" dirty="0"/>
              <a:t>정규화</a:t>
            </a:r>
            <a:r>
              <a:rPr lang="en-US" altLang="ko-KR" b="1" dirty="0"/>
              <a:t>(regularization)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특정 값을 가지는 데이터의 영향을 적게 받도록 하여 일반화에 적합한 특성을 갖게 만드는 것</a:t>
            </a:r>
          </a:p>
          <a:p>
            <a:r>
              <a:rPr lang="ko-KR" altLang="en-US" dirty="0"/>
              <a:t>→ </a:t>
            </a:r>
            <a:r>
              <a:rPr lang="ko-KR" altLang="en-US" dirty="0" err="1"/>
              <a:t>과적합</a:t>
            </a:r>
            <a:r>
              <a:rPr lang="en-US" altLang="ko-KR" dirty="0"/>
              <a:t>(overfitting)</a:t>
            </a:r>
            <a:r>
              <a:rPr lang="ko-KR" altLang="en-US" dirty="0"/>
              <a:t>을 줄이는 방법 중 하나</a:t>
            </a:r>
          </a:p>
          <a:p>
            <a:pPr marL="0" indent="0">
              <a:buFontTx/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28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3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CNN Context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변환 변경을 처리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Max-Pooling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계층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자주 사용됨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기능이 여전히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Max Pooling Window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내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있는 경우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기능 이동을 감지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중첩된 기능을 감지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기능이 있음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=&gt;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캡슐이 이전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layer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가중 기능 합계를 포함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때문에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감지 및 세분화 작업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매우 중요함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647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robust</a:t>
            </a:r>
            <a:r>
              <a:rPr lang="ko-KR" altLang="en-US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한 모델</a:t>
            </a:r>
            <a:endParaRPr lang="en-US" altLang="ko-KR" sz="12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r>
              <a:rPr lang="en-US" altLang="ko-KR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-&gt; </a:t>
            </a:r>
            <a:r>
              <a:rPr lang="ko-KR" altLang="en-US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강한 모델</a:t>
            </a:r>
            <a:endParaRPr lang="en-US" altLang="ko-KR" sz="12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034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Dynamic Routing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하위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출력이 상위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layer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알맞은 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에게 전송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연결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되도록 동작 시킴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더 복잡한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entity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훨씬 자유롭게 표현 가능함</a:t>
            </a:r>
            <a:endParaRPr lang="en-US" altLang="ko-KR" sz="12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820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046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7209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728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1880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3052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High-Resolution representation</a:t>
            </a:r>
          </a:p>
          <a:p>
            <a:r>
              <a:rPr lang="en-US" altLang="ko-KR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-&gt; </a:t>
            </a:r>
            <a:r>
              <a:rPr lang="ko-KR" altLang="en-US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고해상도</a:t>
            </a:r>
            <a:endParaRPr lang="en-US" altLang="ko-KR" sz="12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en-US" altLang="ko-KR" sz="12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r>
              <a:rPr lang="en-US" altLang="ko-KR" b="1" dirty="0"/>
              <a:t>High-to-Low Resolution representation</a:t>
            </a:r>
          </a:p>
          <a:p>
            <a:r>
              <a:rPr lang="en-US" altLang="ko-KR" b="1" dirty="0"/>
              <a:t>-&gt; </a:t>
            </a:r>
            <a:r>
              <a:rPr lang="ko-KR" altLang="en-US" b="1" dirty="0"/>
              <a:t>고해상도에서 저해상도</a:t>
            </a:r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Semantic Segmentation</a:t>
            </a:r>
          </a:p>
          <a:p>
            <a:r>
              <a:rPr lang="en-US" altLang="ko-KR" b="1" dirty="0"/>
              <a:t>-&gt; </a:t>
            </a:r>
            <a:r>
              <a:rPr lang="ko-KR" altLang="en-US" b="1" dirty="0"/>
              <a:t>이미지 내에 있는 물체들을 의미 있는 단위로 분할해 내는 것</a:t>
            </a:r>
            <a:endParaRPr lang="en-US" altLang="ko-KR" b="1" dirty="0"/>
          </a:p>
          <a:p>
            <a:r>
              <a:rPr lang="en-US" altLang="ko-KR" b="1" dirty="0"/>
              <a:t>-&gt; </a:t>
            </a:r>
            <a:r>
              <a:rPr lang="ko-KR" altLang="en-US" b="1" dirty="0"/>
              <a:t>이미지의 각 픽셀이 어느 클래스에 속하는지 예측하는 것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90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153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Pose Estimation </a:t>
            </a:r>
          </a:p>
          <a:p>
            <a:r>
              <a:rPr lang="en-US" altLang="ko-KR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-&gt; </a:t>
            </a:r>
            <a:r>
              <a:rPr lang="ko-KR" altLang="en-US" sz="12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포즈 인식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569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37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B(3,3) : Conv layer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kernel size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-&gt; B(3,3) : 3*3 Convolution 2</a:t>
            </a:r>
            <a:r>
              <a:rPr lang="ko-KR" altLang="en-US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개로 이루어진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31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1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-&gt; </a:t>
            </a:r>
            <a:r>
              <a:rPr lang="en-US" altLang="ko-KR" sz="11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1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1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1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매개 변수 수의 두배</a:t>
            </a:r>
            <a:endParaRPr lang="ko-KR" altLang="en-US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31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Up-Down 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방식을 기반으로 한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feature map Depth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느린 확대로 인해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Pyramidal Net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불림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r>
              <a:rPr lang="en-US" altLang="ko-KR" b="1" dirty="0"/>
              <a:t>Down-Sampling</a:t>
            </a:r>
            <a:r>
              <a:rPr lang="ko-KR" altLang="en-US" dirty="0"/>
              <a:t> 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Sample</a:t>
            </a:r>
            <a:r>
              <a:rPr lang="ko-KR" altLang="en-US" dirty="0"/>
              <a:t>의 개수를 줄이는 처리 과정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 err="1"/>
              <a:t>딥러닝에서는</a:t>
            </a:r>
            <a:r>
              <a:rPr lang="ko-KR" altLang="en-US" dirty="0"/>
              <a:t> </a:t>
            </a:r>
            <a:r>
              <a:rPr lang="en-US" altLang="ko-KR" dirty="0"/>
              <a:t>Encoding</a:t>
            </a:r>
            <a:r>
              <a:rPr lang="ko-KR" altLang="en-US" dirty="0"/>
              <a:t>할 때</a:t>
            </a:r>
            <a:r>
              <a:rPr lang="en-US" altLang="ko-KR" dirty="0"/>
              <a:t>, data</a:t>
            </a:r>
            <a:r>
              <a:rPr lang="ko-KR" altLang="en-US" dirty="0"/>
              <a:t>의 개수를 줄이는 처리과정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27340-073A-422F-954E-848923A2D38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1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A69DAD-5C14-4654-A135-9B48BE6B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F01CFB-85C0-456A-A244-DBAF6147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A2B21F-C608-494B-B8CA-43BB3406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77AD0F-323C-4C38-8D9E-3B012022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913EE4-0842-4626-89EE-BB13EB49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1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523B0-D59A-430E-8F78-2100B2EB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3265F-DB73-409A-B806-EFA182E0A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BDB938-A99C-4530-9F63-83F20FD5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594669-1AFD-4B5E-83C3-9D605CAD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5C9195-C62C-403D-97BF-A4B5283F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726CB4-EA8F-4885-948A-95BD21548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55DB56A-D0F9-4A93-B5D5-C3A3DB1A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2C5574-81E8-4B9E-915C-C7E65C41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BA80FF-8CCC-46B2-B6F3-16CE7BA1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C974DE-645C-4300-9C85-F3DE935B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17E846-C738-4BA1-B2FD-C78F23F4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EA22F-99B0-40E2-94D0-B0A2AF2C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D711E4-B467-42AA-8AC3-F5E1F031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4D939A-8926-4A34-BEB0-730F64FE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F15837-8B0E-4E6F-ABFA-BDD7B337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522E89-783F-48C7-B6A7-3070156C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4FD7B7-AEE2-4230-9B48-4ECAFBEF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A5714-24E5-4074-A913-CF36F807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3387CF-E5EC-4A96-913D-4A0F6EB6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6F0FA5-7C50-44EB-B365-B1EF0E25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9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5173AF-B618-458A-A8D2-F41D1A41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15B4A3-310B-4FEA-A538-A9ACE3F0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F623DE-AE8B-4F69-8E6D-B238E090E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F5B526-E795-431B-9D0D-480BC57F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D2B414-0A90-4D77-B35B-C21BD78F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F6A81F-CB8F-43B7-BEED-B9C091B8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0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1DA26-9529-4C72-800D-72AB2284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C71C0E-E495-4FAC-8055-302A6053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455AF8-EF4F-4FD0-BF73-8E8B3952C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917332-6822-4F3F-A5BF-CA8C5ACEA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D31EC6E-040C-4D03-8666-810ED924A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F591A2-BAE0-494B-A28B-BB471A50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1971F0B-F3AD-402F-8D9F-5A2459F2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B657C2-4C96-4B10-BC81-A4F75AF8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14A1CE-659F-449B-B7AF-B4041539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91ED0CF-1EB0-4882-B176-ACE92F50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C294D6-385E-4CBC-BB19-2B7349BB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6B8BA3-0794-4D0A-9056-B5A1B6B8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A755EA-2C81-4CCF-ADBC-F4E44E91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9B80ADA-0D2D-4DC8-87D8-08233C04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C35BBF-2142-4E83-AAD3-C9FB3645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B08D80-AA5A-42DB-8A8E-8D43E53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FC2EE-FF76-4959-8937-B5278867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A286ED-F522-4452-8A24-9B54FB38C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C062AB-9D65-4FF9-B33F-58A8589D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F3CCCD-F340-49B5-979C-96FFF666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568771-1760-4019-8554-75C4A5D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7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6FDBD3-EBA7-45C4-959E-E3AEDEBA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99AFCE-5D5A-439C-9416-F2F63B357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F96B8F-347B-4C10-9BB1-3F72849C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85F018-CFA3-47CD-B075-A6F56744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0A465C-5C8E-4D61-8092-B07C41C9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EAC55D-46B0-4FC4-9A03-456F1A10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8057B37-C6A9-4B89-A4E4-C3EDBC4E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B9D761-6620-4521-8B0B-EF77E5FF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532ECD-A3C9-4E91-A111-FF0F67A14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9BCB2A-B63B-4BD5-92EA-89C95F500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9A1E18-5A40-4EB3-BB34-8EB2FAA25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1447" y="2541288"/>
            <a:ext cx="10969105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2400" b="1" i="1" kern="0" dirty="0" err="1">
                <a:ln>
                  <a:solidFill>
                    <a:srgbClr val="303962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Rewie</a:t>
            </a:r>
            <a:r>
              <a:rPr lang="en-US" altLang="ko-KR" sz="2400" b="1" i="1" kern="0" dirty="0">
                <a:ln>
                  <a:solidFill>
                    <a:srgbClr val="303962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of Deep learning : concepts, CNN architectures, challenges, applications, future directions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72A5C8-AB83-51B5-C9E6-36E8DCDB41ED}"/>
              </a:ext>
            </a:extLst>
          </p:cNvPr>
          <p:cNvGrpSpPr/>
          <p:nvPr/>
        </p:nvGrpSpPr>
        <p:grpSpPr>
          <a:xfrm>
            <a:off x="5763758" y="1426056"/>
            <a:ext cx="664481" cy="647700"/>
            <a:chOff x="5763760" y="2146029"/>
            <a:chExt cx="664481" cy="647700"/>
          </a:xfrm>
        </p:grpSpPr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5763760" y="2146029"/>
              <a:ext cx="664481" cy="647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5980527" y="2355638"/>
              <a:ext cx="230946" cy="228482"/>
              <a:chOff x="11242636" y="735673"/>
              <a:chExt cx="230946" cy="228482"/>
            </a:xfrm>
          </p:grpSpPr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66FCA8D-04E2-75A7-E860-97410420922F}"/>
              </a:ext>
            </a:extLst>
          </p:cNvPr>
          <p:cNvSpPr txBox="1"/>
          <p:nvPr/>
        </p:nvSpPr>
        <p:spPr>
          <a:xfrm>
            <a:off x="5050461" y="5626167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컴퓨터공학과 임유리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8FC6CB8-3F6B-D364-A3AA-0AD8BAC7140D}"/>
              </a:ext>
            </a:extLst>
          </p:cNvPr>
          <p:cNvCxnSpPr>
            <a:cxnSpLocks/>
          </p:cNvCxnSpPr>
          <p:nvPr/>
        </p:nvCxnSpPr>
        <p:spPr>
          <a:xfrm>
            <a:off x="5079678" y="6018111"/>
            <a:ext cx="18478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2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33279" y="1263718"/>
            <a:ext cx="5573089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Architecture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Conv1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3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구성되어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 layer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필터 수에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ko-KR" altLang="en-US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네트워크의 넓이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의해 결정됨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N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WRN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깊이를 결정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몇 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묶여 있는지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의미함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넓이와 깊이의 비율을 잘 설정해야 좋은 성능을 얻음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-&gt; Dropout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적용하여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수렴 속도 향상 가능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4F9AD2-F518-3369-3239-233678B9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735" y="2924537"/>
            <a:ext cx="3530543" cy="19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9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973882" y="1471902"/>
            <a:ext cx="9937867" cy="440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(Wide Residual Network)</a:t>
            </a:r>
          </a:p>
          <a:p>
            <a:pPr>
              <a:lnSpc>
                <a:spcPct val="200000"/>
              </a:lnSpc>
            </a:pPr>
            <a:endParaRPr lang="en-US" altLang="ko-KR" sz="105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연구는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깊이를 높이는 데 중점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둠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성능을 약간 향상시키려면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몇 가지 새로운 계층을 추가해야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딥 네트워크에 비해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향상된 훈련 방법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제시함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잔류 네트워크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(Residual Network)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이전의 대부분의 아키텍처는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보다 넓음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이것이 결정되면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더 넓은 잔여 네트워크가 설정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- Residual Block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내 삽입이 아니라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layer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사이에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Dropout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삽입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학습이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더 효과적임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350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4626708" y="3003017"/>
            <a:ext cx="3021516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2. Pyramidal Net</a:t>
            </a:r>
          </a:p>
        </p:txBody>
      </p:sp>
    </p:spTree>
    <p:extLst>
      <p:ext uri="{BB962C8B-B14F-4D97-AF65-F5344CB8AC3E}">
        <p14:creationId xmlns:p14="http://schemas.microsoft.com/office/powerpoint/2010/main" val="234112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Pyramidal 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169452" y="1059375"/>
            <a:ext cx="9853095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Pyramidal Net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기반으로 성능을 향상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시킨 모델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272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깊은 네트워크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Down Sampling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수행할 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가능한 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모든 위치에서 점진적으로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Filter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수를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시킴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모델의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일반화 성능을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시킴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구조에 적용했을 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성능을 향상시키는 새로운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Unit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제안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차이점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Pooling layer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filter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수를 증가 시킴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Pyramidal 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모든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layer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Filter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수를 증가 시킴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/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새로운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Unit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적용함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111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Pyramidal 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24224" y="1387229"/>
            <a:ext cx="7343865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Additive Pyramidal Net and Multiplicative Pyramidal Net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네트워크 확장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곱셈 및 덧셈 기반 확장 접근 방식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(a)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덧셈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/ 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차원 수가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선형적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씩 증가할 때마다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a/N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만큼 차원의 수가 증가함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(b)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곱셈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/ 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차원 수가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기하학적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D5DCB0E-538C-E7B1-A110-DF8CA72B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309" y="3034533"/>
            <a:ext cx="3725351" cy="20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Pyramidal 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2672630"/>
            <a:ext cx="8151464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Building Block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다양하게 구성할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Pyramidal 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다양한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실험하고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가장 성능이 좋은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(d)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Input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크기와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Output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크기가 다르면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이용할 수 없음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둘의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크기를 맞추기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위해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Zero-padded Identity-mapping Shortcut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Zero-padded Identity-mapping Shortcut :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Net + Plain Net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혼합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효과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D9935B-0FFD-3F80-D22E-ADE295E0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27" y="1232068"/>
            <a:ext cx="7137281" cy="22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5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Pyramidal 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00125" y="1197053"/>
            <a:ext cx="9853095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Pyramidal Net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Multi-Convolution layer(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다중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컨볼루션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층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Deep Stack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인해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후속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layer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깊이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Sub-Sampling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각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 layer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따르기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차원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(Spatial Dimension)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줄어듦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Augmented(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증가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)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된 특징 표현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크기를 줄임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으로써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보상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정보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(Spatial Information)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손실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함께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깊이의 극단적인 확장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학습 능력을 방해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채널 및 공간 차원의 수가 모두 다른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삭제하면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일반적으로 분류기 성능은 저하됨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Stochastic Depth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잔여 단위 드롭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(Residual unit drop)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따른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정보 손실을 줄여 성능을 향상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258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5132089" y="3003017"/>
            <a:ext cx="1927822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3. </a:t>
            </a:r>
            <a:r>
              <a:rPr lang="en-US" altLang="ko-KR" sz="2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endParaRPr lang="en-US" altLang="ko-KR" sz="2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333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30469" y="1395018"/>
            <a:ext cx="10605089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대한 고찰로 탄생한 모델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Inception Module :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다양한 크기의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Filter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들을 조합해서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생성하는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Model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Original Inception 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더 넓게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만들고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단일 차원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(3*3)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교환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계산 복잡성을 줄이는 방식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조정함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기존의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Cross-Channel Correlations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Spatial Correlations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동시에 학습함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Cross-Channel Correlations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Correlations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완벽히 독립적으로 계산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 고안된 모델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412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58925" y="1476290"/>
            <a:ext cx="10157083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Cross-Channel Correlations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Correlations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완벽히 독립적으로 계산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 고안된 모델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Cross-Channel Correlation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입력 채널들 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관계 학습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Spatial Correlation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filter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특정 채널 사이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관계 학습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공간적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인 특성 학습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과정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1)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통해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Cross-Channel Correlation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2)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Output Channel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대해서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Correlation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783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Contents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310278" y="1237099"/>
            <a:ext cx="6125964" cy="490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(Wide Residual Network)</a:t>
            </a: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Pyramidal Net</a:t>
            </a: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Attention Neural Network(RAN)</a:t>
            </a: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 Block Attention Module(CBAM)</a:t>
            </a: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Concurrent spatial and channel excitation mechanism</a:t>
            </a: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CapsNet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High-Resolution Network(</a:t>
            </a:r>
            <a:r>
              <a:rPr lang="en-US" altLang="ko-KR" sz="16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4264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27849" y="1514509"/>
            <a:ext cx="6501005" cy="322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기존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Inception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통해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Cross-Channel Correlation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학습하고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3*3, 5*5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통해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Correlation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학습함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Inception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이를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분리해서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함으로써 모델의 성능을 높일 수 있었음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이러한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분리를 더 강하게 해보자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아이디어로 시작함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DFAE2B8-4EAE-617D-321D-2DF11983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35" y="4258256"/>
            <a:ext cx="2960870" cy="20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595879" y="1022107"/>
            <a:ext cx="8484336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Inception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단순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화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시킨 뒤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해당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Inception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large 1*1 Convolution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으로 재구성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Output Channel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겹치지 않는 부분에 대해서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Convolution(3*3)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오는 형태로 재구성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기존에는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3,4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branch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나눠서 각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branch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대해서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Spatial Convolution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연산을 수행한 후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concat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했다면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Output Channel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대해서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수행함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Cross-Channel Correlation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Correlation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완전하게 분리시켜서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가능하다고 생각함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8E1180-16B4-64FB-FCB7-E1D7B391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41" y="1104924"/>
            <a:ext cx="2170688" cy="14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8A14D8-23F8-3483-E57F-90AA78AC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8" y="2911002"/>
            <a:ext cx="2594055" cy="16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10FE6A9-4210-053F-D200-C691CF1E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41" y="4870706"/>
            <a:ext cx="2644565" cy="16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37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56663" y="1063299"/>
            <a:ext cx="10157083" cy="279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Separable Convolution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방향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(Depth-wise Convolution)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 방향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(Point-wise Convolution)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각각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독자적으로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Convolution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실행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것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Depth-wise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마다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각각 독립적으로 공간 방향의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처리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Point-wise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의미함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B5F699A-9C07-8EBC-F410-CC76A9CDD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44" y="4663308"/>
            <a:ext cx="4530112" cy="1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788458" y="1028404"/>
            <a:ext cx="8025893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Depth-wise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Separable Convolution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Depth-wise Separable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Depth-wise Convolution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이후에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    Point-wise Convolution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수행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Depth-wise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입력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각각에 독립적으로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3*3 Conv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수행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입력 값과 동일한 크기의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Point-wise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모든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수행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수를 조절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역할을 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연산량이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감소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Depth-wise Separable Convolution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수정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Inception Module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대신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17DC82-C4EB-57F7-F497-48D16ED9E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754" y="2107375"/>
            <a:ext cx="2737804" cy="33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3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735278" y="1387229"/>
            <a:ext cx="7990853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Modified Depth-wise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Separable Convolution(Extreme Inception)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Extreme Inception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Inception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보다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효과적으로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   Cross-Channel Correlation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Correlation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독립적으로 계산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Point-wise Convolution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이후에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Depth-wise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입력 값에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수행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수를 조절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Segment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나눠 짐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Segment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나눠지고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나눠진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Segment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별로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, Depth-wise Convolution(3*3)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수행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출력은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Concatenate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55F2378-34B1-590F-7EFB-613E3102E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97" y="2142262"/>
            <a:ext cx="2696311" cy="35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220563"/>
            <a:ext cx="11293960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Architecture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14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이루어져 있고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총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36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layer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존재함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Connection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사용함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입력 값은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Entry Flow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거쳐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Middle flow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8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번 거침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그 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Exit flow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통과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네트워크의 입출력에 가까운 곳 이외에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Module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이용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pooling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의한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축소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하면서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그 타이밍에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수를 증가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계산량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및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parameter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수가 작은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Separable Convolution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이용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모델의 깊이나 폭을 크게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하는 것이 가능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더 정확한 인식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실현함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A097CB9-CC67-C753-13DF-470F32B4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43" y="1387229"/>
            <a:ext cx="3553573" cy="24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17458" y="1339590"/>
            <a:ext cx="10157083" cy="279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깊이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(Width)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정규화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(Regularize)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활용함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전통적인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수와 동일한 수의 변환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Segment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변환 접근 방식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추가적인 학습 효율성과 더 나은 성능을 달성하지만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매개 변수의 수를 초과하지는 않음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26E133-CC11-C137-E738-CDAB2254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51" y="4575980"/>
            <a:ext cx="4248165" cy="18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44936" y="1132324"/>
            <a:ext cx="10157083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1) Depth-wise Convolution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Standard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 채널만의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추출하는 것이 불가능하기 때문에 고안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해낸 방법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목적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마다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추출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것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마다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filter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가 존재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Input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Output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같게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A9ADE6F-8794-4634-1F65-DFFDB5AE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391" y="3679186"/>
            <a:ext cx="2391673" cy="24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7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13195" y="1266631"/>
            <a:ext cx="10157083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2) Point-wise Convolution(1*1)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Point-wise Convolution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filter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크기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고정되어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Depth-wise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와는 반대로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Spatial Feature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다루지 않고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들에 대한 연산만 수행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Output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크기는 변하지 않고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수를 조절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있는 역할을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Dimensional Reduction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위해 많이 사용됨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채널 수를 줄이는 것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연산량을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많이 줄여줄 수 있어 중요한 역할을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Standard Conv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k=1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인 경우와 같음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A5B724-3187-1E81-F5AC-2C49CDA2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020" y="4549128"/>
            <a:ext cx="2834785" cy="17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Xception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44936" y="1132324"/>
            <a:ext cx="10157083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3) Depth-wise Separable Convolution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Xception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제안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방법으로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기존의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한번에 고려했던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방향과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Spatial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한 방향을 완전히 분리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하겠다는 아이디어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두 방법을 분리하게 되어도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Spatial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방향을 모두 보기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유사하게 작동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but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parameter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수와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연산량이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훨씬 적음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간단하게 보면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Depth-wise Conv + Point-wise Conv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FD9F37A-D2E1-55B0-04BB-74340B5BD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618" y="4773136"/>
            <a:ext cx="3802316" cy="13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3074484" y="3068997"/>
            <a:ext cx="6125964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50000"/>
              </a:lnSpc>
              <a:buAutoNum type="arabicPeriod"/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2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(Wide Residual Network)</a:t>
            </a:r>
          </a:p>
        </p:txBody>
      </p:sp>
    </p:spTree>
    <p:extLst>
      <p:ext uri="{BB962C8B-B14F-4D97-AF65-F5344CB8AC3E}">
        <p14:creationId xmlns:p14="http://schemas.microsoft.com/office/powerpoint/2010/main" val="4025347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3074484" y="3068997"/>
            <a:ext cx="6125964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4. Residual Attention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233322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Residual Attention Neural Network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998680" y="929837"/>
            <a:ext cx="10194640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Attention Neural Network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-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자연어 처리에서 활발하게 사용하고 있는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영감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받아 탄생한 모델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네트워크의 기능 표현을 개선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 제안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통합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주요 목적을 가지고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네트워크가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개체의 인식 기능을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있도록 하는 것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Attention Network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이루어져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다른 모델과 결합하여 사용 가능함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구성됨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360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Residual Attention Neural Network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58925" y="1371563"/>
            <a:ext cx="10194640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내부에는 두 파트로 이루어져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1)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마스크를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부분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2)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 모듈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(Residual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Module, Inception Module)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기존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출력 값에 마스크를 곱하여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출력 값의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픽셀에 가중치를 부여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이미지에서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중요한 특징을 포착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출력 값을 정제해 주는 역할을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깊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쌓일수록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다양한 특징을 포착하고 가중치를 부여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있어 성능이 향상됨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79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Residual Attention Neural Network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204632"/>
            <a:ext cx="10194640" cy="442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Attention Module Branch(2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Trunk Branch, Soft Mask Branch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두가지로 나뉨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각각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하향식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(Top-Down)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및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상향식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(Bottom-Up)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학습 전략을 채택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Attention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모델에서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두 가지 다른 전략을 캡슐화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(Encapsulating)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하나의 특정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feedforward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프로세스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에서만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하향식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피드백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Top-Down Attention Feedback)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빠른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feedforward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처리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지원됨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Trunk Branch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입력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값</a:t>
            </a:r>
            <a:r>
              <a:rPr lang="ko-KR" altLang="en-US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으로부터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특징을 추출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최신 모델에서 사용하는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특징을 추출함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59BDF83-145B-E462-13BC-26DB31DA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573" y="4169552"/>
            <a:ext cx="3202579" cy="22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5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Residual Attention Neural Network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760452" y="2303828"/>
            <a:ext cx="10194640" cy="390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Attention Module Branch(2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1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342900" indent="-342900">
              <a:lnSpc>
                <a:spcPct val="200000"/>
              </a:lnSpc>
              <a:buAutoNum type="arabicParenR" startAt="2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Soft Mask Branch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중요한 특징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만 살아남게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0~1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범위의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Mask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생성함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softmax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함수를 거침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입력 값을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최소 해상도까지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Down-Sample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Up-Sample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입력 값 크기까지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해상도를 키움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Down-Sample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Max-Pooling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사용해 가장 중요한 픽셀을 추출하고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Up-Sample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선형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보간법</a:t>
            </a:r>
            <a:r>
              <a:rPr lang="ko-KR" altLang="en-US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사용해 원래 입력 값에서 가장 중요한 픽셀의 위치를 파악함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59BDF83-145B-E462-13BC-26DB31DA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26" y="1161038"/>
            <a:ext cx="3311207" cy="23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3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Residual Attention Neural Network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027549"/>
            <a:ext cx="10194640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Attention Residual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Learning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단순히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쌓으면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오히려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성능이 저하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Soft Mask Branch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생성한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마스크에서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0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해당하는 값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Trunk Branch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출력 값을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0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만들기 때문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Unit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활용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Unit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이용하면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0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해당하는 부분이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F(x)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Identity mapping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높은 값에 해당하는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값을 더 키움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Soft mask branch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출력 값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(0~1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범위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T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Trunk branch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출력 값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출력 값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9311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Residual Attention Neural Network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118492"/>
            <a:ext cx="10194640" cy="279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Attention Network Architecture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Attention Network Architecture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Module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쌓은 것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하나의 특징만 포착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여러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쌓아서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해야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3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(p, t, t)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hyper-parameter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존재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파트에서 사용하는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Unit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개수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47A285-62A0-F4A0-5913-7A5934E5C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56" y="4139595"/>
            <a:ext cx="5626715" cy="21185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B2C4123-D067-80FD-6E40-69062BC2A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601" y="3243644"/>
            <a:ext cx="2787044" cy="30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Residual Attention Neural Network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916277" y="1471099"/>
            <a:ext cx="10656937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Attention Neural Network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함께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개념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쉽게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통합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것은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이전 연구에서 얻은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변환 네트워크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(Transformation Network)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융통성이 없어서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다양한 환경에 사용할 수 없다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문제가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다중 주의 모듈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쌓으면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RAN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시끄럽고 복잡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하며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어수선한 이미지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매우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효과적으로 인식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RAN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계층적 조직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계층 내 중요도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따라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모든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적응적으로 가중치를 할당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기능을 제공함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세가지 주의 수준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 및 혼합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통합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모델이 이 기능을 사용해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개별 수준에서 개체 인식 기능을 캡처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0210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2842731" y="3068997"/>
            <a:ext cx="6589469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5. Convolutional block Attention module</a:t>
            </a:r>
          </a:p>
        </p:txBody>
      </p:sp>
    </p:spTree>
    <p:extLst>
      <p:ext uri="{BB962C8B-B14F-4D97-AF65-F5344CB8AC3E}">
        <p14:creationId xmlns:p14="http://schemas.microsoft.com/office/powerpoint/2010/main" val="1081375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Convolutional Block Attention Module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904343" y="1494186"/>
            <a:ext cx="10466245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Convolutional Block Attention Module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일반적으로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모델의 성능을 향상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시키는 방법은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depth, width, cardinality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세가지 요소가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Depth :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층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Width : filter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수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Cardinality : Group 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Group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수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CBAM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Input feature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정보에 대한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Input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곱하여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모델이 어디에 집중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해야 하는지에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대한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정보를 제공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별 가중치를 계산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픽셀 별 가중치를 계산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Attention Network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개념을 통합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것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07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971772" y="1387229"/>
            <a:ext cx="10248455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(Wide Residual Network)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심층 잔여 네트워크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(Deep Residual Network)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핵심 단점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기능 재사용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(feature reuse)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문제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이를 해결하기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제안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WRN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Network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넓이를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시키고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깊이를 감소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시킨 모델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Residual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구성하는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layer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filter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수를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신경망의 넓이를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시킴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(16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layer)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추가 요소인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hyper-parameter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제시함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너비 조절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넓이를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시키는 것이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모델의 깊이를 증가시키는 것보다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효과적으로 성능을 향상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752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Convolutional Block Attention Module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58925" y="1132324"/>
            <a:ext cx="9112867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Convolutional Block Attention Module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CBAM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순차적으로 유추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세련된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얻기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Attention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이전에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Channel 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Attention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Convolution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및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Pooling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효과적인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특징 기술자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함께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축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(Spatial axis)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 달성할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CBAM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Max-Pooling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Average-Pooling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작업을 연결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함으로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강력한 공간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맵 생성이 가능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유사한 방식으로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GAP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및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Max-Pooling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작업 모음을 사용해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통계를 모델링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GAP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최적화되지 않은 추론은 반환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3918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Convolutional Block Attention Module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27B5FD1-E4F6-6B26-26BA-3D59134A3F46}"/>
              </a:ext>
            </a:extLst>
          </p:cNvPr>
          <p:cNvSpPr/>
          <p:nvPr/>
        </p:nvSpPr>
        <p:spPr>
          <a:xfrm>
            <a:off x="563118" y="1209439"/>
            <a:ext cx="5408899" cy="328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1) 1*1 Convolution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1*1 Convolution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을 하는 이유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차원을 줄이는 것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여러 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으로부터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비슷한 성질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을 갖는 것들을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묶어낼 수 있음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  -&gt; feature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의 숫자를 줄일 수 있고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400" dirty="0" err="1">
                <a:solidFill>
                  <a:schemeClr val="accent3">
                    <a:lumMod val="50000"/>
                  </a:schemeClr>
                </a:solidFill>
              </a:rPr>
              <a:t>연산량도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 줄일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C2 &gt; C3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의 관계가 만들어지면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차원을 줄이는 것과 같은 효과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를 얻을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31D92E5-36F9-5A2C-8B38-EF059F061CAA}"/>
              </a:ext>
            </a:extLst>
          </p:cNvPr>
          <p:cNvSpPr/>
          <p:nvPr/>
        </p:nvSpPr>
        <p:spPr>
          <a:xfrm>
            <a:off x="6517301" y="1214121"/>
            <a:ext cx="5055914" cy="360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2) GAP(Global Average Pooling)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같은 채널의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들을 모두 평균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을 낸 다음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채널의 개수만큼 원소를 가지는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로 만듦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결과가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차원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가 되기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최종 출력에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Fully Connected layer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대신 사용 가능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Average 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만으로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</a:rPr>
              <a:t>Classifier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</a:rPr>
              <a:t>역할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</a:rPr>
              <a:t>Overfitting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문제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회피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</a:rPr>
              <a:t> 가능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</a:rPr>
              <a:t>   -&gt; </a:t>
            </a:r>
            <a:r>
              <a:rPr lang="ko-KR" altLang="en-US" sz="1400" b="1" dirty="0" err="1">
                <a:solidFill>
                  <a:schemeClr val="accent3">
                    <a:lumMod val="50000"/>
                  </a:schemeClr>
                </a:solidFill>
              </a:rPr>
              <a:t>연산량이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1400" b="1" dirty="0" err="1">
                <a:solidFill>
                  <a:schemeClr val="accent3">
                    <a:lumMod val="50000"/>
                  </a:schemeClr>
                </a:solidFill>
              </a:rPr>
              <a:t>줄어듬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509C60D-659F-8024-5F02-8D7C08CB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775" y="4867521"/>
            <a:ext cx="3631975" cy="15802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DC0993-9FF7-D5EC-29D6-8796AE6C7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257" y="5159913"/>
            <a:ext cx="4345630" cy="1130003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F737EAA-05D7-70FF-3255-40689509F7ED}"/>
              </a:ext>
            </a:extLst>
          </p:cNvPr>
          <p:cNvCxnSpPr>
            <a:cxnSpLocks/>
          </p:cNvCxnSpPr>
          <p:nvPr/>
        </p:nvCxnSpPr>
        <p:spPr>
          <a:xfrm>
            <a:off x="6139546" y="1071091"/>
            <a:ext cx="0" cy="54313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69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Convolutional Block Attention Module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547340" y="1915748"/>
            <a:ext cx="10466245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Convolutional Block Attention Module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CBAM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이루어져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Input feature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1D Channel 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생성한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1D Channel Attention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Input feature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곱해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F`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Attention 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F`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입력 받아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2D Spatial 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생성한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2D Spatial Attention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곱하여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F``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최종적으로는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적용되어 중요한 정보를 강조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불필요한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noise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억제한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0BA89E-8804-898E-F31A-0A6F2484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17" y="1035338"/>
            <a:ext cx="4034843" cy="17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Convolutional Block Attention Module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749763" y="2008653"/>
            <a:ext cx="10466245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Attention Module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Input feature F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내부 채널 관계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Attention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주어진 입력 값에서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무엇이 중요한지 집중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효과적으로 계산하기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Input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차원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로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압축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Spatial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정보를 통합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Average Pooling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 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모두 사용해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공간 정보를 통합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F_avg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F_max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F_avg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F_max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MLP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전달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각각의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후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둘을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더해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최종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66698E-732C-DF7A-9DE4-62FB78BB0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616" y="1111497"/>
            <a:ext cx="4756990" cy="12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78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Convolutional Block Attention Module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62877" y="2383920"/>
            <a:ext cx="10466245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Spatial Attention Module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어디에 중요한 정보가 있는지 집중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하도록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Input 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곱하여 생성한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F`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채널을 축으로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Max-Pooling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Average-Pooling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적용해 생성한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F_avg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F_max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두 값을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concatenate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7*7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연산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적용해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Spatial Attention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FF45CB-7606-738F-8C65-7C59CBFEF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096" y="1112330"/>
            <a:ext cx="3914401" cy="1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6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Convolutional Block Attention Module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58925" y="1522298"/>
            <a:ext cx="8866124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Convolutional Block Attention Module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Max-Pooling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구별되는 개체 기능의 표시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제공함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Max-Pooling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Average pooling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활용하면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네트워크의 표현력이 향상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표현 능력을 향상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시킬 뿐만 아니라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선택한 기능의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상당 부분에 집중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있도록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모든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아키텍처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CBAM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간단하게 통합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460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825442" y="3068997"/>
            <a:ext cx="8624047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6. Concurrent Spatial and Channel Excitation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2237632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83904" y="1756961"/>
            <a:ext cx="10719682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 Block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기반 모델에 부착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유연성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지니고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Low-level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클래스에 상관 없이 중요한 특징을 추출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High-level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클래스와 관련 있는 특징들을 추출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Squeeze, Excitation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두 과정으로 구성됨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856B4A-6F2B-2DBC-134F-38E7052E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73" y="2022564"/>
            <a:ext cx="3784518" cy="32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66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83904" y="1486397"/>
            <a:ext cx="10719682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Squeeze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Squeeze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차원으로 만드는 역할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-&gt;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별 가중치를 계산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위해서는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채널을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1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차원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만들어야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과정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Conv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통해 생성된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입력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받음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feature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Global Average Pooling(GAP)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연산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통해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압축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해당하는 픽셀 값을 모두 다 더한 다음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압축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feature map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다 연결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생성된 벡터를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Excitation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전달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6307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53532" y="1166273"/>
            <a:ext cx="10719682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Excitation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Excitation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Squeeze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생성된 벡터를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정규화</a:t>
            </a:r>
            <a:r>
              <a:rPr lang="ko-KR" altLang="en-US" sz="1400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하여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가중치를 부여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역할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FC1 -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ReLU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– FC2 – Sigmoid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구성됨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FC1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벡터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입력되어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C/r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 채널로 축소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과정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C/r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축소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ReLU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전달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되고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FC2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통과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FC2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다시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되돌림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Sigmoid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거쳐서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(0~1)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범위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값을 지니게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곱해져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가중치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가함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266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13238" y="1522298"/>
            <a:ext cx="10248455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(Wide Residual Network)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깊이는 보충적인 영향을 미치는 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Unit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깊은 </a:t>
            </a:r>
            <a:r>
              <a:rPr lang="ko-KR" altLang="en-US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잔차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네트워크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(Deep Residual Networks)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핵심 학습 능력을 전달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깊은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잔여 네트워크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(Deep Residual Network)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의해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향상된 표현 능력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달성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단점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Gradient Explosion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문제와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Gradient Vanishing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문제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기능 재사용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(feature reuse)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문제 및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집약적인 교육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384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162692" y="1607746"/>
            <a:ext cx="10271968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Concurrent Spatial and Channel Excitation Mechanism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국소적인 공간 패턴을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출력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국소 공간 패턴과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각 채널 간의 의존성을 포착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scSE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Block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 Block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이미지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Segmentation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작업에도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있도록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최적화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Global Average Pooling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(GAP)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 채널의 출력을 가중치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함으로써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간의 의존성을 학습 가능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하게 하고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1672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162692" y="1387229"/>
            <a:ext cx="10053316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Concurrent Spatial and Channel Excitation Mechanism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세분화 작업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작업이 유효하도록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 정보에 공간 정보의 영향을 추가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 노력을 확장함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세가지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유형의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제시함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1) Spatial Squeeze and Channel Excitation(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공간 압착 및 채널 자극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2) Channel Squeeze and Spatial Excitation(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채널 압착 및 공간 자극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3) Concurrent Spatial and Channel Squeeze and Channel Excitation(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동시 공간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채널 압착 및 채널 자극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세분화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자동 인코더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(Auto Encoder)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기반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6151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507558" y="1846930"/>
            <a:ext cx="10404191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Spatial Squeeze and Channel Excitation Block(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cSE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 Block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나타냄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Global Average Pooling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(GAP)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이용하여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각 채널의 출력을 가중치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하고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Block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구조를 갖는 네트워크에서는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 간의 관련도가 낮은 채널은 무시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 간의 관련도가 큰 채널이 강조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되도록 네트워크가 학습됨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간의 의존성을 포착해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있게 되므로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화상과 벡터를 입력하여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벡터가 반영된 출력 화상을 생성하는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encoder-decoder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네트워크에서도 유용함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C1479E-F43A-35F9-B704-648D0710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65" y="1093661"/>
            <a:ext cx="3054277" cy="19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1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076650"/>
            <a:ext cx="10404191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Squeeze and Spatial Excitation Block(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sSE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Segmentation task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픽셀 단위로의 정보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중요해짐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cSE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Global Average Pooling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(GAP)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채널도에 채널 화상 전체로 가중 평균을 취하고 있기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픽셀 단위로의 정보가 사라지고 있음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sSE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제안됨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sSE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은 채널을 압착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차원을 자극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Squeeze and Spatial Excitation Block(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 U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채널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단위로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Sigmoid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활성화 값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꺼냄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Sigmoid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활성화 값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픽셀 위치의 공간적 상대 관계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나타내므로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원래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곱하여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공간 연관성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나타냄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포착을 가능하게 함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9C885E-EABB-EF56-EDED-F4D055C5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409" y="1102694"/>
            <a:ext cx="2477239" cy="18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55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550901" y="2708704"/>
            <a:ext cx="10404191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Spatial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and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Squeeze &amp; Excitation Block(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scSE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Semantics Segmentation task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목적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위해서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궁극적으로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cSE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sSE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조합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Spatial and Channel Squeeze &amp; Excitation Block(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scSE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scSE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Block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구조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채널 간 관계와 채널 이미지의 공간 관계를 모두 포착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 방식 및 픽셀 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Attention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연산자를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것의 중요성과 이점을 보여줌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AD1A7A-F030-0A09-745B-994274DF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891" y="1244888"/>
            <a:ext cx="2843784" cy="19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1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Concurrent Spatial and Channel Excitation Mechanism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76088" y="951078"/>
            <a:ext cx="10243616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Concurrent Spatial and Channel Excitation Mechanism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개체 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구체적으로 강조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Encoder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및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Decoder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계층 다음에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Module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삽입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것을 제안함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1)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첫번째 모듈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scSE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채널 및 공간 정보의 배율 인수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표현해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모든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주의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기울임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2)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두번째 모듈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분할 과정에서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정보가 중요한 역할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하기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  feature map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정보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공간 지역성보다 중요도가 낮음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여러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Chanel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모음을 공간적으로 분할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세분화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(Segmentation)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활용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있도록 개발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3)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최종 모듈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cSE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유사한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 Block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개념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스케일링 계수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객체 감지 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 map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기여도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기반으로 파생됨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7562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4958402" y="3003017"/>
            <a:ext cx="2358128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7. </a:t>
            </a:r>
            <a:r>
              <a:rPr lang="en-US" altLang="ko-KR" sz="2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endParaRPr lang="en-US" altLang="ko-KR" sz="2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79391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CapsuleNet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17458" y="2260869"/>
            <a:ext cx="10445658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문제점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뛰어나지만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간 특수 관계 학습에는 어려움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존재함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기능의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특정 관계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방향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크기 및 관점을 고려하지 않음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우리가 원하는 것은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위치나 크기가 바뀌어도 특징을 인식하여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그 물체가 동일한 물체라는 것을 인식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있도록 하는 것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이용해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다양한 유형의 정보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함께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효과적으로 감지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있도록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965873-F367-721E-F8C9-80DC5547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06" y="1141443"/>
            <a:ext cx="4334480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3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CapsuleNet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792659" y="1027519"/>
            <a:ext cx="10606681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다수의 뉴런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하나의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Group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묶어 놓은 형태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다수의 뉴런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위치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회전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크기 등의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특징을 학습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캡슐이 내보내는 출력 값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Activation vector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뉴런의 활성화 정도로 객체를 판단하는 것이 아니라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벡터의 길이를 통해 객체를 판별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해내는 방식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변환 환경을 처리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Max-Pooling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계층이 자주 사용됨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기능 및 이동을 감지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layer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가중 합계를 포함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감지 및 세분화 작업에서 중요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Routing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알고리즘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 Network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핵심 알고리즘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학습 또는 추론 속도가 매우 느려진다는 단점이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9334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CapsuleNet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017458" y="1218437"/>
            <a:ext cx="10157083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출력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Activation vector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길이로 판단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존재하는 예측된 값을 통해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벡터의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agreement(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일치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정도를 판단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최종적으로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agreement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가 높은 것이 활성화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되어 다음 층의 입력에 사용됨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Agreement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높고 낮음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벡터의 방향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의해 결정되며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내부적으로 계산되는 가중치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의해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중요성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결정됨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구조에서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level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들은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상세한 것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상위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level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들은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전체적인 것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판단하게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층의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마지막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FCN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Reconstruction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복원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훨씬 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robust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한 모델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얻을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매우 동일한 객체가 겹쳐 있을 경우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하나만 인식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하나는 무시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해버리는 문제가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648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553648" y="1001698"/>
            <a:ext cx="5527839" cy="507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문제점 해결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Circuit Complexity theory</a:t>
            </a:r>
          </a:p>
          <a:p>
            <a:pPr>
              <a:lnSpc>
                <a:spcPct val="20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깊은 신경망이 갖는 표현력을 얇은 신경망이 갖기 위해서는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엄청나게 넓은 신경망을 구현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해야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-&gt;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parameter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수가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하게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모델을 얇게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parameter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수를 감소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깊이를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시키는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Bottleneck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구조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제안함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최대한 얇게 구성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모델의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깊이를 엄청나게 증가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시킴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9D28D-B7F3-5CAA-471D-B43552D67D1F}"/>
              </a:ext>
            </a:extLst>
          </p:cNvPr>
          <p:cNvSpPr txBox="1"/>
          <p:nvPr/>
        </p:nvSpPr>
        <p:spPr>
          <a:xfrm>
            <a:off x="6369052" y="2008653"/>
            <a:ext cx="5368179" cy="4024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arenR" startAt="2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Diminishing feature reuse</a:t>
            </a:r>
          </a:p>
          <a:p>
            <a:pPr>
              <a:lnSpc>
                <a:spcPct val="20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입력과 가까운 계층이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학습한 특징이 최종 계층까지 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도달하지 못하고 사라지는 문제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해결하기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무작위로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제거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-&gt; WRN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Diminishing feature reuse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문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제를 다루기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 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Residual Block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Dropout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-&gt;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Residaul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Block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내에 있는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layer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사이에 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       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DropOut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B474919-577B-A51A-7373-551DE04A3A05}"/>
              </a:ext>
            </a:extLst>
          </p:cNvPr>
          <p:cNvCxnSpPr>
            <a:cxnSpLocks/>
          </p:cNvCxnSpPr>
          <p:nvPr/>
        </p:nvCxnSpPr>
        <p:spPr>
          <a:xfrm>
            <a:off x="6139546" y="1071091"/>
            <a:ext cx="0" cy="54313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72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CapsuleNet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21839" y="1334266"/>
            <a:ext cx="10993597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처음 입력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들어왔을 때는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우리가 알고 있는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구조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똑같은데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그 이후에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PrimaryCaps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형성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과정에 들어가게 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만드는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filter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거치면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PrimaryCaps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가 나오도록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그 후 나온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벡터들은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Reshape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하나 당 몇 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property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가질 수 있게 할지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지정해주고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property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 맞게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reshape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생성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과정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들이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Dynamic Routing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통해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상위 레벨의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이어짐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Dynamic Routing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하위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출력이 상위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layer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알맞은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에게 전송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연결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되도록 동작 시킴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FD2A31-212C-A9B1-23DF-0E2F63214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55" y="1018119"/>
            <a:ext cx="3288851" cy="11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33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CapsuleNet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21839" y="1237099"/>
            <a:ext cx="10993597" cy="494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r>
              <a:rPr lang="ko-KR" altLang="en-US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Architecture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2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layer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Fully Connected layer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이루어짐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픽셀 값을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지역 특징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디텍터의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활성 값으로 변환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역할을 한 뒤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Primary 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입력됨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Primary 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두번째 층으로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다차원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entity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가장 하위 단계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Capsule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층으로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32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개의 채널의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8D 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이루어져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Primary 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256*81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출력을 입력함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마지막 층의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DigiCaps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숫자 하나 당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16D Capsule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가지며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은 아래 층의 모든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로부터 입력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받음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Primary Capsule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DigiCaps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층 사이에서만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Routing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Conv1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Primary Capsule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층 사이에는 적용하지 않음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09969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CapsuleNet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2640379"/>
            <a:ext cx="10531732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CapsuleNet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CNN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훈련 과정 전반에 걸쳐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뒤쪽으로 갈수록 커지는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전역 오류를 평가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특정 비용 함수를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두 뉴런 사이의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가중치가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0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판명되면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뉴런의 활성화가 더 이상 증가하지 않음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반복적인 동적 라우팅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전체비용 함수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함께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단일 크기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가 제공되는 대신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신호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기능 매개변수를 기반으로 지정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어플리케이션 관점에서 이 아키텍처는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분류 접근 방식과 비교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때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세분화 및 감지 접근 방식에 더 적합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29E163-58BB-904D-74A9-25BC7E53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933" y="1216669"/>
            <a:ext cx="3392637" cy="17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707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3371649" y="3003017"/>
            <a:ext cx="5531634" cy="8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8. High-Resolution Network(</a:t>
            </a:r>
            <a:r>
              <a:rPr lang="en-US" altLang="ko-KR" sz="2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457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High-Resolution Network(</a:t>
              </a: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HRNet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2590034"/>
            <a:ext cx="9469994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High-Resolution Network(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대부분의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Architecture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들은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중간 중간에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Pooling layer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삽입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 주었기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점짐적으로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해상도가 떨어짐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고해상도를 유지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한 채로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병렬적으로 저해상도를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방식을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고해상도를 전체 프로세스 내내 유지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층이 깊어질수록 점점 더 저해상도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가지는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feature map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병렬적으로 추가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해주는 방식을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병렬로 연결된 네트워크 간의 정보의 교환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통해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전반적인 정보와 디테일한 정보를 풍부하게 포함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3C89E63-F432-30DD-915B-5F3E1EADC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74" y="1223991"/>
            <a:ext cx="3789612" cy="18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4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High-Resolution Network(</a:t>
              </a: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HRNet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707012" y="924038"/>
            <a:ext cx="9469994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High-Resolution Network(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기본적으로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 layer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특징으로 정보가 압축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저해상도 표현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으로 나타내 짐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Classification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제외한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Segmentation, Detection. Pose Estimation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에서는 고해상도의 회복이 필요함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Up-Sampling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통해 다시 원래 상태로 복구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고해상도를 유지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하면서도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저해상도를 병렬적으로 연결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공간적으로 더 정확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High-level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정보와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Low-level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정보를 같이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가지고 있어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Semantic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적으로 강함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9B0456-DFC5-931F-967D-2BFAD360C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8" y="5068212"/>
            <a:ext cx="4248743" cy="905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5712E7E-B1B7-81F5-0712-3E0EC66D4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885" y="4414006"/>
            <a:ext cx="3394775" cy="19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88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High-Resolution Network(</a:t>
              </a: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HRNet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514509"/>
            <a:ext cx="7763733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High-Resolution Network(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두 가지 주요 기능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1)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고해상도에서 저해상도의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Convolution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계열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(High-to-Low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Resolution)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병렬로 연결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2)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전반에 걸쳐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정보가 반복적으로 교환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-&gt;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공간 영역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(spatial domain)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더 정확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     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의미 영역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(semantic domain)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매우 풍부한 표현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얻는 것이 포함됨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컴퓨터 비전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경우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보다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강력한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Backbone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나타냄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F89887-13A5-BCB3-5D73-DAD694F0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974" y="1511575"/>
            <a:ext cx="5416854" cy="13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898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High-Resolution Network(</a:t>
              </a: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HRNet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839464" y="1319998"/>
            <a:ext cx="9469994" cy="451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Parallel Multi-Resolution Convolution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Input Image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2-stride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3*3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Convolution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사용해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¼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로 해상도를 감소시켜 진행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각각의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파란색 영역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Stage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Multi-Resolution Block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이라고 부름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High-to-Low Resolution Conv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가 병렬로 추가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되어 있음을 의미함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노란색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고화질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Map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빨간색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저화질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Channel Map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4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개의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Channel Map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병렬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처리됨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A73930-6874-BB1B-6203-ED0B79E8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461" y="4807333"/>
            <a:ext cx="5991965" cy="12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5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High-Resolution Network(</a:t>
              </a: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HRNet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18786" y="1237099"/>
            <a:ext cx="7222595" cy="236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Repeated Multi-Resolution Fusions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Resolution feature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Stage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마다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Sum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해서 다양한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고려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할 수 있음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다양한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Scale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반복적으로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Fusion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과정에서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Exchange Unit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이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Exchange Unit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Parallel Net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간 정보를 전달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4F5F35-2FBA-D241-FAA4-8864FD2E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62" y="3361269"/>
            <a:ext cx="3495144" cy="30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83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High-Resolution Network(</a:t>
              </a: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HRNet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027549"/>
            <a:ext cx="9606353" cy="537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High-Resolution Network(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최종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Output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도출 방법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따라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V1, V2, V2p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나뉨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V1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high-Resolution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stream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에서 계산된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High-Resolution representation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만을 결과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로 사용해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   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Pose Estimation, </a:t>
            </a:r>
            <a:r>
              <a:rPr lang="en-US" altLang="ko-KR" sz="14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keypoint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detection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활용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V2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병렬로 구성된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High-to-Low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Resolution Stream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들 전체의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representation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더함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더해진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High-Resolution representation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Segmentation map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예측해 </a:t>
            </a: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Semantic segmentation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V2p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HRNet2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High-Resolution representation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결과물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   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최신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detection framework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나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joint detection and instance segmentation framework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등에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6E02E3-4104-A62C-E4E6-A100615D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490" y="1175293"/>
            <a:ext cx="3553681" cy="15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194246" y="1664639"/>
            <a:ext cx="9262429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(Wide Residual Network)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효율적인 방식으로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네트워크를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정규화</a:t>
            </a:r>
            <a:r>
              <a:rPr lang="ko-KR" altLang="en-US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잔차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블록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(Residual Block)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Dropout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포함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하여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기능 재사용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(feature reuse)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문제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를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해결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탈락자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(Utilizing Dropouts)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활용해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느린 학습 및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Vanishing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문제를 해결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확률적 깊이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(Stochastic Depth)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개념을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제시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12760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High-Resolution Network(</a:t>
              </a: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HRNet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1233098" y="1601223"/>
            <a:ext cx="9982910" cy="408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High-Resolution Network(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각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Sub-Network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들이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각각의 해상도에서 뽑아낸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feature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들의 정보를 받아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정확도를 올릴 수 있음</a:t>
            </a:r>
            <a:b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</a:b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고해상도를 유지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저해상도로부터 복구할 필요가 없음</a:t>
            </a:r>
            <a:endParaRPr lang="en-US" altLang="ko-KR" sz="1400" b="1" dirty="0">
              <a:solidFill>
                <a:schemeClr val="accent5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Pose Estimation 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분야에서 좋은 결과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보여 줌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과 비교해 보면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HRNet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이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Parameter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수와 복잡도가 감소해서 </a:t>
            </a:r>
            <a:r>
              <a:rPr lang="ko-KR" altLang="en-US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연산량이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 감소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71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553646" y="1231045"/>
            <a:ext cx="5527839" cy="193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Dropout</a:t>
            </a:r>
          </a:p>
          <a:p>
            <a:pPr>
              <a:lnSpc>
                <a:spcPct val="20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과적합을 방지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하기 위해서 사용하는 방식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인공 신경망의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노드를 랜덤하게 사용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하지 않는 방식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9D28D-B7F3-5CAA-471D-B43552D67D1F}"/>
              </a:ext>
            </a:extLst>
          </p:cNvPr>
          <p:cNvSpPr txBox="1"/>
          <p:nvPr/>
        </p:nvSpPr>
        <p:spPr>
          <a:xfrm>
            <a:off x="6361200" y="1224458"/>
            <a:ext cx="5368179" cy="445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arenR" startAt="2"/>
            </a:pP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Stochastic Depth</a:t>
            </a:r>
          </a:p>
          <a:p>
            <a:pPr>
              <a:lnSpc>
                <a:spcPct val="200000"/>
              </a:lnSpc>
            </a:pPr>
            <a:endParaRPr lang="en-US" altLang="ko-KR" sz="16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Dropout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은 모델이 깊어지면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regularize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기능을 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잃어버리기 때문에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Stochastic Depth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layer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의 부분을 무작위로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drop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하는 방법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훈련 중에 네트워크의 깊이를 줄이면서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테스트 중에 변경하지 않는 것을 목표로 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훈련 중에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전체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ResBlock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무작위로 삭제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하고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Skip Connection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을 통해 변환을 우회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함으로써 달성됨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B474919-577B-A51A-7373-551DE04A3A05}"/>
              </a:ext>
            </a:extLst>
          </p:cNvPr>
          <p:cNvCxnSpPr>
            <a:cxnSpLocks/>
          </p:cNvCxnSpPr>
          <p:nvPr/>
        </p:nvCxnSpPr>
        <p:spPr>
          <a:xfrm>
            <a:off x="6139546" y="1071091"/>
            <a:ext cx="0" cy="54313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인공지능 : Drop Out : 개념, 원리, 팁">
            <a:extLst>
              <a:ext uri="{FF2B5EF4-FFF2-40B4-BE49-F238E27FC236}">
                <a16:creationId xmlns:a16="http://schemas.microsoft.com/office/drawing/2014/main" id="{2AA624CD-65F4-4D14-A208-3E8FA64B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85" y="4302279"/>
            <a:ext cx="3645203" cy="18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stfiles.pstatic.net/MjAyMjExMDhfODgg/MDAxNjY3ODc5NzEzMjIz.GreSejZ8R0tB50QYWJEKHDqyV8N3hocUqt33PYf_Jpkg.5wsLPb4CE1Mj4N93XXePPfgqf6IH5onhCNRODrtjK8kg.PNG.qkrdnjsrl0628/image.png?type=w773">
            <a:extLst>
              <a:ext uri="{FF2B5EF4-FFF2-40B4-BE49-F238E27FC236}">
                <a16:creationId xmlns:a16="http://schemas.microsoft.com/office/drawing/2014/main" id="{B31137A2-8111-4C60-9A36-427497F0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24" y="5470771"/>
            <a:ext cx="2992832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3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5385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 err="1">
                  <a:solidFill>
                    <a:prstClr val="white"/>
                  </a:solidFill>
                </a:rPr>
                <a:t>WideResNet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(Wide Residual Network)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F6D64-FBD4-4681-86F5-EC317C8A7BA6}"/>
              </a:ext>
            </a:extLst>
          </p:cNvPr>
          <p:cNvSpPr txBox="1"/>
          <p:nvPr/>
        </p:nvSpPr>
        <p:spPr>
          <a:xfrm>
            <a:off x="684276" y="1144573"/>
            <a:ext cx="10375735" cy="365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(Wide Residual Network)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(a)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쓰인 구조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(b)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기존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쓰인 구조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/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는 모델을 얇게 만들기 위해 사용함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(c)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쓰인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Skip Connection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(d)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: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WideResNet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쓰인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Skip Connection / Conv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와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Conv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사이에 </a:t>
            </a:r>
            <a:r>
              <a:rPr lang="en-US" altLang="ko-KR" sz="1400" b="1" dirty="0" err="1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DropOut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을 적용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함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-&gt;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왼쪽 길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Shortcut / 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오른쪽 길 </a:t>
            </a: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: Branch</a:t>
            </a: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    -&gt;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Shortcut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에서 </a:t>
            </a:r>
            <a:r>
              <a:rPr lang="en-US" altLang="ko-KR" sz="1400" b="1" dirty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1*1 Conv</a:t>
            </a:r>
            <a:r>
              <a:rPr lang="ko-KR" altLang="en-US" sz="1400" dirty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를 통해 차원을 맞춤</a:t>
            </a:r>
            <a:endParaRPr lang="en-US" altLang="ko-KR" sz="1400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EE89221-14A6-75C3-D6F6-E4FA0D8F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28" y="4422463"/>
            <a:ext cx="4706778" cy="19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0900"/>
      </p:ext>
    </p:extLst>
  </p:cSld>
  <p:clrMapOvr>
    <a:masterClrMapping/>
  </p:clrMapOvr>
</p:sld>
</file>

<file path=ppt/theme/theme1.xml><?xml version="1.0" encoding="utf-8"?>
<a:theme xmlns:a="http://schemas.openxmlformats.org/drawingml/2006/main" name="3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6068</Words>
  <Application>Microsoft Office PowerPoint</Application>
  <PresentationFormat>와이드스크린</PresentationFormat>
  <Paragraphs>839</Paragraphs>
  <Slides>70</Slides>
  <Notes>50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4" baseType="lpstr">
      <vt:lpstr>-apple-system</vt:lpstr>
      <vt:lpstr>맑은 고딕</vt:lpstr>
      <vt:lpstr>Arial</vt:lpstr>
      <vt:lpstr>35_Office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임유리</cp:lastModifiedBy>
  <cp:revision>128</cp:revision>
  <dcterms:created xsi:type="dcterms:W3CDTF">2021-12-09T06:07:30Z</dcterms:created>
  <dcterms:modified xsi:type="dcterms:W3CDTF">2023-05-12T03:50:44Z</dcterms:modified>
</cp:coreProperties>
</file>