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7" r:id="rId2"/>
    <p:sldId id="258" r:id="rId3"/>
    <p:sldId id="277" r:id="rId4"/>
    <p:sldId id="266" r:id="rId5"/>
    <p:sldId id="280" r:id="rId6"/>
    <p:sldId id="267" r:id="rId7"/>
    <p:sldId id="288" r:id="rId8"/>
    <p:sldId id="268" r:id="rId9"/>
    <p:sldId id="289" r:id="rId10"/>
    <p:sldId id="290" r:id="rId11"/>
    <p:sldId id="291" r:id="rId12"/>
    <p:sldId id="278" r:id="rId13"/>
    <p:sldId id="296" r:id="rId14"/>
    <p:sldId id="294" r:id="rId15"/>
    <p:sldId id="297" r:id="rId16"/>
    <p:sldId id="298" r:id="rId17"/>
    <p:sldId id="299" r:id="rId18"/>
    <p:sldId id="292" r:id="rId19"/>
    <p:sldId id="300" r:id="rId20"/>
    <p:sldId id="282" r:id="rId21"/>
    <p:sldId id="271" r:id="rId22"/>
    <p:sldId id="305" r:id="rId23"/>
    <p:sldId id="316" r:id="rId24"/>
    <p:sldId id="307" r:id="rId25"/>
    <p:sldId id="308" r:id="rId26"/>
    <p:sldId id="309" r:id="rId27"/>
    <p:sldId id="310" r:id="rId28"/>
    <p:sldId id="314" r:id="rId29"/>
    <p:sldId id="311" r:id="rId30"/>
    <p:sldId id="315" r:id="rId31"/>
    <p:sldId id="285" r:id="rId32"/>
    <p:sldId id="340" r:id="rId33"/>
    <p:sldId id="341" r:id="rId34"/>
    <p:sldId id="342" r:id="rId35"/>
    <p:sldId id="339" r:id="rId36"/>
    <p:sldId id="274" r:id="rId37"/>
    <p:sldId id="325" r:id="rId38"/>
    <p:sldId id="326" r:id="rId39"/>
    <p:sldId id="312" r:id="rId40"/>
    <p:sldId id="327" r:id="rId41"/>
    <p:sldId id="328" r:id="rId42"/>
    <p:sldId id="329" r:id="rId43"/>
    <p:sldId id="324" r:id="rId44"/>
    <p:sldId id="323" r:id="rId45"/>
    <p:sldId id="281" r:id="rId46"/>
    <p:sldId id="270" r:id="rId47"/>
    <p:sldId id="302" r:id="rId48"/>
    <p:sldId id="303" r:id="rId49"/>
    <p:sldId id="301" r:id="rId50"/>
    <p:sldId id="304" r:id="rId51"/>
    <p:sldId id="283" r:id="rId52"/>
    <p:sldId id="272" r:id="rId53"/>
    <p:sldId id="317" r:id="rId54"/>
    <p:sldId id="284" r:id="rId55"/>
    <p:sldId id="273" r:id="rId56"/>
    <p:sldId id="319" r:id="rId57"/>
    <p:sldId id="321" r:id="rId58"/>
    <p:sldId id="322" r:id="rId59"/>
    <p:sldId id="320" r:id="rId60"/>
    <p:sldId id="286" r:id="rId61"/>
    <p:sldId id="275" r:id="rId62"/>
    <p:sldId id="330" r:id="rId63"/>
    <p:sldId id="331" r:id="rId64"/>
    <p:sldId id="332" r:id="rId65"/>
    <p:sldId id="287" r:id="rId66"/>
    <p:sldId id="276" r:id="rId67"/>
    <p:sldId id="338" r:id="rId68"/>
    <p:sldId id="336" r:id="rId69"/>
    <p:sldId id="334" r:id="rId7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A91"/>
    <a:srgbClr val="1F4E79"/>
    <a:srgbClr val="6988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4" autoAdjust="0"/>
    <p:restoredTop sz="74968" autoAdjust="0"/>
  </p:normalViewPr>
  <p:slideViewPr>
    <p:cSldViewPr snapToGrid="0">
      <p:cViewPr varScale="1">
        <p:scale>
          <a:sx n="65" d="100"/>
          <a:sy n="65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59F31-FBF3-4028-B0B3-B4B87DC93192}" type="datetimeFigureOut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AC784-4F1A-4218-B9E8-4A206F1786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34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5987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3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971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465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8717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심층 신뢰 네트워크 </a:t>
            </a:r>
            <a:endParaRPr lang="en-US" altLang="ko-KR" b="1" dirty="0"/>
          </a:p>
          <a:p>
            <a:r>
              <a:rPr lang="en-US" altLang="ko-KR" b="1" dirty="0"/>
              <a:t>- </a:t>
            </a:r>
            <a:r>
              <a:rPr lang="ko-KR" altLang="en-US" dirty="0"/>
              <a:t>입력층과 하나의 은닉층으로 구성되어 있는 제한 </a:t>
            </a:r>
            <a:r>
              <a:rPr lang="ko-KR" altLang="en-US" dirty="0" err="1"/>
              <a:t>볼츠만</a:t>
            </a:r>
            <a:r>
              <a:rPr lang="ko-KR" altLang="en-US" dirty="0"/>
              <a:t> 머신</a:t>
            </a:r>
            <a:r>
              <a:rPr lang="en-US" altLang="ko-KR" dirty="0"/>
              <a:t>(RBM)</a:t>
            </a:r>
            <a:r>
              <a:rPr lang="ko-KR" altLang="en-US" dirty="0"/>
              <a:t>을 빌딩 </a:t>
            </a:r>
            <a:r>
              <a:rPr lang="ko-KR" altLang="en-US" dirty="0" err="1"/>
              <a:t>블럭과</a:t>
            </a:r>
            <a:r>
              <a:rPr lang="ko-KR" altLang="en-US" dirty="0"/>
              <a:t> 같이 여러 층으로 쌓아 올린 형태의 신경망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b="1" dirty="0"/>
              <a:t>입력 데이터와 같은 출력을 </a:t>
            </a:r>
            <a:r>
              <a:rPr lang="ko-KR" altLang="en-US" b="1" dirty="0" err="1"/>
              <a:t>재생성하는</a:t>
            </a:r>
            <a:r>
              <a:rPr lang="ko-KR" altLang="en-US" b="1" dirty="0"/>
              <a:t> 모델</a:t>
            </a:r>
            <a:endParaRPr lang="en-US" altLang="ko-KR" b="1" dirty="0"/>
          </a:p>
          <a:p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 err="1"/>
              <a:t>입력으로부터</a:t>
            </a:r>
            <a:r>
              <a:rPr lang="ko-KR" altLang="en-US" dirty="0"/>
              <a:t> 가까운 층부터 차례대로 </a:t>
            </a:r>
            <a:r>
              <a:rPr lang="en-US" altLang="ko-KR" dirty="0"/>
              <a:t>RBM</a:t>
            </a:r>
            <a:r>
              <a:rPr lang="ko-KR" altLang="en-US" dirty="0"/>
              <a:t>을 이용한 일종의 비지도 학습인 사전 학습을 수행하며</a:t>
            </a:r>
            <a:r>
              <a:rPr lang="en-US" altLang="ko-KR" dirty="0"/>
              <a:t>, </a:t>
            </a:r>
            <a:r>
              <a:rPr lang="ko-KR" altLang="en-US" dirty="0"/>
              <a:t>이것을 층별 </a:t>
            </a:r>
            <a:r>
              <a:rPr lang="ko-KR" altLang="en-US" dirty="0" err="1"/>
              <a:t>선훈련이라고</a:t>
            </a:r>
            <a:r>
              <a:rPr lang="ko-KR" altLang="en-US" dirty="0"/>
              <a:t> 함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DBN</a:t>
            </a:r>
            <a:r>
              <a:rPr lang="ko-KR" altLang="en-US" dirty="0"/>
              <a:t>은 비지도 학습인 </a:t>
            </a:r>
            <a:r>
              <a:rPr lang="en-US" altLang="ko-KR" dirty="0"/>
              <a:t>RBM</a:t>
            </a:r>
            <a:r>
              <a:rPr lang="ko-KR" altLang="en-US" dirty="0"/>
              <a:t>을 기반으로 여러 번의 사전 학습을 통해 가중치를 어느정도 보정하고</a:t>
            </a:r>
            <a:r>
              <a:rPr lang="en-US" altLang="ko-KR" dirty="0"/>
              <a:t>, </a:t>
            </a:r>
            <a:r>
              <a:rPr lang="ko-KR" altLang="en-US" dirty="0" err="1"/>
              <a:t>역전파</a:t>
            </a:r>
            <a:r>
              <a:rPr lang="ko-KR" altLang="en-US" dirty="0"/>
              <a:t> 및 </a:t>
            </a:r>
            <a:r>
              <a:rPr lang="ko-KR" altLang="en-US" dirty="0" err="1"/>
              <a:t>피드포워드</a:t>
            </a:r>
            <a:r>
              <a:rPr lang="ko-KR" altLang="en-US" dirty="0"/>
              <a:t> 알고리즘을 통해 최종 가중치를 계산함</a:t>
            </a:r>
            <a:endParaRPr lang="en-US" altLang="ko-KR" dirty="0"/>
          </a:p>
          <a:p>
            <a:pPr marL="0" indent="0">
              <a:buFontTx/>
              <a:buNone/>
            </a:pPr>
            <a:r>
              <a:rPr lang="en-US" altLang="ko-KR" dirty="0"/>
              <a:t>   -&gt; </a:t>
            </a:r>
            <a:r>
              <a:rPr lang="ko-KR" altLang="en-US" dirty="0"/>
              <a:t>학습 데이터의 양이 적을 때</a:t>
            </a:r>
            <a:r>
              <a:rPr lang="en-US" altLang="ko-KR" dirty="0"/>
              <a:t> </a:t>
            </a:r>
            <a:r>
              <a:rPr lang="ko-KR" altLang="en-US" dirty="0"/>
              <a:t>굉장히 유용함</a:t>
            </a:r>
            <a:endParaRPr lang="en-US" altLang="ko-KR" dirty="0"/>
          </a:p>
          <a:p>
            <a:pPr marL="0" indent="0">
              <a:buFontTx/>
              <a:buNone/>
            </a:pPr>
            <a:endParaRPr lang="en-US" altLang="ko-KR" dirty="0"/>
          </a:p>
          <a:p>
            <a:pPr marL="0" indent="0">
              <a:buFontTx/>
              <a:buNone/>
            </a:pPr>
            <a:r>
              <a:rPr lang="en-US" altLang="ko-KR" dirty="0"/>
              <a:t>-----------------------------------------------------------------------------------------------------------------------------------------</a:t>
            </a:r>
          </a:p>
          <a:p>
            <a:pPr marL="0" indent="0">
              <a:buFontTx/>
              <a:buNone/>
            </a:pPr>
            <a:endParaRPr lang="en-US" altLang="ko-KR" dirty="0"/>
          </a:p>
          <a:p>
            <a:pPr marL="0" indent="0">
              <a:buFontTx/>
              <a:buNone/>
            </a:pPr>
            <a:r>
              <a:rPr lang="ko-KR" altLang="en-US" b="1" dirty="0"/>
              <a:t>자동 인코더</a:t>
            </a:r>
            <a:r>
              <a:rPr lang="en-US" altLang="ko-KR" b="1" dirty="0"/>
              <a:t>, </a:t>
            </a:r>
            <a:r>
              <a:rPr lang="ko-KR" altLang="en-US" b="1" dirty="0"/>
              <a:t>오토 인코더</a:t>
            </a:r>
            <a:r>
              <a:rPr lang="en-US" altLang="ko-KR" b="1" dirty="0"/>
              <a:t>(AE)</a:t>
            </a:r>
          </a:p>
          <a:p>
            <a:pPr marL="0" indent="0">
              <a:buFontTx/>
              <a:buNone/>
            </a:pPr>
            <a:endParaRPr lang="en-US" altLang="ko-KR" b="1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입력이 들어왔을 때</a:t>
            </a:r>
            <a:r>
              <a:rPr lang="en-US" altLang="ko-KR" dirty="0"/>
              <a:t>, </a:t>
            </a:r>
            <a:r>
              <a:rPr lang="ko-KR" altLang="en-US" dirty="0"/>
              <a:t>해당 입력 데이터를 최대한 </a:t>
            </a:r>
            <a:r>
              <a:rPr lang="en-US" altLang="ko-KR" dirty="0"/>
              <a:t>compression(</a:t>
            </a:r>
            <a:r>
              <a:rPr lang="ko-KR" altLang="en-US" dirty="0"/>
              <a:t>압축</a:t>
            </a:r>
            <a:r>
              <a:rPr lang="en-US" altLang="ko-KR" dirty="0"/>
              <a:t>) </a:t>
            </a:r>
            <a:r>
              <a:rPr lang="ko-KR" altLang="en-US" dirty="0"/>
              <a:t>시킨 후</a:t>
            </a:r>
            <a:r>
              <a:rPr lang="en-US" altLang="ko-KR" dirty="0"/>
              <a:t>, compressed data(</a:t>
            </a:r>
            <a:r>
              <a:rPr lang="ko-KR" altLang="en-US" dirty="0"/>
              <a:t>압축된 데이터</a:t>
            </a:r>
            <a:r>
              <a:rPr lang="en-US" altLang="ko-KR" dirty="0"/>
              <a:t>)</a:t>
            </a:r>
            <a:r>
              <a:rPr lang="ko-KR" altLang="en-US" dirty="0"/>
              <a:t>를 다시 본래의 입력 형태로 복원시키는 신경망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Encoder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데이터를 압축하는 부분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Decoder : </a:t>
            </a:r>
            <a:r>
              <a:rPr lang="ko-KR" altLang="en-US" dirty="0"/>
              <a:t>데이터를 복원하는 부분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580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AlexNet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첫번째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convolution layer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11x11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크기에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stride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정함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ZFNet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filter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크기를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7x7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하고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stride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정함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그렇게 얻은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110x110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크기의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 map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대하여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3x3 overlapped max pooling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수행하였으며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ko-K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strid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하여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55x55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크기를 얻었음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</a:t>
            </a:r>
            <a:r>
              <a:rPr lang="en-US" altLang="ko-K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AlexNet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첫번째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두번째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구조가 다름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/>
          </a:p>
          <a:p>
            <a:r>
              <a:rPr lang="en-US" altLang="ko-KR" dirty="0"/>
              <a:t>-----------------------------------------------------------------------------------------------------------------------------------------</a:t>
            </a:r>
          </a:p>
          <a:p>
            <a:endParaRPr lang="en-US" altLang="ko-KR" dirty="0"/>
          </a:p>
          <a:p>
            <a:r>
              <a:rPr lang="ko-KR" altLang="en-US" dirty="0"/>
              <a:t>재배열 </a:t>
            </a:r>
            <a:r>
              <a:rPr lang="en-US" altLang="ko-KR" dirty="0"/>
              <a:t>: </a:t>
            </a:r>
            <a:r>
              <a:rPr lang="ko-KR" altLang="en-US" dirty="0"/>
              <a:t>형상의 시각화를 사용하여</a:t>
            </a:r>
            <a:r>
              <a:rPr lang="en-US" altLang="ko-KR" dirty="0"/>
              <a:t>, </a:t>
            </a:r>
            <a:r>
              <a:rPr lang="ko-KR" altLang="en-US" dirty="0"/>
              <a:t>설계 약점을 식별하고 적절한 매개변수 변경을 수행할 수 있음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4823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1" dirty="0" err="1">
                <a:solidFill>
                  <a:schemeClr val="accent3">
                    <a:lumMod val="50000"/>
                  </a:schemeClr>
                </a:solidFill>
              </a:rPr>
              <a:t>RmsProp</a:t>
            </a:r>
            <a:endParaRPr lang="en-US" altLang="ko-KR" sz="1200" b="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ko-KR" sz="1200" b="0" dirty="0">
                <a:solidFill>
                  <a:schemeClr val="accent3">
                    <a:lumMod val="50000"/>
                  </a:schemeClr>
                </a:solidFill>
              </a:rPr>
              <a:t>-&gt; </a:t>
            </a:r>
            <a:r>
              <a:rPr lang="ko-KR" altLang="en-US" sz="1200" b="0" dirty="0">
                <a:solidFill>
                  <a:schemeClr val="accent3">
                    <a:lumMod val="50000"/>
                  </a:schemeClr>
                </a:solidFill>
              </a:rPr>
              <a:t>경사 하강법에 기반을 둔 </a:t>
            </a:r>
            <a:r>
              <a:rPr lang="ko-KR" altLang="en-US" sz="1200" b="0" dirty="0" err="1">
                <a:solidFill>
                  <a:schemeClr val="accent3">
                    <a:lumMod val="50000"/>
                  </a:schemeClr>
                </a:solidFill>
              </a:rPr>
              <a:t>옵티마이저</a:t>
            </a:r>
            <a:endParaRPr lang="en-US" altLang="ko-KR" sz="1200" b="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ko-KR" sz="1200" b="0" dirty="0">
                <a:solidFill>
                  <a:schemeClr val="accent3">
                    <a:lumMod val="50000"/>
                  </a:schemeClr>
                </a:solidFill>
              </a:rPr>
              <a:t>-&gt; Root Mean Square </a:t>
            </a:r>
            <a:r>
              <a:rPr lang="en-US" altLang="ko-KR" sz="1200" b="0" dirty="0" err="1">
                <a:solidFill>
                  <a:schemeClr val="accent3">
                    <a:lumMod val="50000"/>
                  </a:schemeClr>
                </a:solidFill>
              </a:rPr>
              <a:t>Propatation</a:t>
            </a:r>
            <a:endParaRPr lang="en-US" altLang="ko-KR" sz="1200" b="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ko-KR" sz="1200" b="0" dirty="0">
                <a:solidFill>
                  <a:schemeClr val="accent3">
                    <a:lumMod val="50000"/>
                  </a:schemeClr>
                </a:solidFill>
              </a:rPr>
              <a:t>-&gt; </a:t>
            </a:r>
            <a:r>
              <a:rPr lang="ko-KR" altLang="en-US" sz="1200" b="0" dirty="0">
                <a:solidFill>
                  <a:schemeClr val="accent3">
                    <a:lumMod val="50000"/>
                  </a:schemeClr>
                </a:solidFill>
              </a:rPr>
              <a:t>기울기 강하의 속도를 증가시키는 알고리즘</a:t>
            </a:r>
            <a:endParaRPr lang="en-US" altLang="ko-KR" sz="1200" b="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ko-KR" sz="1200" b="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배치 정규화</a:t>
            </a:r>
            <a:endParaRPr lang="en-US" altLang="ko-KR" sz="1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ko-KR" sz="1200" b="0" dirty="0">
                <a:solidFill>
                  <a:schemeClr val="accent3">
                    <a:lumMod val="50000"/>
                  </a:schemeClr>
                </a:solidFill>
              </a:rPr>
              <a:t>-&gt; </a:t>
            </a:r>
            <a:r>
              <a:rPr lang="ko-KR" altLang="en-US" sz="1200" b="0" dirty="0">
                <a:solidFill>
                  <a:schemeClr val="accent3">
                    <a:lumMod val="50000"/>
                  </a:schemeClr>
                </a:solidFill>
              </a:rPr>
              <a:t>층으로 들어가는 입력 값이 한쪽으로 쏠리거나 너무 퍼지거나 너무 좁아지지 않게 해주는 인공신경망 기법</a:t>
            </a:r>
            <a:endParaRPr lang="en-US" altLang="ko-KR" sz="1200" b="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ko-KR" sz="1200" b="0" dirty="0">
                <a:solidFill>
                  <a:schemeClr val="accent3">
                    <a:lumMod val="50000"/>
                  </a:schemeClr>
                </a:solidFill>
              </a:rPr>
              <a:t>-&gt; </a:t>
            </a:r>
            <a:r>
              <a:rPr lang="ko-KR" altLang="en-US" sz="1200" b="0" dirty="0">
                <a:solidFill>
                  <a:schemeClr val="accent3">
                    <a:lumMod val="50000"/>
                  </a:schemeClr>
                </a:solidFill>
              </a:rPr>
              <a:t>활성화 함수의 활성화 값</a:t>
            </a:r>
            <a:r>
              <a:rPr lang="en-US" altLang="ko-KR" sz="1200" b="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200" b="0" dirty="0">
                <a:solidFill>
                  <a:schemeClr val="accent3">
                    <a:lumMod val="50000"/>
                  </a:schemeClr>
                </a:solidFill>
              </a:rPr>
              <a:t>출력 값을 </a:t>
            </a:r>
            <a:r>
              <a:rPr lang="ko-KR" altLang="en-US" sz="1200" b="0" dirty="0" err="1">
                <a:solidFill>
                  <a:schemeClr val="accent3">
                    <a:lumMod val="50000"/>
                  </a:schemeClr>
                </a:solidFill>
              </a:rPr>
              <a:t>정규화하는</a:t>
            </a:r>
            <a:r>
              <a:rPr lang="ko-KR" altLang="en-US" sz="1200" b="0" dirty="0">
                <a:solidFill>
                  <a:schemeClr val="accent3">
                    <a:lumMod val="50000"/>
                  </a:schemeClr>
                </a:solidFill>
              </a:rPr>
              <a:t> 작업</a:t>
            </a:r>
            <a:endParaRPr lang="en-US" altLang="ko-KR" sz="1200" b="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ko-KR" sz="1200" b="0" dirty="0">
                <a:solidFill>
                  <a:schemeClr val="accent3">
                    <a:lumMod val="50000"/>
                  </a:schemeClr>
                </a:solidFill>
              </a:rPr>
              <a:t>-&gt; </a:t>
            </a:r>
            <a:r>
              <a:rPr lang="ko-KR" altLang="en-US" sz="1200" b="0" dirty="0">
                <a:solidFill>
                  <a:schemeClr val="accent3">
                    <a:lumMod val="50000"/>
                  </a:schemeClr>
                </a:solidFill>
              </a:rPr>
              <a:t>배치 정규화를 사용하면</a:t>
            </a:r>
            <a:r>
              <a:rPr lang="en-US" altLang="ko-KR" sz="1200" b="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200" b="0" dirty="0">
                <a:solidFill>
                  <a:schemeClr val="accent3">
                    <a:lumMod val="50000"/>
                  </a:schemeClr>
                </a:solidFill>
              </a:rPr>
              <a:t>초기값에 영향을 받지 않고 </a:t>
            </a:r>
            <a:r>
              <a:rPr lang="ko-KR" altLang="en-US" sz="1200" b="0" dirty="0" err="1">
                <a:solidFill>
                  <a:schemeClr val="accent3">
                    <a:lumMod val="50000"/>
                  </a:schemeClr>
                </a:solidFill>
              </a:rPr>
              <a:t>오버피팅을</a:t>
            </a:r>
            <a:r>
              <a:rPr lang="ko-KR" altLang="en-US" sz="1200" b="0" dirty="0">
                <a:solidFill>
                  <a:schemeClr val="accent3">
                    <a:lumMod val="50000"/>
                  </a:schemeClr>
                </a:solidFill>
              </a:rPr>
              <a:t> 피하고 학습속도도 </a:t>
            </a:r>
            <a:r>
              <a:rPr lang="ko-KR" altLang="en-US" sz="1200" b="0" dirty="0" err="1">
                <a:solidFill>
                  <a:schemeClr val="accent3">
                    <a:lumMod val="50000"/>
                  </a:schemeClr>
                </a:solidFill>
              </a:rPr>
              <a:t>빨라짐</a:t>
            </a:r>
            <a:endParaRPr lang="ko-KR" altLang="en-US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249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3920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826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 pooling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만으로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classifier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역할을 할 수 있기 때문에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overfitting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문제를 회피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classifier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역할을 하는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FCN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전체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 parameter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가지고 있음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많은 파라미터는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오버피팅에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빠질 가능성유발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FCN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없으므로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오버피팅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문제 해결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390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1509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631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242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Cascade </a:t>
            </a:r>
            <a:r>
              <a:rPr lang="ko-KR" altLang="en-US" dirty="0"/>
              <a:t>구조</a:t>
            </a:r>
            <a:r>
              <a:rPr lang="en-US" altLang="ko-KR" dirty="0"/>
              <a:t> : </a:t>
            </a:r>
            <a:r>
              <a:rPr lang="ko-KR" altLang="en-US" dirty="0"/>
              <a:t>하나의 </a:t>
            </a:r>
            <a:r>
              <a:rPr lang="en-US" altLang="ko-KR" dirty="0"/>
              <a:t>Convolution</a:t>
            </a:r>
            <a:r>
              <a:rPr lang="ko-KR" altLang="en-US" dirty="0"/>
              <a:t>에 여러 개의 </a:t>
            </a:r>
            <a:r>
              <a:rPr lang="en-US" altLang="ko-KR" dirty="0"/>
              <a:t>Convolution</a:t>
            </a:r>
            <a:r>
              <a:rPr lang="ko-KR" altLang="en-US" dirty="0"/>
              <a:t>이 연속으로 쭉 연결된 형태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100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인셉션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3(a)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에는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256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빨간색 숫자가 적혀 있음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인셉션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3(a)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통해 총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256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feature-map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만들어졌다는 뜻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1x1 convolution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통해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1x1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3x3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연속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convolution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통해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1x1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5x5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연속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convolution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통해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max-pooling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1x1 convolution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통해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개를 적용하여 도합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256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feature-map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얻을 수 있게 되었다는 뜻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-----------------------------------------------------------------------------------------------------------------------------------------</a:t>
            </a:r>
          </a:p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717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인셉션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3(a)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에는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256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빨간색 숫자가 적혀 있음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인셉션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3(a)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통해 총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256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feature-map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만들어졌다는 뜻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1x1 convolution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통해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1x1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3x3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연속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convolution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통해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1x1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5x5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연속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convolution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통해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max-pooling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1x1 convolution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통해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개를 적용하여 도합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256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feature-map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얻을 수 있게 되었다는 뜻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-----------------------------------------------------------------------------------------------------------------------------------------</a:t>
            </a:r>
          </a:p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4195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542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27467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5144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9793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4408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58709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9338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Representational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Bottleneck(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표현 병목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) :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정보량이 줄어드는 현상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69272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236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Inception </a:t>
            </a:r>
            <a:r>
              <a:rPr lang="ko-KR" altLang="en-US" dirty="0" err="1"/>
              <a:t>잔차</a:t>
            </a:r>
            <a:r>
              <a:rPr lang="ko-KR" altLang="en-US" dirty="0"/>
              <a:t> 장치에 대한 기본 블록 다이어그램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00517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3x3 convolutional layer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 쌓으면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5x5 convolution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되고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개를 쌓으면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7x7 convolution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된다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-----------------------------------------------------------------------------------------------------------------------------------------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50874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4198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51702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82624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8911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66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779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 C1</a:t>
            </a:r>
            <a:r>
              <a:rPr lang="ko-KR" altLang="en-US" dirty="0"/>
              <a:t>에서 </a:t>
            </a:r>
            <a:r>
              <a:rPr lang="en-US" altLang="ko-KR" dirty="0"/>
              <a:t>5×5 </a:t>
            </a:r>
            <a:r>
              <a:rPr lang="ko-KR" altLang="en-US" dirty="0" err="1"/>
              <a:t>합성곱</a:t>
            </a:r>
            <a:r>
              <a:rPr lang="en-US" altLang="ko-KR" dirty="0"/>
              <a:t>(convolution) </a:t>
            </a:r>
            <a:r>
              <a:rPr lang="ko-KR" altLang="en-US" dirty="0"/>
              <a:t>연산 후 </a:t>
            </a:r>
            <a:r>
              <a:rPr lang="en-US" altLang="ko-KR" dirty="0"/>
              <a:t>28×28 </a:t>
            </a:r>
            <a:r>
              <a:rPr lang="ko-KR" altLang="en-US" dirty="0"/>
              <a:t>크기의 특성 맵</a:t>
            </a:r>
            <a:r>
              <a:rPr lang="en-US" altLang="ko-KR" dirty="0"/>
              <a:t>(feature map) </a:t>
            </a:r>
            <a:r>
              <a:rPr lang="ko-KR" altLang="en-US" dirty="0"/>
              <a:t>여섯 개를 생성함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 S2</a:t>
            </a:r>
            <a:r>
              <a:rPr lang="ko-KR" altLang="en-US" dirty="0"/>
              <a:t>에서 다운 샘플링</a:t>
            </a:r>
            <a:r>
              <a:rPr lang="en-US" altLang="ko-KR" dirty="0"/>
              <a:t>(sampling)</a:t>
            </a:r>
            <a:r>
              <a:rPr lang="ko-KR" altLang="en-US" dirty="0"/>
              <a:t>하여 특성 맵 크기를 </a:t>
            </a:r>
            <a:r>
              <a:rPr lang="en-US" altLang="ko-KR" dirty="0"/>
              <a:t>14×14</a:t>
            </a:r>
            <a:r>
              <a:rPr lang="ko-KR" altLang="en-US" dirty="0"/>
              <a:t>로</a:t>
            </a:r>
            <a:r>
              <a:rPr lang="en-US" altLang="ko-KR" dirty="0"/>
              <a:t>C3</a:t>
            </a:r>
            <a:r>
              <a:rPr lang="ko-KR" altLang="en-US" dirty="0"/>
              <a:t>에서 </a:t>
            </a:r>
            <a:r>
              <a:rPr lang="en-US" altLang="ko-KR" dirty="0"/>
              <a:t>5×5 </a:t>
            </a:r>
            <a:r>
              <a:rPr lang="ko-KR" altLang="en-US" dirty="0" err="1"/>
              <a:t>합성곱</a:t>
            </a:r>
            <a:r>
              <a:rPr lang="en-US" altLang="ko-KR" dirty="0"/>
              <a:t>(convolution) </a:t>
            </a:r>
            <a:r>
              <a:rPr lang="ko-KR" altLang="en-US" dirty="0"/>
              <a:t>연산하여 </a:t>
            </a:r>
            <a:r>
              <a:rPr lang="en-US" altLang="ko-KR" dirty="0"/>
              <a:t>10×10 </a:t>
            </a:r>
            <a:r>
              <a:rPr lang="ko-KR" altLang="en-US" dirty="0"/>
              <a:t>크기의 특성  줄임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 </a:t>
            </a:r>
            <a:r>
              <a:rPr lang="ko-KR" altLang="en-US" dirty="0"/>
              <a:t>맵 </a:t>
            </a:r>
            <a:r>
              <a:rPr lang="en-US" altLang="ko-KR" dirty="0"/>
              <a:t>16</a:t>
            </a:r>
            <a:r>
              <a:rPr lang="ko-KR" altLang="en-US" dirty="0"/>
              <a:t>개를 생성함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 S4</a:t>
            </a:r>
            <a:r>
              <a:rPr lang="ko-KR" altLang="en-US" dirty="0"/>
              <a:t>에서 다운 샘플링</a:t>
            </a:r>
            <a:r>
              <a:rPr lang="en-US" altLang="ko-KR" dirty="0"/>
              <a:t>(sampling)</a:t>
            </a:r>
            <a:r>
              <a:rPr lang="ko-KR" altLang="en-US" dirty="0"/>
              <a:t>하여 특성 맵 크기를 </a:t>
            </a:r>
            <a:r>
              <a:rPr lang="en-US" altLang="ko-KR" dirty="0"/>
              <a:t>5×5</a:t>
            </a:r>
            <a:r>
              <a:rPr lang="ko-KR" altLang="en-US" dirty="0"/>
              <a:t>로 줄임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 C5</a:t>
            </a:r>
            <a:r>
              <a:rPr lang="ko-KR" altLang="en-US" dirty="0"/>
              <a:t>에서 </a:t>
            </a:r>
            <a:r>
              <a:rPr lang="en-US" altLang="ko-KR" dirty="0"/>
              <a:t>5×5 </a:t>
            </a:r>
            <a:r>
              <a:rPr lang="ko-KR" altLang="en-US" dirty="0" err="1"/>
              <a:t>합성곱</a:t>
            </a:r>
            <a:r>
              <a:rPr lang="en-US" altLang="ko-KR" dirty="0"/>
              <a:t>(convolution) </a:t>
            </a:r>
            <a:r>
              <a:rPr lang="ko-KR" altLang="en-US" dirty="0"/>
              <a:t>연산하여 </a:t>
            </a:r>
            <a:r>
              <a:rPr lang="en-US" altLang="ko-KR" dirty="0"/>
              <a:t>1×1 </a:t>
            </a:r>
            <a:r>
              <a:rPr lang="ko-KR" altLang="en-US" dirty="0"/>
              <a:t>크기의 특성 맵 </a:t>
            </a:r>
            <a:r>
              <a:rPr lang="en-US" altLang="ko-KR" dirty="0"/>
              <a:t>120</a:t>
            </a:r>
            <a:r>
              <a:rPr lang="ko-KR" altLang="en-US" dirty="0"/>
              <a:t>개를 생성함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 F6</a:t>
            </a:r>
            <a:r>
              <a:rPr lang="ko-KR" altLang="en-US" dirty="0"/>
              <a:t>에서 완전 </a:t>
            </a:r>
            <a:r>
              <a:rPr lang="ko-KR" altLang="en-US" dirty="0" err="1"/>
              <a:t>연결층</a:t>
            </a:r>
            <a:r>
              <a:rPr lang="en-US" altLang="ko-KR" dirty="0"/>
              <a:t>(Fully Connected layer)</a:t>
            </a:r>
            <a:r>
              <a:rPr lang="ko-KR" altLang="en-US" dirty="0"/>
              <a:t>으로 </a:t>
            </a:r>
            <a:r>
              <a:rPr lang="en-US" altLang="ko-KR" dirty="0"/>
              <a:t>C5</a:t>
            </a:r>
            <a:r>
              <a:rPr lang="ko-KR" altLang="en-US" dirty="0"/>
              <a:t>의 결과를 유닛</a:t>
            </a:r>
            <a:r>
              <a:rPr lang="en-US" altLang="ko-KR" dirty="0"/>
              <a:t>(unit)(</a:t>
            </a:r>
            <a:r>
              <a:rPr lang="ko-KR" altLang="en-US" dirty="0"/>
              <a:t>또는 노드</a:t>
            </a:r>
            <a:r>
              <a:rPr lang="en-US" altLang="ko-KR" dirty="0"/>
              <a:t>) 84</a:t>
            </a:r>
            <a:r>
              <a:rPr lang="ko-KR" altLang="en-US" dirty="0"/>
              <a:t>개에 연결시킴</a:t>
            </a:r>
          </a:p>
          <a:p>
            <a:pPr>
              <a:buFont typeface="Arial" panose="020B0604020202020204" pitchFamily="34" charset="0"/>
              <a:buNone/>
            </a:pPr>
            <a:endParaRPr lang="en-US" altLang="ko-KR" dirty="0"/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 C</a:t>
            </a:r>
            <a:r>
              <a:rPr lang="ko-KR" altLang="en-US" dirty="0"/>
              <a:t>로 시작하는 것 </a:t>
            </a:r>
            <a:r>
              <a:rPr lang="en-US" altLang="ko-KR" dirty="0"/>
              <a:t>: </a:t>
            </a:r>
            <a:r>
              <a:rPr lang="ko-KR" altLang="en-US" dirty="0" err="1"/>
              <a:t>합성곱</a:t>
            </a:r>
            <a:r>
              <a:rPr lang="ko-KR" altLang="en-US" dirty="0"/>
              <a:t> 층</a:t>
            </a:r>
            <a:r>
              <a:rPr lang="en-US" altLang="ko-KR" dirty="0"/>
              <a:t>(convolution layer)</a:t>
            </a:r>
            <a:r>
              <a:rPr lang="ko-KR" altLang="en-US" dirty="0"/>
              <a:t>을 의미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 S</a:t>
            </a:r>
            <a:r>
              <a:rPr lang="ko-KR" altLang="en-US" dirty="0"/>
              <a:t>로 시작하는 것 </a:t>
            </a:r>
            <a:r>
              <a:rPr lang="en-US" altLang="ko-KR" dirty="0"/>
              <a:t>: </a:t>
            </a:r>
            <a:r>
              <a:rPr lang="ko-KR" altLang="en-US" dirty="0" err="1"/>
              <a:t>풀링</a:t>
            </a:r>
            <a:r>
              <a:rPr lang="ko-KR" altLang="en-US" dirty="0"/>
              <a:t> 층</a:t>
            </a:r>
            <a:r>
              <a:rPr lang="en-US" altLang="ko-KR" dirty="0"/>
              <a:t>(pooling layer)</a:t>
            </a:r>
            <a:r>
              <a:rPr lang="ko-KR" altLang="en-US" dirty="0"/>
              <a:t>을 의미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 F</a:t>
            </a:r>
            <a:r>
              <a:rPr lang="ko-KR" altLang="en-US" dirty="0"/>
              <a:t>로 시작하는 것 </a:t>
            </a:r>
            <a:r>
              <a:rPr lang="en-US" altLang="ko-KR" dirty="0"/>
              <a:t>: </a:t>
            </a:r>
            <a:r>
              <a:rPr lang="ko-KR" altLang="en-US" dirty="0"/>
              <a:t>완전 </a:t>
            </a:r>
            <a:r>
              <a:rPr lang="ko-KR" altLang="en-US" dirty="0" err="1"/>
              <a:t>연결층</a:t>
            </a:r>
            <a:r>
              <a:rPr lang="en-US" altLang="ko-KR" dirty="0"/>
              <a:t>(Fully Connected layer)</a:t>
            </a:r>
            <a:r>
              <a:rPr lang="ko-KR" altLang="en-US" dirty="0"/>
              <a:t>을 의미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32495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67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54772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256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채널의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입력값이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BottleNeck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전달되고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1x1 conv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거쳐서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채널을 갖습니다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채널을 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그룹으로 분할하여 각 그룹당 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(128/32)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채널이 됩니다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채널 </a:t>
            </a:r>
            <a:r>
              <a:rPr lang="ko-KR" alt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입력값에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대해서만 연산을 수행하여 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채널의 </a:t>
            </a:r>
            <a:r>
              <a:rPr lang="ko-KR" alt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피쳐맵을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생성합니다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그룹에서 생성한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피쳐맵을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연결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(concatenate)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하여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채널을 만듭니다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다음에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1x1 conv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거쳐서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256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채널이 됩니다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이 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cardinality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</a:t>
            </a:r>
            <a:r>
              <a:rPr lang="ko-KR" alt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하이퍼파라미터로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조절 가능한 변수입니다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68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0309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69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362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두개의 </a:t>
            </a:r>
            <a:r>
              <a:rPr lang="en-US" altLang="ko-KR" dirty="0"/>
              <a:t>GPU</a:t>
            </a:r>
            <a:r>
              <a:rPr lang="ko-KR" altLang="en-US" dirty="0"/>
              <a:t>를 병렬로 사용함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각각의 </a:t>
            </a:r>
            <a:r>
              <a:rPr lang="en-US" altLang="ko-KR" dirty="0"/>
              <a:t>layer</a:t>
            </a:r>
            <a:r>
              <a:rPr lang="ko-KR" altLang="en-US" dirty="0"/>
              <a:t>들이</a:t>
            </a:r>
            <a:r>
              <a:rPr lang="en-US" altLang="ko-KR" dirty="0"/>
              <a:t> </a:t>
            </a:r>
            <a:r>
              <a:rPr lang="ko-KR" altLang="en-US" dirty="0"/>
              <a:t>독립적으로 특징 추출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특정 </a:t>
            </a:r>
            <a:r>
              <a:rPr lang="en-US" altLang="ko-KR" dirty="0"/>
              <a:t>layer</a:t>
            </a:r>
            <a:r>
              <a:rPr lang="ko-KR" altLang="en-US" dirty="0"/>
              <a:t>간에만 정보를 교환</a:t>
            </a:r>
            <a:endParaRPr lang="en-US" altLang="ko-KR" dirty="0"/>
          </a:p>
          <a:p>
            <a:endParaRPr lang="en-US" altLang="ko-KR" dirty="0"/>
          </a:p>
          <a:p>
            <a:pPr algn="l" fontAlgn="base"/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- </a:t>
            </a:r>
            <a:r>
              <a:rPr lang="ko-KR" altLang="en-US" b="0" i="0" u="sng" dirty="0">
                <a:solidFill>
                  <a:srgbClr val="666666"/>
                </a:solidFill>
                <a:effectLst/>
                <a:latin typeface="inherit"/>
              </a:rPr>
              <a:t>첫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convolutional layer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는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224*224*3 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입력을 받으며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11*11*3 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사이즈의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filter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를 적용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합니다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. 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그리고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96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개의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feature map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을 만드는데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55*55*96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으로 표현될 것입니다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. 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다만 두 개의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GPU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를 병렬로 사용하여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55*55*48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로 표현된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feature map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이 두개 형성된 것을 볼 수 있습니다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. </a:t>
            </a:r>
          </a:p>
          <a:p>
            <a:pPr algn="l" fontAlgn="base"/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이후</a:t>
            </a:r>
            <a:r>
              <a:rPr lang="ko-KR" altLang="en-US" b="1" i="0" dirty="0">
                <a:solidFill>
                  <a:srgbClr val="666666"/>
                </a:solidFill>
                <a:effectLst/>
                <a:latin typeface="inherit"/>
              </a:rPr>
              <a:t> </a:t>
            </a:r>
            <a:r>
              <a:rPr lang="en-US" altLang="ko-KR" b="1" i="0" dirty="0">
                <a:solidFill>
                  <a:srgbClr val="666666"/>
                </a:solidFill>
                <a:effectLst/>
                <a:latin typeface="inherit"/>
              </a:rPr>
              <a:t>local response normalization</a:t>
            </a:r>
            <a:r>
              <a:rPr lang="ko-KR" altLang="en-US" b="1" i="0" dirty="0">
                <a:solidFill>
                  <a:srgbClr val="666666"/>
                </a:solidFill>
                <a:effectLst/>
                <a:latin typeface="inherit"/>
              </a:rPr>
              <a:t>을 수행하고 </a:t>
            </a:r>
            <a:r>
              <a:rPr lang="en-US" altLang="ko-KR" b="1" i="0" dirty="0">
                <a:solidFill>
                  <a:srgbClr val="666666"/>
                </a:solidFill>
                <a:effectLst/>
                <a:latin typeface="inherit"/>
              </a:rPr>
              <a:t>3*3 overlapping max pooling, stride2</a:t>
            </a:r>
            <a:r>
              <a:rPr lang="ko-KR" altLang="en-US" b="1" i="0" dirty="0">
                <a:solidFill>
                  <a:srgbClr val="666666"/>
                </a:solidFill>
                <a:effectLst/>
                <a:latin typeface="inherit"/>
              </a:rPr>
              <a:t>가 적용되어 </a:t>
            </a:r>
            <a:r>
              <a:rPr lang="en-US" altLang="ko-KR" b="1" i="0" dirty="0">
                <a:solidFill>
                  <a:srgbClr val="666666"/>
                </a:solidFill>
                <a:effectLst/>
                <a:latin typeface="inherit"/>
              </a:rPr>
              <a:t>27*27*96</a:t>
            </a:r>
            <a:r>
              <a:rPr lang="ko-KR" altLang="en-US" b="1" i="0" dirty="0">
                <a:solidFill>
                  <a:srgbClr val="666666"/>
                </a:solidFill>
                <a:effectLst/>
                <a:latin typeface="inherit"/>
              </a:rPr>
              <a:t>으로 변환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됩니다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.</a:t>
            </a:r>
          </a:p>
          <a:p>
            <a:pPr algn="l" fontAlgn="base"/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​</a:t>
            </a:r>
          </a:p>
          <a:p>
            <a:pPr algn="l" fontAlgn="base"/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- 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두 번째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convolutional layer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에서는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256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개의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5*5*48 filter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를 적용하는데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zero-padding 2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와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stride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가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1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로 구성되어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27*27*256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의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feature map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을 생성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합니다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. 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그리고 동일하게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pooling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과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LRN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을 적용하여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13*13*256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으로 변환됩니다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.</a:t>
            </a:r>
          </a:p>
          <a:p>
            <a:pPr algn="l" fontAlgn="base"/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​</a:t>
            </a:r>
          </a:p>
          <a:p>
            <a:pPr algn="l" fontAlgn="base"/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- 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세 번째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convolutional layer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에서는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3*3*256 filter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를 적용하여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13*13*384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의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feature map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을 만들고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stride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와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zero-padding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은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1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로 수행되었습니다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.</a:t>
            </a:r>
          </a:p>
          <a:p>
            <a:pPr algn="l" fontAlgn="base"/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​</a:t>
            </a:r>
          </a:p>
          <a:p>
            <a:pPr algn="l" fontAlgn="base"/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- 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네 번째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convolutional layer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에서는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3*3*192 filter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를 적용하여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13*13*384 feature map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을 만들고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stride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와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zero-padding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은 위와 동일 합니다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.</a:t>
            </a:r>
          </a:p>
          <a:p>
            <a:pPr algn="l" fontAlgn="base"/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​</a:t>
            </a:r>
          </a:p>
          <a:p>
            <a:pPr algn="l" fontAlgn="base"/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- 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다섯 번째도 동일하게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3*3*192 filter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를 적용하나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256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개의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feature map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을 만들고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pooling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을 함으로써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6*6*256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의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feature map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을 최종적으로 생성합니다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.</a:t>
            </a:r>
          </a:p>
          <a:p>
            <a:pPr algn="l" fontAlgn="base"/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​</a:t>
            </a:r>
          </a:p>
          <a:p>
            <a:pPr algn="l" fontAlgn="base"/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-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6~7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번째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layer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는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fully-connected layer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로 최종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6*6*256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의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feature map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을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1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차원으로 변환하여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4096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개의 뉴런으로 연결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합니다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.</a:t>
            </a:r>
          </a:p>
          <a:p>
            <a:pPr algn="l" fontAlgn="base"/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​</a:t>
            </a:r>
          </a:p>
          <a:p>
            <a:pPr algn="l" fontAlgn="base"/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-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output layer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에서는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fully-connected layer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로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1000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개의 뉴런과 연결하고 </a:t>
            </a:r>
            <a:r>
              <a:rPr lang="en-US" altLang="ko-KR" b="1" i="0" u="sng" dirty="0" err="1">
                <a:solidFill>
                  <a:srgbClr val="666666"/>
                </a:solidFill>
                <a:effectLst/>
                <a:latin typeface="inherit"/>
              </a:rPr>
              <a:t>softmax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를 취해 </a:t>
            </a:r>
            <a:r>
              <a:rPr lang="en-US" altLang="ko-KR" b="1" i="0" u="sng" dirty="0">
                <a:solidFill>
                  <a:srgbClr val="666666"/>
                </a:solidFill>
                <a:effectLst/>
                <a:latin typeface="inherit"/>
              </a:rPr>
              <a:t>1000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개의 클래스에 대한 </a:t>
            </a:r>
            <a:r>
              <a:rPr lang="ko-KR" altLang="en-US" b="1" i="0" u="sng" dirty="0" err="1">
                <a:solidFill>
                  <a:srgbClr val="666666"/>
                </a:solidFill>
                <a:effectLst/>
                <a:latin typeface="inherit"/>
              </a:rPr>
              <a:t>확률값을</a:t>
            </a:r>
            <a:r>
              <a:rPr lang="ko-KR" altLang="en-US" b="1" i="0" u="sng" dirty="0">
                <a:solidFill>
                  <a:srgbClr val="666666"/>
                </a:solidFill>
                <a:effectLst/>
                <a:latin typeface="inherit"/>
              </a:rPr>
              <a:t> 출력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합니다</a:t>
            </a:r>
            <a:endParaRPr lang="ko-KR" altLang="en-US" b="0" i="0" dirty="0">
              <a:solidFill>
                <a:srgbClr val="666666"/>
              </a:solidFill>
              <a:effectLst/>
              <a:latin typeface="Dotum" panose="020B0600000101010101" pitchFamily="50" charset="-127"/>
              <a:ea typeface="Dotum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134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국소 반응 정규화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(Local response normalization) </a:t>
            </a: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-&gt; </a:t>
            </a:r>
            <a:r>
              <a:rPr lang="ko-KR" altLang="en-US" dirty="0"/>
              <a:t>한 픽셀이 갖는 </a:t>
            </a:r>
            <a:r>
              <a:rPr lang="en-US" altLang="ko-KR" dirty="0"/>
              <a:t>feature</a:t>
            </a:r>
            <a:r>
              <a:rPr lang="ko-KR" altLang="en-US" dirty="0"/>
              <a:t>가 채널에 따라서 나열되어 있는데</a:t>
            </a:r>
            <a:r>
              <a:rPr lang="en-US" altLang="ko-KR" dirty="0"/>
              <a:t>, </a:t>
            </a:r>
            <a:r>
              <a:rPr lang="ko-KR" altLang="en-US" dirty="0"/>
              <a:t>채널에 따라 정규화 한 것</a:t>
            </a:r>
            <a:endParaRPr lang="en-US" altLang="ko-KR" dirty="0"/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-&gt; </a:t>
            </a:r>
            <a:r>
              <a:rPr lang="ko-KR" altLang="en-US" dirty="0"/>
              <a:t>어느 한 </a:t>
            </a:r>
            <a:r>
              <a:rPr lang="en-US" altLang="ko-KR" dirty="0"/>
              <a:t>feature</a:t>
            </a:r>
            <a:r>
              <a:rPr lang="ko-KR" altLang="en-US" dirty="0"/>
              <a:t>에 영향을 받지 않고</a:t>
            </a:r>
            <a:r>
              <a:rPr lang="en-US" altLang="ko-KR" dirty="0"/>
              <a:t>, </a:t>
            </a:r>
            <a:r>
              <a:rPr lang="ko-KR" altLang="en-US" dirty="0"/>
              <a:t>모든 </a:t>
            </a:r>
            <a:r>
              <a:rPr lang="en-US" altLang="ko-KR" dirty="0"/>
              <a:t>feature</a:t>
            </a:r>
            <a:r>
              <a:rPr lang="ko-KR" altLang="en-US" dirty="0"/>
              <a:t>에 공평하게 영향을 받기 위해 사용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함</a:t>
            </a:r>
            <a:endParaRPr lang="en-US" altLang="ko-KR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중복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서브샘플링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(overlapping subsampling)</a:t>
            </a: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-&gt; </a:t>
            </a:r>
            <a:r>
              <a:rPr lang="en-US" altLang="ko-KR" dirty="0" err="1"/>
              <a:t>AlexNet</a:t>
            </a:r>
            <a:r>
              <a:rPr lang="ko-KR" altLang="en-US" dirty="0"/>
              <a:t>에서는 조금씩 </a:t>
            </a:r>
            <a:r>
              <a:rPr lang="ko-KR" altLang="en-US" dirty="0" err="1"/>
              <a:t>곂치는</a:t>
            </a:r>
            <a:r>
              <a:rPr lang="ko-KR" altLang="en-US" dirty="0"/>
              <a:t> 부분이 있도록 </a:t>
            </a:r>
            <a:r>
              <a:rPr lang="en-US" altLang="ko-KR" dirty="0"/>
              <a:t>Pooling</a:t>
            </a:r>
            <a:r>
              <a:rPr lang="ko-KR" altLang="en-US" dirty="0"/>
              <a:t>함으로써</a:t>
            </a:r>
            <a:r>
              <a:rPr lang="en-US" altLang="ko-KR" dirty="0"/>
              <a:t>, Overfitting </a:t>
            </a:r>
            <a:r>
              <a:rPr lang="ko-KR" altLang="en-US" dirty="0"/>
              <a:t>현상을 개선함</a:t>
            </a:r>
            <a:endParaRPr lang="en-US" altLang="ko-KR" dirty="0"/>
          </a:p>
          <a:p>
            <a:endParaRPr lang="en-US" altLang="ko-KR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Drop out</a:t>
            </a: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-&gt; 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Data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augmentation</a:t>
            </a:r>
          </a:p>
          <a:p>
            <a:pPr algn="l" fontAlgn="base"/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-&gt;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256*256 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사이즈의 이미지를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224*224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를 랜덤하게 추출해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augmentation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을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 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함</a:t>
            </a:r>
            <a:br>
              <a:rPr lang="ko-KR" altLang="en-US" dirty="0"/>
            </a:br>
            <a:r>
              <a:rPr lang="en-US" altLang="ko-KR" dirty="0"/>
              <a:t>-&gt;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architecture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의 첫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input size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가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se-nanumgothic"/>
              </a:rPr>
              <a:t>224*224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se-nanumgothic"/>
              </a:rPr>
              <a:t>임을 확인할 수 있음</a:t>
            </a:r>
            <a:endParaRPr lang="ko-KR" altLang="en-US" b="0" i="0" dirty="0">
              <a:solidFill>
                <a:srgbClr val="666666"/>
              </a:solidFill>
              <a:effectLst/>
              <a:latin typeface="Dotum" panose="020B0600000101010101" pitchFamily="50" charset="-127"/>
              <a:ea typeface="Dotum" panose="020B0600000101010101" pitchFamily="50" charset="-127"/>
            </a:endParaRPr>
          </a:p>
          <a:p>
            <a:br>
              <a:rPr lang="ko-KR" altLang="en-US" dirty="0"/>
            </a:br>
            <a:endParaRPr lang="en-US" altLang="ko-KR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                                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2277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ko-KR" altLang="en-US" dirty="0"/>
            </a:br>
            <a:endParaRPr lang="en-US" altLang="ko-KR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                                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4535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ko-KR" altLang="en-US" dirty="0"/>
              <a:t>데이터 증강</a:t>
            </a:r>
            <a:endParaRPr lang="en-US" altLang="ko-KR" dirty="0"/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 </a:t>
            </a:r>
            <a:r>
              <a:rPr lang="ko-KR" altLang="en-US" dirty="0"/>
              <a:t>이미지를 좌우 반전시키거나</a:t>
            </a:r>
            <a:r>
              <a:rPr lang="en-US" altLang="ko-KR" dirty="0"/>
              <a:t>, </a:t>
            </a:r>
            <a:r>
              <a:rPr lang="en-US" altLang="ko-KR" dirty="0" err="1"/>
              <a:t>Alexnet</a:t>
            </a:r>
            <a:r>
              <a:rPr lang="ko-KR" altLang="en-US" dirty="0"/>
              <a:t>이 허용하는 입력 이미지 크기인 </a:t>
            </a:r>
            <a:r>
              <a:rPr lang="en-US" altLang="ko-KR" dirty="0"/>
              <a:t>227 x 227 x 3</a:t>
            </a:r>
            <a:r>
              <a:rPr lang="ko-KR" altLang="en-US" dirty="0"/>
              <a:t>보다 좀 더 큰 이미지를 조금씩 다르게 잘라서 </a:t>
            </a:r>
            <a:r>
              <a:rPr lang="en-US" altLang="ko-KR" dirty="0"/>
              <a:t>227 x 227 x 3</a:t>
            </a:r>
            <a:r>
              <a:rPr lang="ko-KR" altLang="en-US" dirty="0"/>
              <a:t>으로 만들어줘서 여러 장을 만들어 냄</a:t>
            </a:r>
          </a:p>
          <a:p>
            <a:pPr>
              <a:buFont typeface="Arial" panose="020B0604020202020204" pitchFamily="34" charset="0"/>
              <a:buNone/>
            </a:pPr>
            <a:r>
              <a:rPr lang="ko-KR" altLang="en-US" dirty="0"/>
              <a:t>   → 같은 내용을 담고 있지만</a:t>
            </a:r>
            <a:r>
              <a:rPr lang="en-US" altLang="ko-KR" dirty="0"/>
              <a:t>, </a:t>
            </a:r>
            <a:r>
              <a:rPr lang="ko-KR" altLang="en-US" dirty="0"/>
              <a:t>위치가 살짝 다른 이미지들이 생산됨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                                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30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블랙 박스 테스트 </a:t>
            </a:r>
            <a:r>
              <a:rPr lang="en-US" altLang="ko-KR" dirty="0"/>
              <a:t>: </a:t>
            </a:r>
            <a:r>
              <a:rPr lang="ko-KR" altLang="en-US" dirty="0"/>
              <a:t>내부 구조나 작동 원리를 모르는 상태에서 동작을 검사하는 방식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블랙 박스 </a:t>
            </a:r>
            <a:r>
              <a:rPr lang="en-US" altLang="ko-KR" dirty="0"/>
              <a:t>: </a:t>
            </a:r>
            <a:r>
              <a:rPr lang="ko-KR" altLang="en-US" dirty="0"/>
              <a:t>내부 구조나 작동 원리를 모르는 상태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AC784-4F1A-4218-B9E8-4A206F17863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670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56FA43-AC63-4ED1-9248-5960BB509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1AB7620-D252-4422-B88B-50BF2865C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D6BAC2-D122-41DD-8EC4-59E75B9FA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C1CF-F7D6-4DB6-8C27-4214B1F5C87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5291B7D-3B85-40EE-8904-D4DBD600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D7DCA2-2042-414B-9FBD-9BCB03B3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6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9CE824-6C04-469D-A873-B7887C4E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D9E66A4-256C-4BA2-9936-8CBD579D2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A084DF-BC0E-4246-B90C-147D59689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BA5B-AD00-426D-BEC1-81279656904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E68ACB-063D-416F-AE49-2A9533F0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30674E-4EA7-4C65-A93C-F940E1AE5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7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53221AE-CFBA-4481-B64C-3373B4624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DF4542-D286-41CD-BBDB-C286B5FA2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3E84EE-A4F7-4E5E-BFEF-6D9B0219F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58A8-9C1E-4E1B-A43A-0BC1A3C5BC6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FADCC7-2ADF-411D-B9B5-EEFA5B265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D1B2F0-F576-4C52-B732-C3A3BA07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5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48AB6A-8899-4B16-9C8F-64E8A62C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DA04AB-2B4E-4BCC-B608-1529E5C30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557499-CAC5-4898-B8AC-725D9A394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A7EA6-51E7-44BC-86E0-74B321C80DC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33102D-1E0A-4F84-9C62-82B74E42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24B49F-84E0-4EFE-A777-37E59782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7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22D864-978D-4D4E-B252-58BD778A5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08D99B1-CBDD-47DE-ABB4-2ECC9B5BF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DF6B00-F76D-4E92-8905-825499684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B498-D5A3-4A14-A382-B996B7ADE60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9FDA6E-DB84-4247-A6FA-54519067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6B9D11D-BC7E-42F5-B016-DCF3CC8E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7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2F736E-CF85-410A-90F7-F27ED2AA5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B02D60-C5C5-48BC-A04D-674731ADA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7967DC0-3F8F-42AA-A859-A8997415E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FBBE8AD-53B1-47A4-BF74-AA1C6A5CB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3AAB-25AD-496F-8DF3-4DCB4416194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5D167DD-71FF-4C11-9BDE-AF9FF8DE0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4C99CAF-16E1-40E5-AC9C-E81EFBE68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9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2E0BEB-4E39-4EFB-AF3E-4EABCD618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7ED3BAF-6E69-4C8F-9423-D95482C47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59636A1-8FA2-429C-8F1D-E4F6642AC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4032792-ABC4-4E95-8C5F-A776FCF79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1D4EF34-49D5-4B7F-A404-AEEC789EE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BF6ED10-1712-4A9E-BEA7-F304A756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3884-2EAD-4CDE-8A70-01F04AB0CAA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B823B05-1557-4B39-A3C3-57C40935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A167069-F201-455B-A7E3-D4C8B93B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2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E3D165-0EC1-44DD-9D5E-BAAD320E4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5F3206C-DF57-4689-9FB7-33731D284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B71F-62C2-479E-9417-83A4A76A4D1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34502DA-D604-442F-8CDF-F13666BF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5B22D8-DA7F-4EF6-B2A5-34EBF650E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6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E8F7D3C-D8F0-403B-8E37-A69B0C7D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064D-C341-49C1-8CAB-C748111443C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9B5CAEA-3187-44A8-9522-080338CE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87FDF7-95C3-4F70-9934-1D1D28D2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5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F27DAD-F77E-4416-835D-96101EB9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4727E33-7599-4FB6-A454-5D0E29293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EED80CF-669E-4FCB-A79F-CCC226E5E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CBEA837-7730-46F7-83FD-9DCBB5DF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E37C-B838-496B-ADF5-7DC4F736925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EC9D44F-CACD-4143-B8E0-3E56156EA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0908E33-70AB-4DF3-BD3C-D729E4DD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9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7DCF6F-118C-4630-B7FD-56E25687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9B50EAD-1CBF-4271-907F-A5FD1CD620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8C743E7-77D5-47C7-92D7-B9D4CF0A2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C76B92-B4D2-4891-8BC2-99515B46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5234-BC9D-42EA-8ACF-3D6CB1C486C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7603EED-F9BF-4FDC-B028-80E6C733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522C5D-AA5F-45E4-9CA9-16E76B07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0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A2F54CE-EAF5-403B-94A7-59A333C9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E56ED0E-10BF-4B93-B8F3-9529C92ED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120255-B153-46BA-8E5A-FFC4D8F2C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B11BA-7E7F-4655-A10C-5D68854554D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4790ED-CCE9-44AD-8C87-969A36F86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8EBD6-C313-483C-9A71-AF5A1F285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4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위쪽 모서리 18">
            <a:extLst>
              <a:ext uri="{FF2B5EF4-FFF2-40B4-BE49-F238E27FC236}">
                <a16:creationId xmlns:a16="http://schemas.microsoft.com/office/drawing/2014/main" id="{E11F791A-476A-46C0-A651-E79640AC37BB}"/>
              </a:ext>
            </a:extLst>
          </p:cNvPr>
          <p:cNvSpPr/>
          <p:nvPr/>
        </p:nvSpPr>
        <p:spPr>
          <a:xfrm>
            <a:off x="269876" y="263495"/>
            <a:ext cx="11652247" cy="6594505"/>
          </a:xfrm>
          <a:prstGeom prst="round2SameRect">
            <a:avLst>
              <a:gd name="adj1" fmla="val 159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28600" sx="101000" sy="101000" algn="ctr" rotWithShape="0">
              <a:srgbClr val="7670AE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en-US" altLang="ko-KR" sz="3200" b="1" i="1" kern="0" dirty="0">
                <a:solidFill>
                  <a:srgbClr val="7670AE"/>
                </a:solidFill>
              </a:rPr>
              <a:t>Review of deep learning concepts, CNN architectures, challenges, applications, future directions</a:t>
            </a: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r>
              <a:rPr lang="ko-KR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컴퓨터공학과 임유리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269877" y="263495"/>
            <a:ext cx="11652247" cy="490595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ko-KR" altLang="en-US" sz="2000" kern="0" dirty="0">
              <a:solidFill>
                <a:prstClr val="white"/>
              </a:solidFill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FF44B78C-9A9B-4A1C-8F56-DCB284297B73}"/>
              </a:ext>
            </a:extLst>
          </p:cNvPr>
          <p:cNvSpPr/>
          <p:nvPr/>
        </p:nvSpPr>
        <p:spPr>
          <a:xfrm>
            <a:off x="402431" y="416717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A9D8DAD-0201-4E48-905C-E635088285A2}"/>
              </a:ext>
            </a:extLst>
          </p:cNvPr>
          <p:cNvSpPr/>
          <p:nvPr/>
        </p:nvSpPr>
        <p:spPr>
          <a:xfrm>
            <a:off x="402431" y="490405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0BAE8081-38EA-45B9-AC38-D04734F7C334}"/>
              </a:ext>
            </a:extLst>
          </p:cNvPr>
          <p:cNvSpPr/>
          <p:nvPr/>
        </p:nvSpPr>
        <p:spPr>
          <a:xfrm>
            <a:off x="402431" y="564094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D13FAD6-6F71-46C2-E0F2-5A7EFA84F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0620" y="6492875"/>
            <a:ext cx="351503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07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69220" y="960432"/>
            <a:ext cx="6253659" cy="3484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1)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국소 반응 정규화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(Local Response Normalization)</a:t>
            </a:r>
          </a:p>
          <a:p>
            <a:pPr>
              <a:lnSpc>
                <a:spcPct val="150000"/>
              </a:lnSpc>
            </a:pPr>
            <a:endParaRPr lang="en-US" altLang="ko-KR" sz="17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주변 값에 영향을 받는 정도를 줄이는 방법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모든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반영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하기 위한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정규화 기법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같은 위치의 픽셀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에 대하여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여러 개의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 map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정규화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하는 방법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망의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일반화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돕는 효과 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AlexNet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BB8C9AA-EF33-288A-88F2-A003C067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D673A18A-A73B-0E0F-A638-143E6534575F}"/>
              </a:ext>
            </a:extLst>
          </p:cNvPr>
          <p:cNvCxnSpPr/>
          <p:nvPr/>
        </p:nvCxnSpPr>
        <p:spPr>
          <a:xfrm>
            <a:off x="6392154" y="737829"/>
            <a:ext cx="0" cy="60520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13B23926-3F05-E153-9D59-F4D6EDB160B4}"/>
              </a:ext>
            </a:extLst>
          </p:cNvPr>
          <p:cNvSpPr/>
          <p:nvPr/>
        </p:nvSpPr>
        <p:spPr>
          <a:xfrm>
            <a:off x="6435018" y="948684"/>
            <a:ext cx="5728406" cy="2376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2)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중복 서브 샘플링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(Overlapping Subsampling)</a:t>
            </a:r>
          </a:p>
          <a:p>
            <a:pPr>
              <a:lnSpc>
                <a:spcPct val="150000"/>
              </a:lnSpc>
            </a:pPr>
            <a:endParaRPr lang="en-US" altLang="ko-KR" sz="17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일반적으로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Max Pooling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할 때는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각각 중복되지 않은 영역에서 수행함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조금씩 겹치는 부분이 있도록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Pooling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AD62923-BDAB-3E0F-97D4-8BBF933E2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689" y="4027328"/>
            <a:ext cx="2494350" cy="24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8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181854" y="902706"/>
            <a:ext cx="5728406" cy="2376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3) Dropout</a:t>
            </a:r>
          </a:p>
          <a:p>
            <a:pPr>
              <a:lnSpc>
                <a:spcPct val="150000"/>
              </a:lnSpc>
            </a:pPr>
            <a:endParaRPr lang="en-US" altLang="ko-KR" sz="17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Fully-connected layer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의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뉴런 중 일부를 생략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하면서 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학습을 진행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하는 것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Forward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pass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와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back propagation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에 영향을 미치지 않음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AlexNet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BB8C9AA-EF33-288A-88F2-A003C067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D673A18A-A73B-0E0F-A638-143E6534575F}"/>
              </a:ext>
            </a:extLst>
          </p:cNvPr>
          <p:cNvCxnSpPr/>
          <p:nvPr/>
        </p:nvCxnSpPr>
        <p:spPr>
          <a:xfrm>
            <a:off x="5967411" y="727083"/>
            <a:ext cx="0" cy="60520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13B23926-3F05-E153-9D59-F4D6EDB160B4}"/>
              </a:ext>
            </a:extLst>
          </p:cNvPr>
          <p:cNvSpPr/>
          <p:nvPr/>
        </p:nvSpPr>
        <p:spPr>
          <a:xfrm>
            <a:off x="6181728" y="902706"/>
            <a:ext cx="5962649" cy="2745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4)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데이터 증강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(Data augmentation)</a:t>
            </a:r>
          </a:p>
          <a:p>
            <a:pPr>
              <a:lnSpc>
                <a:spcPct val="150000"/>
              </a:lnSpc>
            </a:pPr>
            <a:endParaRPr lang="en-US" altLang="ko-KR" sz="17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하나의 이미지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가지고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여러 장의 이미지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만들어 내는 것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데이터의 양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늘리는 것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같은 내용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but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살짝 다른 이미지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 err="1">
                <a:solidFill>
                  <a:schemeClr val="accent3">
                    <a:lumMod val="50000"/>
                  </a:schemeClr>
                </a:solidFill>
              </a:rPr>
              <a:t>AlexNet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에서는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256*256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사이즈의 이미지를 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224*224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로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랜덤하게 추출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해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augmentation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EE9B398-DA87-1C45-BF1C-BDC2DEB24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532" y="4390511"/>
            <a:ext cx="3629460" cy="198779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6890D6F-AE2B-A8EA-D4E5-A0326753B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197" y="4390511"/>
            <a:ext cx="2743200" cy="2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3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위쪽 모서리 18">
            <a:extLst>
              <a:ext uri="{FF2B5EF4-FFF2-40B4-BE49-F238E27FC236}">
                <a16:creationId xmlns:a16="http://schemas.microsoft.com/office/drawing/2014/main" id="{E11F791A-476A-46C0-A651-E79640AC37BB}"/>
              </a:ext>
            </a:extLst>
          </p:cNvPr>
          <p:cNvSpPr/>
          <p:nvPr/>
        </p:nvSpPr>
        <p:spPr>
          <a:xfrm>
            <a:off x="269876" y="263495"/>
            <a:ext cx="11652247" cy="6594505"/>
          </a:xfrm>
          <a:prstGeom prst="round2SameRect">
            <a:avLst>
              <a:gd name="adj1" fmla="val 159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28600" sx="101000" sy="101000" algn="ctr" rotWithShape="0">
              <a:srgbClr val="7670AE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en-US" altLang="ko-KR" sz="3600" b="1" i="1" kern="0" dirty="0" err="1">
                <a:solidFill>
                  <a:srgbClr val="7670AE"/>
                </a:solidFill>
              </a:rPr>
              <a:t>ZefNet</a:t>
            </a:r>
            <a:r>
              <a:rPr lang="en-US" altLang="ko-KR" sz="3600" b="1" i="1" kern="0" dirty="0">
                <a:solidFill>
                  <a:srgbClr val="7670AE"/>
                </a:solidFill>
              </a:rPr>
              <a:t>(</a:t>
            </a:r>
            <a:r>
              <a:rPr lang="en-US" altLang="ko-KR" sz="3600" b="1" i="1" kern="0" dirty="0" err="1">
                <a:solidFill>
                  <a:srgbClr val="7670AE"/>
                </a:solidFill>
              </a:rPr>
              <a:t>ZFNet</a:t>
            </a:r>
            <a:r>
              <a:rPr lang="en-US" altLang="ko-KR" sz="3600" b="1" i="1" kern="0" dirty="0">
                <a:solidFill>
                  <a:srgbClr val="7670AE"/>
                </a:solidFill>
              </a:rPr>
              <a:t>)</a:t>
            </a: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269877" y="263495"/>
            <a:ext cx="11652247" cy="490595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ko-KR" altLang="en-US" sz="2000" kern="0" dirty="0">
              <a:solidFill>
                <a:prstClr val="white"/>
              </a:solidFill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FF44B78C-9A9B-4A1C-8F56-DCB284297B73}"/>
              </a:ext>
            </a:extLst>
          </p:cNvPr>
          <p:cNvSpPr/>
          <p:nvPr/>
        </p:nvSpPr>
        <p:spPr>
          <a:xfrm>
            <a:off x="402431" y="416717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A9D8DAD-0201-4E48-905C-E635088285A2}"/>
              </a:ext>
            </a:extLst>
          </p:cNvPr>
          <p:cNvSpPr/>
          <p:nvPr/>
        </p:nvSpPr>
        <p:spPr>
          <a:xfrm>
            <a:off x="402431" y="490405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0BAE8081-38EA-45B9-AC38-D04734F7C334}"/>
              </a:ext>
            </a:extLst>
          </p:cNvPr>
          <p:cNvSpPr/>
          <p:nvPr/>
        </p:nvSpPr>
        <p:spPr>
          <a:xfrm>
            <a:off x="402431" y="564094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3AEFD03-E4E4-A718-5195-E77D6231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923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22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859993" y="889138"/>
            <a:ext cx="10472013" cy="3484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ZefNet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ZFNet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7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AlexNet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기본 구조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Visualizing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기법을 통해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Hyper-parameter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최적화를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Visualizing(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시각화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통해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CNN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내부에서 무슨 일이 일어나는지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알게 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CNN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의 비약적인 성능 개선의 토대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가 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DeConvNet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을 도입함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복잡한 이미지에서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심층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CNN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성능을 제한하는 문제를 해결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나중에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네트워크를 정량적으로 시각화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하기 위해 개발된 </a:t>
            </a:r>
            <a:r>
              <a:rPr lang="en-US" altLang="ko-KR" sz="1600" b="1" dirty="0" err="1">
                <a:solidFill>
                  <a:schemeClr val="accent3">
                    <a:lumMod val="50000"/>
                  </a:schemeClr>
                </a:solidFill>
              </a:rPr>
              <a:t>ZeFNet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으로 알려짐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ZefNet</a:t>
            </a:r>
            <a:r>
              <a:rPr lang="en-US" altLang="ko-KR" sz="2800" b="1" dirty="0">
                <a:solidFill>
                  <a:schemeClr val="bg1"/>
                </a:solidFill>
              </a:rPr>
              <a:t>(</a:t>
            </a:r>
            <a:r>
              <a:rPr lang="en-US" altLang="ko-KR" sz="2800" b="1" dirty="0" err="1">
                <a:solidFill>
                  <a:schemeClr val="bg1"/>
                </a:solidFill>
              </a:rPr>
              <a:t>ZFNet</a:t>
            </a:r>
            <a:r>
              <a:rPr lang="en-US" altLang="ko-KR" sz="2800" b="1" dirty="0">
                <a:solidFill>
                  <a:schemeClr val="bg1"/>
                </a:solidFill>
              </a:rPr>
              <a:t>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2254D6F-BDCB-4BB9-9B6D-60019B2C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figure 17">
            <a:extLst>
              <a:ext uri="{FF2B5EF4-FFF2-40B4-BE49-F238E27FC236}">
                <a16:creationId xmlns:a16="http://schemas.microsoft.com/office/drawing/2014/main" id="{42E879F3-AEAD-04B1-C32E-AC80CBC28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802" y="4940476"/>
            <a:ext cx="6730336" cy="155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935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485503" y="819368"/>
            <a:ext cx="11527821" cy="3484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DeConvNet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을 이용한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Visualization</a:t>
            </a:r>
          </a:p>
          <a:p>
            <a:pPr>
              <a:lnSpc>
                <a:spcPct val="150000"/>
              </a:lnSpc>
            </a:pPr>
            <a:endParaRPr lang="en-US" altLang="ko-KR" sz="17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Visualizing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기법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중간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layer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에서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activity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다시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입력 이미지 공간에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mapping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시키는 기법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CNN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동작을 잘 이해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하려면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중간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layer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에서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feature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의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activity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가 어떻게 되는지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알 수 있어야 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DeConvolution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특정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feature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의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activity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가 입력 이미지에서 어떻게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mapping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되는지를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이해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하기 위해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	   	                       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                           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convolution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과정을 역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(reverse)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으로 수행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하는 것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Convolution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과정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Feature map – filter – </a:t>
            </a:r>
            <a:r>
              <a:rPr lang="en-US" altLang="ko-KR" sz="1600" dirty="0" err="1">
                <a:solidFill>
                  <a:schemeClr val="accent3">
                    <a:lumMod val="50000"/>
                  </a:schemeClr>
                </a:solidFill>
              </a:rPr>
              <a:t>ReLU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- Pooling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ZefNet</a:t>
            </a:r>
            <a:r>
              <a:rPr lang="en-US" altLang="ko-KR" sz="2800" b="1" dirty="0">
                <a:solidFill>
                  <a:schemeClr val="bg1"/>
                </a:solidFill>
              </a:rPr>
              <a:t>(</a:t>
            </a:r>
            <a:r>
              <a:rPr lang="en-US" altLang="ko-KR" sz="2800" b="1" dirty="0" err="1">
                <a:solidFill>
                  <a:schemeClr val="bg1"/>
                </a:solidFill>
              </a:rPr>
              <a:t>ZFNet</a:t>
            </a:r>
            <a:r>
              <a:rPr lang="en-US" altLang="ko-KR" sz="2800" b="1" dirty="0">
                <a:solidFill>
                  <a:schemeClr val="bg1"/>
                </a:solidFill>
              </a:rPr>
              <a:t>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2254D6F-BDCB-4BB9-9B6D-60019B2C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10C471E-119C-430A-97CA-68B0DEC03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06" y="4741698"/>
            <a:ext cx="2987450" cy="185804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6AEAD6A-23AB-4039-A14F-54EBC1B56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954604"/>
            <a:ext cx="4454303" cy="164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6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485502" y="874974"/>
            <a:ext cx="11527821" cy="3114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1) Pooling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7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문제점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Max – Pooling</a:t>
            </a:r>
            <a:r>
              <a:rPr lang="ko-KR" altLang="en-US" sz="1600" dirty="0">
                <a:solidFill>
                  <a:schemeClr val="accent5">
                    <a:lumMod val="50000"/>
                  </a:schemeClr>
                </a:solidFill>
              </a:rPr>
              <a:t>에 대한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역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(reverse)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구하는 것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큰 값만 전달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하므로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어떤 위치에 있는 신호가 가장 큰 값이었는지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위치 정보를 파악할 수 없음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해결책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Switch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개념 활용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Switch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는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가장 강한 자극의 위치 정보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가지고 있는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일종의 꼬리표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(flag)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 err="1">
                <a:solidFill>
                  <a:schemeClr val="accent3">
                    <a:lumMod val="50000"/>
                  </a:schemeClr>
                </a:solidFill>
              </a:rPr>
              <a:t>Unpooling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할 때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switch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정보를 활용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해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그 자리에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해당 값을 위치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시킴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ZefNet</a:t>
            </a:r>
            <a:r>
              <a:rPr lang="en-US" altLang="ko-KR" sz="2800" b="1" dirty="0">
                <a:solidFill>
                  <a:schemeClr val="bg1"/>
                </a:solidFill>
              </a:rPr>
              <a:t>(</a:t>
            </a:r>
            <a:r>
              <a:rPr lang="en-US" altLang="ko-KR" sz="2800" b="1" dirty="0" err="1">
                <a:solidFill>
                  <a:schemeClr val="bg1"/>
                </a:solidFill>
              </a:rPr>
              <a:t>ZFNet</a:t>
            </a:r>
            <a:r>
              <a:rPr lang="en-US" altLang="ko-KR" sz="2800" b="1" dirty="0">
                <a:solidFill>
                  <a:schemeClr val="bg1"/>
                </a:solidFill>
              </a:rPr>
              <a:t>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2254D6F-BDCB-4BB9-9B6D-60019B2C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6AEAD6A-23AB-4039-A14F-54EBC1B56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905" y="4696791"/>
            <a:ext cx="4862983" cy="179608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FF90BCDC-59F9-4862-BDFC-88586D7A9D9B}"/>
              </a:ext>
            </a:extLst>
          </p:cNvPr>
          <p:cNvSpPr/>
          <p:nvPr/>
        </p:nvSpPr>
        <p:spPr>
          <a:xfrm>
            <a:off x="6107701" y="5490070"/>
            <a:ext cx="4303704" cy="98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0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녹색 화살표에서 작은 값은 왼쪽 화살표에서 보면 사라져 있음</a:t>
            </a:r>
            <a:endParaRPr lang="en-US" altLang="ko-K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강한 값의 위치를 중간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(Max Locations “Switch”)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 에 저장하여 </a:t>
            </a:r>
            <a:endParaRPr lang="en-US" altLang="ko-K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추후 복구 시 사용</a:t>
            </a:r>
            <a:endParaRPr lang="en-US" altLang="ko-KR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23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485501" y="1180548"/>
            <a:ext cx="11527821" cy="2465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2) 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ReLU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7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ReLU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음의 값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갖는 것들은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으로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0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이상의 값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들은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그대로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pass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한다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역과정을 수행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할 때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양의 값들은 문제가 없고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0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이하의 값들만 복원할 방법이 없음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영향이 미미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하다고 해 그냥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skip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ZefNet</a:t>
            </a:r>
            <a:r>
              <a:rPr lang="en-US" altLang="ko-KR" sz="2800" b="1" dirty="0">
                <a:solidFill>
                  <a:schemeClr val="bg1"/>
                </a:solidFill>
              </a:rPr>
              <a:t>(</a:t>
            </a:r>
            <a:r>
              <a:rPr lang="en-US" altLang="ko-KR" sz="2800" b="1" dirty="0" err="1">
                <a:solidFill>
                  <a:schemeClr val="bg1"/>
                </a:solidFill>
              </a:rPr>
              <a:t>ZFNet</a:t>
            </a:r>
            <a:r>
              <a:rPr lang="en-US" altLang="ko-KR" sz="2800" b="1" dirty="0">
                <a:solidFill>
                  <a:schemeClr val="bg1"/>
                </a:solidFill>
              </a:rPr>
              <a:t>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2254D6F-BDCB-4BB9-9B6D-60019B2C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A5BB595-4918-489A-B4AC-2D31CFD75F74}"/>
              </a:ext>
            </a:extLst>
          </p:cNvPr>
          <p:cNvSpPr/>
          <p:nvPr/>
        </p:nvSpPr>
        <p:spPr>
          <a:xfrm>
            <a:off x="485501" y="4546278"/>
            <a:ext cx="5610499" cy="161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3) Filter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Inverse filter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연산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수행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가역이 가능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한 과정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특별히 문제가 될 것이 없음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61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ZefNet</a:t>
            </a:r>
            <a:r>
              <a:rPr lang="en-US" altLang="ko-KR" sz="2800" b="1" dirty="0">
                <a:solidFill>
                  <a:schemeClr val="bg1"/>
                </a:solidFill>
              </a:rPr>
              <a:t>(</a:t>
            </a:r>
            <a:r>
              <a:rPr lang="en-US" altLang="ko-KR" sz="2800" b="1" dirty="0" err="1">
                <a:solidFill>
                  <a:schemeClr val="bg1"/>
                </a:solidFill>
              </a:rPr>
              <a:t>ZFNet</a:t>
            </a:r>
            <a:r>
              <a:rPr lang="en-US" altLang="ko-KR" sz="2800" b="1" dirty="0">
                <a:solidFill>
                  <a:schemeClr val="bg1"/>
                </a:solidFill>
              </a:rPr>
              <a:t>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2254D6F-BDCB-4BB9-9B6D-60019B2C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41BD8D3-1AE2-4DA5-A635-CD8BE1B107F7}"/>
              </a:ext>
            </a:extLst>
          </p:cNvPr>
          <p:cNvSpPr/>
          <p:nvPr/>
        </p:nvSpPr>
        <p:spPr>
          <a:xfrm>
            <a:off x="573691" y="1006990"/>
            <a:ext cx="11527821" cy="3114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4) Feature map</a:t>
            </a:r>
          </a:p>
          <a:p>
            <a:pPr>
              <a:lnSpc>
                <a:spcPct val="150000"/>
              </a:lnSpc>
            </a:pPr>
            <a:endParaRPr lang="en-US" altLang="ko-KR" sz="17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시각화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해야 되는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대상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시각화를 수행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하게 되면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특정 단계에서 얻어진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 map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들이 고르게 확보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되어 있는지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특정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feature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쪽으로 쏠려 있는지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등을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파악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학습 결과에 대한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양호 여부 판단</a:t>
            </a:r>
            <a:r>
              <a:rPr lang="ko-KR" altLang="en-US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o-KR" altLang="en-US" sz="1600" dirty="0"/>
              <a:t>및</a:t>
            </a:r>
            <a:r>
              <a:rPr lang="ko-KR" altLang="en-US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CNN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구조가 적절했는지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등을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판단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가능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FFCED8E-A81B-4D2E-AFA8-5539428F6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210" y="4195419"/>
            <a:ext cx="3251578" cy="24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6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496849" y="1063740"/>
            <a:ext cx="11198302" cy="5030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ZefNet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ZFNet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Visualization(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시각화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목적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뉴런 활성화를 이해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하여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CNN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성능을 모니터링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하는 것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숨겨진 특징을 시각화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하여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심층 신뢰 네트워크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(DBN)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성능을 최적화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CNN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이 입력 이미지의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어떠한 부분에 대해 자극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받고 있는지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눈으로 확인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가능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출력 뉴런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사용해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생성된 이미지를 시각화</a:t>
            </a:r>
            <a:r>
              <a:rPr lang="ko-KR" altLang="en-US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하여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심층 비지도 자동 인코더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(AE)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성능을 평가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Convolution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및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Pooling layer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의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작동 순서를 역전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시킴으로써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dirty="0" err="1">
                <a:solidFill>
                  <a:schemeClr val="accent3">
                    <a:lumMod val="50000"/>
                  </a:schemeClr>
                </a:solidFill>
              </a:rPr>
              <a:t>DeconvNet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은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forward pass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처럼 작동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ko-KR" altLang="en-US" sz="1600" dirty="0" err="1">
                <a:solidFill>
                  <a:schemeClr val="accent3">
                    <a:lumMod val="50000"/>
                  </a:schemeClr>
                </a:solidFill>
              </a:rPr>
              <a:t>역매핑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Convolution layer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출력을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역방향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으로 시작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하여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시각적으로 관찰 가능한 이미지 모양을 생성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각 레이어에서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학습된 내부 특징 표현의 신경 해석을 제공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 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ZefNet</a:t>
            </a:r>
            <a:r>
              <a:rPr lang="en-US" altLang="ko-KR" sz="2800" b="1" dirty="0">
                <a:solidFill>
                  <a:schemeClr val="bg1"/>
                </a:solidFill>
              </a:rPr>
              <a:t>(</a:t>
            </a:r>
            <a:r>
              <a:rPr lang="en-US" altLang="ko-KR" sz="2800" b="1" dirty="0" err="1">
                <a:solidFill>
                  <a:schemeClr val="bg1"/>
                </a:solidFill>
              </a:rPr>
              <a:t>ZFNet</a:t>
            </a:r>
            <a:r>
              <a:rPr lang="en-US" altLang="ko-KR" sz="2800" b="1" dirty="0">
                <a:solidFill>
                  <a:schemeClr val="bg1"/>
                </a:solidFill>
              </a:rPr>
              <a:t>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2254D6F-BDCB-4BB9-9B6D-60019B2C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04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440531" y="936214"/>
            <a:ext cx="11527821" cy="3091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ZefNet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의 구조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 Visualization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기법의 효과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보이는 것에 집중하여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전반적으로 </a:t>
            </a: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AlexNet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과 비슷한 구조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가지고 있음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 err="1">
                <a:solidFill>
                  <a:schemeClr val="accent3">
                    <a:lumMod val="50000"/>
                  </a:schemeClr>
                </a:solidFill>
              </a:rPr>
              <a:t>AlexNet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에서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GPU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하나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만 사용함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매개변수 최적화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를 실행하고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Filter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크기를 작게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하고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Stride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크기를 작게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설정하도록 구조를 변경함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CNN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토폴로지의 재배열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로 인해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성능이 향상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ZefNet</a:t>
            </a:r>
            <a:r>
              <a:rPr lang="en-US" altLang="ko-KR" sz="2800" b="1" dirty="0">
                <a:solidFill>
                  <a:schemeClr val="bg1"/>
                </a:solidFill>
              </a:rPr>
              <a:t>(</a:t>
            </a:r>
            <a:r>
              <a:rPr lang="en-US" altLang="ko-KR" sz="2800" b="1" dirty="0" err="1">
                <a:solidFill>
                  <a:schemeClr val="bg1"/>
                </a:solidFill>
              </a:rPr>
              <a:t>ZFNet</a:t>
            </a:r>
            <a:r>
              <a:rPr lang="en-US" altLang="ko-KR" sz="2800" b="1" dirty="0">
                <a:solidFill>
                  <a:schemeClr val="bg1"/>
                </a:solidFill>
              </a:rPr>
              <a:t>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2254D6F-BDCB-4BB9-9B6D-60019B2C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Picture 6" descr="그림 17">
            <a:extLst>
              <a:ext uri="{FF2B5EF4-FFF2-40B4-BE49-F238E27FC236}">
                <a16:creationId xmlns:a16="http://schemas.microsoft.com/office/drawing/2014/main" id="{EA0EDCB2-FA31-4FCB-9245-B76DA90CD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089" y="4788811"/>
            <a:ext cx="7387873" cy="17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6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위쪽 모서리 18">
            <a:extLst>
              <a:ext uri="{FF2B5EF4-FFF2-40B4-BE49-F238E27FC236}">
                <a16:creationId xmlns:a16="http://schemas.microsoft.com/office/drawing/2014/main" id="{E11F791A-476A-46C0-A651-E79640AC37BB}"/>
              </a:ext>
            </a:extLst>
          </p:cNvPr>
          <p:cNvSpPr/>
          <p:nvPr/>
        </p:nvSpPr>
        <p:spPr>
          <a:xfrm>
            <a:off x="269876" y="278993"/>
            <a:ext cx="11652247" cy="6594505"/>
          </a:xfrm>
          <a:prstGeom prst="round2SameRect">
            <a:avLst>
              <a:gd name="adj1" fmla="val 159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28600" sx="101000" sy="101000" algn="ctr" rotWithShape="0">
              <a:srgbClr val="7670AE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269877" y="263495"/>
            <a:ext cx="11652247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1518762" y="1366319"/>
            <a:ext cx="4205702" cy="5111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CNN Architecture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LeNet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 5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AlexNet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ZefNet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ZFNet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GoogleNet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 Inception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VGGNet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 Highway Network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ResNet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DenseNet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ResNeXt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340363" y="266180"/>
            <a:ext cx="2356799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CONTENTS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B7972A6-6A7D-D78A-4441-F37EF7A2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7447" y="6486892"/>
            <a:ext cx="1044676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75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위쪽 모서리 18">
            <a:extLst>
              <a:ext uri="{FF2B5EF4-FFF2-40B4-BE49-F238E27FC236}">
                <a16:creationId xmlns:a16="http://schemas.microsoft.com/office/drawing/2014/main" id="{E11F791A-476A-46C0-A651-E79640AC37BB}"/>
              </a:ext>
            </a:extLst>
          </p:cNvPr>
          <p:cNvSpPr/>
          <p:nvPr/>
        </p:nvSpPr>
        <p:spPr>
          <a:xfrm>
            <a:off x="269876" y="263495"/>
            <a:ext cx="11652247" cy="6594505"/>
          </a:xfrm>
          <a:prstGeom prst="round2SameRect">
            <a:avLst>
              <a:gd name="adj1" fmla="val 159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28600" sx="101000" sy="101000" algn="ctr" rotWithShape="0">
              <a:srgbClr val="7670AE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en-US" altLang="ko-KR" sz="3600" b="1" i="1" kern="0" dirty="0" err="1">
                <a:solidFill>
                  <a:srgbClr val="7670AE"/>
                </a:solidFill>
              </a:rPr>
              <a:t>GoogLeNet</a:t>
            </a:r>
            <a:endParaRPr lang="en-US" altLang="ko-KR" sz="3600" b="1" i="1" kern="0" dirty="0">
              <a:solidFill>
                <a:srgbClr val="7670AE"/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269877" y="263495"/>
            <a:ext cx="11652247" cy="490595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ko-KR" altLang="en-US" sz="2000" kern="0" dirty="0">
              <a:solidFill>
                <a:prstClr val="white"/>
              </a:solidFill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FF44B78C-9A9B-4A1C-8F56-DCB284297B73}"/>
              </a:ext>
            </a:extLst>
          </p:cNvPr>
          <p:cNvSpPr/>
          <p:nvPr/>
        </p:nvSpPr>
        <p:spPr>
          <a:xfrm>
            <a:off x="402431" y="416717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A9D8DAD-0201-4E48-905C-E635088285A2}"/>
              </a:ext>
            </a:extLst>
          </p:cNvPr>
          <p:cNvSpPr/>
          <p:nvPr/>
        </p:nvSpPr>
        <p:spPr>
          <a:xfrm>
            <a:off x="402431" y="490405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0BAE8081-38EA-45B9-AC38-D04734F7C334}"/>
              </a:ext>
            </a:extLst>
          </p:cNvPr>
          <p:cNvSpPr/>
          <p:nvPr/>
        </p:nvSpPr>
        <p:spPr>
          <a:xfrm>
            <a:off x="402431" y="564094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FB2F4BA-7790-24F4-51D7-7D431F5C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923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81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540738" y="815872"/>
            <a:ext cx="11408373" cy="567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GoogLeNet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주어진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하드웨어 자원을 최대한 효율적으로 이용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하면서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학습 능력은 극대화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할 수 있는 깊고 넓은 신경망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깊고 넓은 신경망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위해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Inception Module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추가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GoogLeNet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아키텍처의 핵심 목표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계산 비용을 줄이면서</a:t>
            </a:r>
            <a:r>
              <a:rPr lang="en-US" altLang="ko-KR" sz="1600" b="1" dirty="0"/>
              <a:t>,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높은 수준의 정확도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를 달성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하는 것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 err="1">
                <a:solidFill>
                  <a:schemeClr val="accent3">
                    <a:lumMod val="50000"/>
                  </a:schemeClr>
                </a:solidFill>
              </a:rPr>
              <a:t>GoogLeNet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의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공통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Convolution layer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는 동일한 개념의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Network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In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Network(NIN)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아키텍처를 사용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하는 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작은 블록으로 대체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GoogLeNet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동기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학습 능력을 향상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시킬 뿐만 아니라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CNN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매개 변수의 효율성을 향상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시키는 것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단점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이기종 토폴로지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모듈 간의 적응을 필요로 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Representation Jam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표현 잼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다음 계층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의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기능 공간을 크게 감소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시키고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때로는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귀중한 정보 손실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로 이어짐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GoogLeNet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873B464-3DD9-6111-59AB-9A6ED209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92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304364" y="2075077"/>
            <a:ext cx="11167672" cy="4569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GoogLeNet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대형 커널을 사용하기 전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에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병목 계층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으로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1*1 Convolution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Filter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삽입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하여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계산을 조절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중복 문제를 해결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하기 위한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희소 연결을 사용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관련 없는 채널을 방치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하여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비용을 절감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Fully Connected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layer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사용하는 대신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Global Average Pooling(GAP)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마지막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로 사용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해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연결 밀도를 낮춤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사용된 추가적인 규칙성 요인에는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최적화 도구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로서 </a:t>
            </a: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RmsProp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의 사용과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배치 정규화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가 포함됨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다양한 크기의 필터를 통합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하여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다양한 공간 해상도의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공간 정보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와 함께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채널 정보를 캡처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GoogLeNet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873B464-3DD9-6111-59AB-9A6ED209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 descr="그림 19">
            <a:extLst>
              <a:ext uri="{FF2B5EF4-FFF2-40B4-BE49-F238E27FC236}">
                <a16:creationId xmlns:a16="http://schemas.microsoft.com/office/drawing/2014/main" id="{2A9453FE-87D6-4311-9113-5860EBFE8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03" y="1026659"/>
            <a:ext cx="3977115" cy="152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02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340793" y="1554535"/>
            <a:ext cx="11339043" cy="4938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Global Average Pooling(GAP)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목적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Feature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차원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vector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로 만들기 위함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같은 채널의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들을 모두 평균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낸 다음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채널의 개수만큼 원소를 가지는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vector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로 만듦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고안된 이유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Fully Connected 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없애기 위한 방법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으로 도입 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Fully Connected layer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는 파라미터의 수가 많이 증가하며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위치에 대한 정보가 사라지는 단점이 있음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Fully Connected layer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사용시 꼭 지정해 줘야 하는 사이즈 때문에 입력 이미지를 고정해야 하는 단점이 있음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But GAP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는 어떤 사이즈의 입력이 들어와도 상관이 없음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=&gt; GAP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는 파라미터가 추가되지 않고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폭발적으로 증가하지 않아서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overfitting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측면에서도 유리함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=&gt; 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GAP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의 연산 결과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차원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vector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가 되기 때문에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최종 출력에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Fully Connected layer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대신 사용 가능 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GoogLeNet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873B464-3DD9-6111-59AB-9A6ED209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61451B1-CABF-4033-BA46-60AC62CAC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580" y="1097335"/>
            <a:ext cx="5184256" cy="13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35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191944" y="1991301"/>
            <a:ext cx="11847225" cy="459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1) Multi-Layer Perceptron(MLP)</a:t>
            </a:r>
          </a:p>
          <a:p>
            <a:pPr>
              <a:lnSpc>
                <a:spcPct val="150000"/>
              </a:lnSpc>
            </a:pPr>
            <a:endParaRPr lang="en-US" altLang="ko-KR" sz="17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기존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CNN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문제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Feature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추출 시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filter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의 특징이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linear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하기 때문에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non-linear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한 성질을 갖는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추출하는데 어려움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이 있음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이를 극복하기 위해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feature map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의 개수를 늘려야 함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 err="1">
                <a:solidFill>
                  <a:schemeClr val="accent3">
                    <a:lumMod val="50000"/>
                  </a:schemeClr>
                </a:solidFill>
              </a:rPr>
              <a:t>연산량이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늘어남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제안 해결책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filter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대신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MLP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(Multi-layer Perceptron)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사용해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추출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Convolution kernel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보다는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non-linear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한 성질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을 잘 활용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할 수 있기 때문에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추출할 수 있는 능력이 우수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1*1 Convolution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사용해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 map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줄일 수 있음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GoogLeNet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873B464-3DD9-6111-59AB-9A6ED209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EA7729D-814B-4140-AE99-5814FDF7A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828" y="837341"/>
            <a:ext cx="4046019" cy="19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86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512164" y="1122752"/>
            <a:ext cx="11167672" cy="272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2) Network In Network(NIN)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개의 </a:t>
            </a: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MLPconv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 layer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사용함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Fully-Connected NIN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대신에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최종단에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Global average pooling(GAP)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사용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효과적으로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feature-vector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추출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하였기에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추출된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vector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들에 대한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pooling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만으로도 충분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Average pooling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만으로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classifier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역할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할 수 있기 때문에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overfitting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문제를 회피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가능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GoogLeNet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873B464-3DD9-6111-59AB-9A6ED209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 descr="http://i.imgur.com/1oWxvdX.png">
            <a:extLst>
              <a:ext uri="{FF2B5EF4-FFF2-40B4-BE49-F238E27FC236}">
                <a16:creationId xmlns:a16="http://schemas.microsoft.com/office/drawing/2014/main" id="{82B408A7-D8E3-40CA-8B21-8B386CEB6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32" y="4613987"/>
            <a:ext cx="6067581" cy="18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3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398387" y="1283031"/>
            <a:ext cx="5313096" cy="459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3) 1 * 1 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Convolutuon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7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목표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차원 축소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효과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여러 개의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 map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으로부터 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       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비슷한 성질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갖는 것들을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묶어낼 수 있고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       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“C2 &gt; C3”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의 관계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가 만들어지면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          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차원을 줄이는 것과 같은 효과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얻을 수 있음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뉴런에 활성함수로 </a:t>
            </a: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ReLU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사용하면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추가로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non-linearity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얻을 수 있는 이점도 있음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GoogLeNet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873B464-3DD9-6111-59AB-9A6ED209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6D5C89F-E09F-4B55-A7A2-8CC3AE3B34AF}"/>
              </a:ext>
            </a:extLst>
          </p:cNvPr>
          <p:cNvCxnSpPr/>
          <p:nvPr/>
        </p:nvCxnSpPr>
        <p:spPr>
          <a:xfrm>
            <a:off x="6065736" y="727677"/>
            <a:ext cx="0" cy="60520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44" name="Picture 4" descr="http://i.imgur.com/4Gf5QDo.png">
            <a:extLst>
              <a:ext uri="{FF2B5EF4-FFF2-40B4-BE49-F238E27FC236}">
                <a16:creationId xmlns:a16="http://schemas.microsoft.com/office/drawing/2014/main" id="{34B80D51-75F8-4814-A912-0FAB6748A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551" y="1331277"/>
            <a:ext cx="2325474" cy="194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B07842CF-915D-4AED-864A-76A4E13F3D88}"/>
              </a:ext>
            </a:extLst>
          </p:cNvPr>
          <p:cNvSpPr/>
          <p:nvPr/>
        </p:nvSpPr>
        <p:spPr>
          <a:xfrm>
            <a:off x="6419990" y="3753721"/>
            <a:ext cx="5537098" cy="263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입력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feature map C2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의 개수가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출력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feature map C3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의 개수가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인 경우일 때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개의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feature map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으로 부터 입력 받아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학습을 통해 얻어진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learned parameter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를 통해 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개의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feature map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이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개의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feature map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으로 결정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-&gt;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차원이 줄어들게 되며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 err="1">
                <a:solidFill>
                  <a:schemeClr val="accent5">
                    <a:lumMod val="50000"/>
                  </a:schemeClr>
                </a:solidFill>
              </a:rPr>
              <a:t>연산량을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절감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하게 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72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598400" y="815872"/>
            <a:ext cx="10995200" cy="567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4) Inception</a:t>
            </a: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- Inception Module :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다양한 크기의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Filter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들을 조합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해서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생성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하는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module</a:t>
            </a: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- Inception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을 개발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하면서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NIN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구조를 많이 참고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Local receptive field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에서 더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다양한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추출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하기 위해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여러 개의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convolution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병렬적으로 활용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Inception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모듈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에서는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특징을 효율적으로 추출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하기 위해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1*1, 3*3, 5*5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</a:t>
            </a:r>
            <a:r>
              <a:rPr lang="ko-KR" altLang="en-US" sz="1600" b="1" dirty="0" err="1">
                <a:solidFill>
                  <a:schemeClr val="accent5">
                    <a:lumMod val="50000"/>
                  </a:schemeClr>
                </a:solidFill>
              </a:rPr>
              <a:t>합성곱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연산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각각 수행함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Inception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모듈의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가지 연산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1) 1*1 </a:t>
            </a:r>
            <a:r>
              <a:rPr lang="ko-KR" altLang="en-US" sz="1600" dirty="0" err="1">
                <a:solidFill>
                  <a:schemeClr val="accent3">
                    <a:lumMod val="50000"/>
                  </a:schemeClr>
                </a:solidFill>
              </a:rPr>
              <a:t>합성곱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2) 1*1 </a:t>
            </a:r>
            <a:r>
              <a:rPr lang="ko-KR" altLang="en-US" sz="1600" dirty="0" err="1">
                <a:solidFill>
                  <a:schemeClr val="accent3">
                    <a:lumMod val="50000"/>
                  </a:schemeClr>
                </a:solidFill>
              </a:rPr>
              <a:t>합성곱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+ 3*3 </a:t>
            </a:r>
            <a:r>
              <a:rPr lang="ko-KR" altLang="en-US" sz="1600" dirty="0" err="1">
                <a:solidFill>
                  <a:schemeClr val="accent3">
                    <a:lumMod val="50000"/>
                  </a:schemeClr>
                </a:solidFill>
              </a:rPr>
              <a:t>합성곱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3) 1*1 </a:t>
            </a:r>
            <a:r>
              <a:rPr lang="ko-KR" altLang="en-US" sz="1600" dirty="0" err="1">
                <a:solidFill>
                  <a:schemeClr val="accent3">
                    <a:lumMod val="50000"/>
                  </a:schemeClr>
                </a:solidFill>
              </a:rPr>
              <a:t>합성곱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+ 5*5 </a:t>
            </a:r>
            <a:r>
              <a:rPr lang="ko-KR" altLang="en-US" sz="1600" dirty="0" err="1">
                <a:solidFill>
                  <a:schemeClr val="accent3">
                    <a:lumMod val="50000"/>
                  </a:schemeClr>
                </a:solidFill>
              </a:rPr>
              <a:t>합성곱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4) 3*3 Max-pooling + 1*1 </a:t>
            </a:r>
            <a:r>
              <a:rPr lang="ko-KR" altLang="en-US" sz="1600" dirty="0" err="1">
                <a:solidFill>
                  <a:schemeClr val="accent3">
                    <a:lumMod val="50000"/>
                  </a:schemeClr>
                </a:solidFill>
              </a:rPr>
              <a:t>합성곱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GoogLeNet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873B464-3DD9-6111-59AB-9A6ED209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08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GoogLeNet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873B464-3DD9-6111-59AB-9A6ED209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7FA84C5-5C4B-42B5-B3FA-2F168F65A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79" y="1450612"/>
            <a:ext cx="5096022" cy="4164937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3B5D2F99-68FA-4D17-8162-E6AF1A81F16B}"/>
              </a:ext>
            </a:extLst>
          </p:cNvPr>
          <p:cNvSpPr/>
          <p:nvPr/>
        </p:nvSpPr>
        <p:spPr>
          <a:xfrm>
            <a:off x="3248436" y="5095053"/>
            <a:ext cx="2975202" cy="104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700" b="1" dirty="0">
                <a:solidFill>
                  <a:schemeClr val="accent3">
                    <a:lumMod val="50000"/>
                  </a:schemeClr>
                </a:solidFill>
              </a:rPr>
              <a:t>Convolution kernel(</a:t>
            </a:r>
            <a:r>
              <a:rPr lang="ko-KR" altLang="en-US" sz="700" b="1" dirty="0">
                <a:solidFill>
                  <a:schemeClr val="accent3">
                    <a:lumMod val="50000"/>
                  </a:schemeClr>
                </a:solidFill>
              </a:rPr>
              <a:t>파란색</a:t>
            </a:r>
            <a:r>
              <a:rPr lang="en-US" altLang="ko-KR" sz="7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700" dirty="0">
                <a:solidFill>
                  <a:schemeClr val="accent3">
                    <a:lumMod val="50000"/>
                  </a:schemeClr>
                </a:solidFill>
              </a:rPr>
              <a:t>-&gt; </a:t>
            </a:r>
            <a:r>
              <a:rPr lang="ko-KR" altLang="en-US" sz="700" dirty="0">
                <a:solidFill>
                  <a:schemeClr val="accent3">
                    <a:lumMod val="50000"/>
                  </a:schemeClr>
                </a:solidFill>
              </a:rPr>
              <a:t>다양한 </a:t>
            </a:r>
            <a:r>
              <a:rPr lang="en-US" altLang="ko-KR" sz="700" dirty="0">
                <a:solidFill>
                  <a:schemeClr val="accent3">
                    <a:lumMod val="50000"/>
                  </a:schemeClr>
                </a:solidFill>
              </a:rPr>
              <a:t>scale</a:t>
            </a:r>
            <a:r>
              <a:rPr lang="ko-KR" altLang="en-US" sz="700" dirty="0">
                <a:solidFill>
                  <a:schemeClr val="accent3">
                    <a:lumMod val="50000"/>
                  </a:schemeClr>
                </a:solidFill>
              </a:rPr>
              <a:t>의 </a:t>
            </a:r>
            <a:r>
              <a:rPr lang="en-US" altLang="ko-KR" sz="700" dirty="0">
                <a:solidFill>
                  <a:schemeClr val="accent3">
                    <a:lumMod val="50000"/>
                  </a:schemeClr>
                </a:solidFill>
              </a:rPr>
              <a:t>feature</a:t>
            </a:r>
            <a:r>
              <a:rPr lang="ko-KR" altLang="en-US" sz="700" dirty="0">
                <a:solidFill>
                  <a:schemeClr val="accent3">
                    <a:lumMod val="50000"/>
                  </a:schemeClr>
                </a:solidFill>
              </a:rPr>
              <a:t>를 효과적으로 추출</a:t>
            </a:r>
            <a:endParaRPr lang="en-US" altLang="ko-KR" sz="7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7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700" b="1" dirty="0">
                <a:solidFill>
                  <a:schemeClr val="accent3">
                    <a:lumMod val="50000"/>
                  </a:schemeClr>
                </a:solidFill>
              </a:rPr>
              <a:t>1*1 Convolution layer(</a:t>
            </a:r>
            <a:r>
              <a:rPr lang="ko-KR" altLang="en-US" sz="700" b="1" dirty="0">
                <a:solidFill>
                  <a:schemeClr val="accent3">
                    <a:lumMod val="50000"/>
                  </a:schemeClr>
                </a:solidFill>
              </a:rPr>
              <a:t>노란색</a:t>
            </a:r>
            <a:r>
              <a:rPr lang="en-US" altLang="ko-KR" sz="7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700" dirty="0">
                <a:solidFill>
                  <a:schemeClr val="accent3">
                    <a:lumMod val="50000"/>
                  </a:schemeClr>
                </a:solidFill>
              </a:rPr>
              <a:t>-&gt; </a:t>
            </a:r>
            <a:r>
              <a:rPr lang="ko-KR" altLang="en-US" sz="700" dirty="0" err="1">
                <a:solidFill>
                  <a:schemeClr val="accent3">
                    <a:lumMod val="50000"/>
                  </a:schemeClr>
                </a:solidFill>
              </a:rPr>
              <a:t>연산량을</a:t>
            </a:r>
            <a:r>
              <a:rPr lang="ko-KR" altLang="en-US" sz="700" dirty="0">
                <a:solidFill>
                  <a:schemeClr val="accent3">
                    <a:lumMod val="50000"/>
                  </a:schemeClr>
                </a:solidFill>
              </a:rPr>
              <a:t> 크게 경감시킬 수 있게 되어</a:t>
            </a:r>
            <a:r>
              <a:rPr lang="en-US" altLang="ko-KR" sz="7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700" dirty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ko-KR" altLang="en-US" sz="700" dirty="0">
                <a:solidFill>
                  <a:schemeClr val="accent3">
                    <a:lumMod val="50000"/>
                  </a:schemeClr>
                </a:solidFill>
              </a:rPr>
              <a:t>결과적으로 망의 넓이와 깊이를 증가시킬 수 있는 기반을 마련함</a:t>
            </a:r>
            <a:endParaRPr lang="en-US" altLang="ko-KR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2B77A26-91BA-46F0-AE47-07D41119E309}"/>
              </a:ext>
            </a:extLst>
          </p:cNvPr>
          <p:cNvSpPr/>
          <p:nvPr/>
        </p:nvSpPr>
        <p:spPr>
          <a:xfrm>
            <a:off x="6705601" y="1785205"/>
            <a:ext cx="5270527" cy="3830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Inception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1*1 Convolution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을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cascade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구조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로 두면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  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feature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추출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위한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여러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scale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확보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하면서도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     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ko-KR" altLang="en-US" sz="1600" b="1" dirty="0" err="1">
                <a:solidFill>
                  <a:schemeClr val="accent5">
                    <a:lumMod val="50000"/>
                  </a:schemeClr>
                </a:solidFill>
              </a:rPr>
              <a:t>연산량의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균형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맞출 수 있게 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1*1 Convolution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통해 </a:t>
            </a:r>
            <a:r>
              <a:rPr lang="ko-KR" altLang="en-US" sz="1600" b="1" dirty="0" err="1">
                <a:solidFill>
                  <a:schemeClr val="accent5">
                    <a:lumMod val="50000"/>
                  </a:schemeClr>
                </a:solidFill>
              </a:rPr>
              <a:t>연산량을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조절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가능해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깊은 망을 구현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할 수 있음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기존의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CNN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구조에서 크게 벗어나지 않으면서도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효과적으로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추출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할 수 있음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D6644048-4DAE-1947-EDC8-0A79062BA415}"/>
              </a:ext>
            </a:extLst>
          </p:cNvPr>
          <p:cNvCxnSpPr/>
          <p:nvPr/>
        </p:nvCxnSpPr>
        <p:spPr>
          <a:xfrm>
            <a:off x="6422920" y="722430"/>
            <a:ext cx="0" cy="60520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556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245890" y="1313855"/>
            <a:ext cx="5966083" cy="4958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GoogLeNet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9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개의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Inception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모듈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로 이루어짐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3*3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보다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5*5 Convolution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을 통해 얻는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feature map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의 개수가 작은 이유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5*5 Convolution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이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훨씬 </a:t>
            </a:r>
            <a:r>
              <a:rPr lang="ko-KR" altLang="en-US" sz="1600" b="1" dirty="0" err="1">
                <a:solidFill>
                  <a:schemeClr val="accent3">
                    <a:lumMod val="50000"/>
                  </a:schemeClr>
                </a:solidFill>
              </a:rPr>
              <a:t>연산량을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많이 필요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로 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입력 이미지의 크기가 이미 줄어든 상황에서는 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3*3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으로 얻을 수 있는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가 더 많기 때문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3*3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이나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5*5 Convolution </a:t>
            </a:r>
            <a:r>
              <a:rPr lang="ko-KR" altLang="en-US" sz="1600" dirty="0">
                <a:solidFill>
                  <a:schemeClr val="accent5">
                    <a:lumMod val="50000"/>
                  </a:schemeClr>
                </a:solidFill>
              </a:rPr>
              <a:t>앞에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1*1 Convolution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통해 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차원 절감의 효과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를 크게 누릴 수 있음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GoogLeNet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873B464-3DD9-6111-59AB-9A6ED209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6" name="Picture 2" descr="http://i.imgur.com/ZAIklUC.png">
            <a:extLst>
              <a:ext uri="{FF2B5EF4-FFF2-40B4-BE49-F238E27FC236}">
                <a16:creationId xmlns:a16="http://schemas.microsoft.com/office/drawing/2014/main" id="{647198C6-F481-4F69-91CB-239CE61B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241" y="1517047"/>
            <a:ext cx="5236360" cy="219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32F0394C-1837-4D8C-A442-2984DD46FEEE}"/>
              </a:ext>
            </a:extLst>
          </p:cNvPr>
          <p:cNvSpPr/>
          <p:nvPr/>
        </p:nvSpPr>
        <p:spPr>
          <a:xfrm>
            <a:off x="7323712" y="4376506"/>
            <a:ext cx="3770492" cy="144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파란색 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: Convolution layer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빨간색 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: Max-Pooling layer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노란색 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altLang="ko-KR" sz="1000" b="1" dirty="0" err="1">
                <a:solidFill>
                  <a:schemeClr val="accent3">
                    <a:lumMod val="50000"/>
                  </a:schemeClr>
                </a:solidFill>
              </a:rPr>
              <a:t>Softmax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 layer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녹색 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기타 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Function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동그라미 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: Inception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 모듈</a:t>
            </a:r>
            <a:endParaRPr lang="en-US" altLang="ko-K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동그라미 위 숫자 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각 단계에서 얻어지는 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feature map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의 수</a:t>
            </a:r>
            <a:endParaRPr lang="en-US" altLang="ko-KR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CD1730D-3226-4968-86B8-4A937B346AC0}"/>
              </a:ext>
            </a:extLst>
          </p:cNvPr>
          <p:cNvCxnSpPr/>
          <p:nvPr/>
        </p:nvCxnSpPr>
        <p:spPr>
          <a:xfrm>
            <a:off x="6225916" y="665278"/>
            <a:ext cx="0" cy="60520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84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위쪽 모서리 18">
            <a:extLst>
              <a:ext uri="{FF2B5EF4-FFF2-40B4-BE49-F238E27FC236}">
                <a16:creationId xmlns:a16="http://schemas.microsoft.com/office/drawing/2014/main" id="{E11F791A-476A-46C0-A651-E79640AC37BB}"/>
              </a:ext>
            </a:extLst>
          </p:cNvPr>
          <p:cNvSpPr/>
          <p:nvPr/>
        </p:nvSpPr>
        <p:spPr>
          <a:xfrm>
            <a:off x="269876" y="263495"/>
            <a:ext cx="11652247" cy="6594505"/>
          </a:xfrm>
          <a:prstGeom prst="round2SameRect">
            <a:avLst>
              <a:gd name="adj1" fmla="val 159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28600" sx="101000" sy="101000" algn="ctr" rotWithShape="0">
              <a:srgbClr val="7670AE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en-US" altLang="ko-KR" sz="3600" b="1" i="1" kern="0" dirty="0">
                <a:solidFill>
                  <a:srgbClr val="7670AE"/>
                </a:solidFill>
              </a:rPr>
              <a:t>CNN Architecture</a:t>
            </a: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269877" y="263495"/>
            <a:ext cx="11652247" cy="490595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ko-KR" altLang="en-US" sz="2000" kern="0" dirty="0">
              <a:solidFill>
                <a:prstClr val="white"/>
              </a:solidFill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FF44B78C-9A9B-4A1C-8F56-DCB284297B73}"/>
              </a:ext>
            </a:extLst>
          </p:cNvPr>
          <p:cNvSpPr/>
          <p:nvPr/>
        </p:nvSpPr>
        <p:spPr>
          <a:xfrm>
            <a:off x="402431" y="416717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A9D8DAD-0201-4E48-905C-E635088285A2}"/>
              </a:ext>
            </a:extLst>
          </p:cNvPr>
          <p:cNvSpPr/>
          <p:nvPr/>
        </p:nvSpPr>
        <p:spPr>
          <a:xfrm>
            <a:off x="402431" y="490405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0BAE8081-38EA-45B9-AC38-D04734F7C334}"/>
              </a:ext>
            </a:extLst>
          </p:cNvPr>
          <p:cNvSpPr/>
          <p:nvPr/>
        </p:nvSpPr>
        <p:spPr>
          <a:xfrm>
            <a:off x="402431" y="564094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742E60-81C4-D7ED-F3EC-9A3B3D3F1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924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17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370808" y="1114601"/>
            <a:ext cx="11821192" cy="3461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Auxiliary Classifier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CNN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구조에서는 볼 수 없는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학습을 </a:t>
            </a:r>
            <a:r>
              <a:rPr lang="ko-KR" altLang="en-US" sz="1600" b="1" dirty="0">
                <a:solidFill>
                  <a:srgbClr val="1F4E79"/>
                </a:solidFill>
              </a:rPr>
              <a:t>도와주는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도우미 역할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하는 </a:t>
            </a:r>
            <a:r>
              <a:rPr lang="ko-KR" altLang="en-US" sz="1600" dirty="0" err="1">
                <a:solidFill>
                  <a:schemeClr val="accent3">
                    <a:lumMod val="50000"/>
                  </a:schemeClr>
                </a:solidFill>
              </a:rPr>
              <a:t>독득한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유닛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중간 중간에 </a:t>
            </a: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softmax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두어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중간에서도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Backpropagation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할 수 있게 하여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Gradient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가 잘 전달되지 않는 문제를 해결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Auxiliary Classifier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곳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에 두고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학습을 할 때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    Auxiliary Classifier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를 이용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해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Vanishing Gradient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문제를 피하고</a:t>
            </a:r>
            <a:r>
              <a:rPr lang="ko-KR" altLang="en-US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수렴을 더 좋게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해주면서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학습 결과가 좋아짐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GoogLeNet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873B464-3DD9-6111-59AB-9A6ED209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14" name="Picture 2" descr="http://i.imgur.com/US6mcfS.png">
            <a:extLst>
              <a:ext uri="{FF2B5EF4-FFF2-40B4-BE49-F238E27FC236}">
                <a16:creationId xmlns:a16="http://schemas.microsoft.com/office/drawing/2014/main" id="{E1A23137-6257-4B97-AFB1-AC892C5E2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12" y="5024937"/>
            <a:ext cx="5470055" cy="15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19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위쪽 모서리 18">
            <a:extLst>
              <a:ext uri="{FF2B5EF4-FFF2-40B4-BE49-F238E27FC236}">
                <a16:creationId xmlns:a16="http://schemas.microsoft.com/office/drawing/2014/main" id="{E11F791A-476A-46C0-A651-E79640AC37BB}"/>
              </a:ext>
            </a:extLst>
          </p:cNvPr>
          <p:cNvSpPr/>
          <p:nvPr/>
        </p:nvSpPr>
        <p:spPr>
          <a:xfrm>
            <a:off x="269876" y="263495"/>
            <a:ext cx="11652247" cy="6594505"/>
          </a:xfrm>
          <a:prstGeom prst="round2SameRect">
            <a:avLst>
              <a:gd name="adj1" fmla="val 159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28600" sx="101000" sy="101000" algn="ctr" rotWithShape="0">
              <a:srgbClr val="7670AE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en-US" altLang="ko-KR" sz="3600" b="1" i="1" kern="0" dirty="0">
                <a:solidFill>
                  <a:srgbClr val="7670AE"/>
                </a:solidFill>
              </a:rPr>
              <a:t>Network In Network(NIN)</a:t>
            </a: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269877" y="263495"/>
            <a:ext cx="11652247" cy="490595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ko-KR" altLang="en-US" sz="2000" kern="0" dirty="0">
              <a:solidFill>
                <a:prstClr val="white"/>
              </a:solidFill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FF44B78C-9A9B-4A1C-8F56-DCB284297B73}"/>
              </a:ext>
            </a:extLst>
          </p:cNvPr>
          <p:cNvSpPr/>
          <p:nvPr/>
        </p:nvSpPr>
        <p:spPr>
          <a:xfrm>
            <a:off x="402431" y="416717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A9D8DAD-0201-4E48-905C-E635088285A2}"/>
              </a:ext>
            </a:extLst>
          </p:cNvPr>
          <p:cNvSpPr/>
          <p:nvPr/>
        </p:nvSpPr>
        <p:spPr>
          <a:xfrm>
            <a:off x="402431" y="490405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0BAE8081-38EA-45B9-AC38-D04734F7C334}"/>
              </a:ext>
            </a:extLst>
          </p:cNvPr>
          <p:cNvSpPr/>
          <p:nvPr/>
        </p:nvSpPr>
        <p:spPr>
          <a:xfrm>
            <a:off x="402431" y="564094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F54CB7F-FC80-CEA7-D442-1F9D16A0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923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03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512875" y="1217509"/>
            <a:ext cx="11520317" cy="4938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Network In Network</a:t>
            </a: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Inception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뼈대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가 되는 구조로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개의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MLP Conv 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사용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한 구조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Convolution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수행하기 위한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filter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대신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MLP(Multi layer perceptron)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사용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해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추출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할 수 있도록 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인식 </a:t>
            </a:r>
            <a:r>
              <a:rPr lang="ko-KR" altLang="en-US" sz="1600" b="1" dirty="0" err="1">
                <a:solidFill>
                  <a:schemeClr val="accent5">
                    <a:lumMod val="50000"/>
                  </a:schemeClr>
                </a:solidFill>
              </a:rPr>
              <a:t>컨볼루션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(Perception Convolution)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여러 계층을 사용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네트워크에 추가 비선형성을 추가하는 것을 지원하는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1*1 filter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사용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해 실행됨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네트워크 깊이를 확대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하는 것을 지원하며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나중에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Dropout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통해 정규화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될 수 있음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GAP(Global Average Pooling)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사용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Fully Connected 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대체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하기 위해 사용됨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모델의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매개변수의 수를 줄일 수 있음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Network In Network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29CBCCF-3097-7D0E-EF9A-DDF58ACF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959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55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315106" y="974118"/>
            <a:ext cx="5934203" cy="235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1) MLP(Multi Layer Perceptron)</a:t>
            </a: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장점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Convolution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보다는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non-linear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한 성질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        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잘 사용할 수 있기 때문에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            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추출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할 수 있는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능력이 우수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1*1 Convolution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사용해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 map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줄일  수 있음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Network In Network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29CBCCF-3097-7D0E-EF9A-DDF58ACF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959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91FCDDE-E987-505D-5E09-E49B9C0DF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532" y="4221948"/>
            <a:ext cx="3800243" cy="167368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9DFBF94-D3DD-2263-EC63-3C9151B5C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924" y="4954964"/>
            <a:ext cx="4208069" cy="1279826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A37B21C-2094-F9EA-9082-D6ADEB447907}"/>
              </a:ext>
            </a:extLst>
          </p:cNvPr>
          <p:cNvCxnSpPr/>
          <p:nvPr/>
        </p:nvCxnSpPr>
        <p:spPr>
          <a:xfrm>
            <a:off x="6472641" y="722430"/>
            <a:ext cx="0" cy="60520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22A426D3-CFB0-F4E5-2005-82D3C4D0E17E}"/>
              </a:ext>
            </a:extLst>
          </p:cNvPr>
          <p:cNvSpPr/>
          <p:nvPr/>
        </p:nvSpPr>
        <p:spPr>
          <a:xfrm>
            <a:off x="6838846" y="974118"/>
            <a:ext cx="5115162" cy="3461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2) NIN(	Network In Network)</a:t>
            </a: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MLPConv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 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개 사용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한 구조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Fully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Connected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Neural Network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가 없음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최종단에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GAP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사용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Average pooling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만으로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Classifier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역할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가능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Overfitting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문제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회피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가능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 err="1">
                <a:solidFill>
                  <a:schemeClr val="accent3">
                    <a:lumMod val="50000"/>
                  </a:schemeClr>
                </a:solidFill>
              </a:rPr>
              <a:t>연산량이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b="1" dirty="0" err="1">
                <a:solidFill>
                  <a:schemeClr val="accent3">
                    <a:lumMod val="50000"/>
                  </a:schemeClr>
                </a:solidFill>
              </a:rPr>
              <a:t>줄어듬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22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124076" y="758614"/>
            <a:ext cx="6267728" cy="3830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3) 1*1 Convolution</a:t>
            </a: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1*1 Convolution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을 하는 이유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차원을 줄이는 것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여러 개의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 map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으로부터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비슷한 성질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갖는 것들을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묶어낼 수 있음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feature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map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의 숫자를 줄일 수 있고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dirty="0" err="1">
                <a:solidFill>
                  <a:schemeClr val="accent3">
                    <a:lumMod val="50000"/>
                  </a:schemeClr>
                </a:solidFill>
              </a:rPr>
              <a:t>연산량도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줄일 수 있음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C2 &gt; C3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의 관계가 만들어지면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차원을 줄이는 것과 같은 효과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얻을 수 있음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Network In Network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29CBCCF-3097-7D0E-EF9A-DDF58ACF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959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A37B21C-2094-F9EA-9082-D6ADEB447907}"/>
              </a:ext>
            </a:extLst>
          </p:cNvPr>
          <p:cNvCxnSpPr/>
          <p:nvPr/>
        </p:nvCxnSpPr>
        <p:spPr>
          <a:xfrm>
            <a:off x="6391804" y="758614"/>
            <a:ext cx="0" cy="60520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22A426D3-CFB0-F4E5-2005-82D3C4D0E17E}"/>
              </a:ext>
            </a:extLst>
          </p:cNvPr>
          <p:cNvSpPr/>
          <p:nvPr/>
        </p:nvSpPr>
        <p:spPr>
          <a:xfrm>
            <a:off x="6829186" y="758614"/>
            <a:ext cx="5197545" cy="4199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4) GAP(Global Average Pooling)</a:t>
            </a: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같은 채널의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들을 모두 평균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낸 다음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채널의 개수만큼 원소를 가지는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vector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로 만듦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결과가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차원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vector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가 되기 때문에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최종 출력에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Fully Connected layer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대신 사용 가능</a:t>
            </a:r>
            <a:endParaRPr lang="en-US" altLang="ko-KR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Average pooling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만으로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Classifier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역할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가능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Overfitting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문제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회피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가능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 err="1">
                <a:solidFill>
                  <a:schemeClr val="accent3">
                    <a:lumMod val="50000"/>
                  </a:schemeClr>
                </a:solidFill>
              </a:rPr>
              <a:t>연산량이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b="1" dirty="0" err="1">
                <a:solidFill>
                  <a:schemeClr val="accent3">
                    <a:lumMod val="50000"/>
                  </a:schemeClr>
                </a:solidFill>
              </a:rPr>
              <a:t>줄어듬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B6C6E2D-CAF0-4E1D-4755-D8DFA3045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74" y="4951171"/>
            <a:ext cx="3962953" cy="172426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E415012-7467-28FB-6E71-4ADC6EB81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378" y="5296165"/>
            <a:ext cx="5115162" cy="133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55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위쪽 모서리 18">
            <a:extLst>
              <a:ext uri="{FF2B5EF4-FFF2-40B4-BE49-F238E27FC236}">
                <a16:creationId xmlns:a16="http://schemas.microsoft.com/office/drawing/2014/main" id="{E11F791A-476A-46C0-A651-E79640AC37BB}"/>
              </a:ext>
            </a:extLst>
          </p:cNvPr>
          <p:cNvSpPr/>
          <p:nvPr/>
        </p:nvSpPr>
        <p:spPr>
          <a:xfrm>
            <a:off x="269876" y="263495"/>
            <a:ext cx="11652247" cy="6594505"/>
          </a:xfrm>
          <a:prstGeom prst="round2SameRect">
            <a:avLst>
              <a:gd name="adj1" fmla="val 159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28600" sx="101000" sy="101000" algn="ctr" rotWithShape="0">
              <a:srgbClr val="7670AE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en-US" altLang="ko-KR" sz="3600" b="1" i="1" kern="0" dirty="0">
                <a:solidFill>
                  <a:srgbClr val="7670AE"/>
                </a:solidFill>
              </a:rPr>
              <a:t>Inception</a:t>
            </a: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269877" y="263495"/>
            <a:ext cx="11652247" cy="490595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ko-KR" altLang="en-US" sz="2000" kern="0" dirty="0">
              <a:solidFill>
                <a:prstClr val="white"/>
              </a:solidFill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FF44B78C-9A9B-4A1C-8F56-DCB284297B73}"/>
              </a:ext>
            </a:extLst>
          </p:cNvPr>
          <p:cNvSpPr/>
          <p:nvPr/>
        </p:nvSpPr>
        <p:spPr>
          <a:xfrm>
            <a:off x="402431" y="416717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A9D8DAD-0201-4E48-905C-E635088285A2}"/>
              </a:ext>
            </a:extLst>
          </p:cNvPr>
          <p:cNvSpPr/>
          <p:nvPr/>
        </p:nvSpPr>
        <p:spPr>
          <a:xfrm>
            <a:off x="402431" y="490405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0BAE8081-38EA-45B9-AC38-D04734F7C334}"/>
              </a:ext>
            </a:extLst>
          </p:cNvPr>
          <p:cNvSpPr/>
          <p:nvPr/>
        </p:nvSpPr>
        <p:spPr>
          <a:xfrm>
            <a:off x="402431" y="564094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F54CB7F-FC80-CEA7-D442-1F9D16A0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923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47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744457" y="815872"/>
            <a:ext cx="10703086" cy="567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Auxiliary layer</a:t>
            </a: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깊은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까지 정보를 전달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하기 위해 사용함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Layer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가 깊어짐으로 인해 발생하는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Gradient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Vanishing Problem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해결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하기 위해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중간 중간에도 오차를 계산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하여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Back propagation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전달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하는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Auxiliary layer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추가적으로 둠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Sparse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한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Convolution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Matrix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자체는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Dense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하게 만들지만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네트워크 자체는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sparse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하도록 만드는 것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Local sparse Structure Conv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다양한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feature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뽑기 위해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Convolution filter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병렬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로 사용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네트워크 전체가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sparse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해지게 되어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학습에 유리한 조건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이 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Dense Matrix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: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Convolution filter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와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Max-Pooling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Concatenation(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연결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연산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으로 합치는 것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Inception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29CBCCF-3097-7D0E-EF9A-DDF58ACF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959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10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310984" y="995872"/>
            <a:ext cx="6361279" cy="530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다양한 크기의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Convolution Filter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다양한  크기의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Convolution filter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가 있음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다양한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뽑기 위해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여러 종류의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Convolution filter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병렬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로 사용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다양한 필터를 사용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한 이유 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Input feature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에서 의미 있는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feature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뽑아내기 위해서는   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다양한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Representation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받아들일 수 있는 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Filter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들이 필요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하기 때문에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Input feature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의 어떤 특징이 있다고 할 때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그 특징들과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Filter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간의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Correlation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이 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어떻게 분포되어 </a:t>
            </a:r>
            <a:r>
              <a:rPr lang="ko-KR" altLang="en-US" sz="1600" b="1" dirty="0">
                <a:solidFill>
                  <a:schemeClr val="accent1">
                    <a:lumMod val="50000"/>
                  </a:schemeClr>
                </a:solidFill>
              </a:rPr>
              <a:t>있는지 모르기 때문에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</a:rPr>
              <a:t>다양한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Filter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</a:rPr>
              <a:t>를 사용함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Inception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29CBCCF-3097-7D0E-EF9A-DDF58ACF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959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11619F1-8364-3CDF-6A4A-893995D87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259" y="995872"/>
            <a:ext cx="4029637" cy="372479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7A096C60-68DF-BD8E-4E5E-C0475827D58D}"/>
              </a:ext>
            </a:extLst>
          </p:cNvPr>
          <p:cNvSpPr/>
          <p:nvPr/>
        </p:nvSpPr>
        <p:spPr>
          <a:xfrm>
            <a:off x="7851381" y="5253756"/>
            <a:ext cx="4029635" cy="1216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기본적인 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Inception 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모듈</a:t>
            </a:r>
            <a:endParaRPr lang="en-US" altLang="ko-K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accent3">
                    <a:lumMod val="50000"/>
                  </a:schemeClr>
                </a:solidFill>
              </a:rPr>
              <a:t>-&gt; </a:t>
            </a:r>
            <a:r>
              <a:rPr lang="ko-KR" altLang="en-US" sz="1000" dirty="0">
                <a:solidFill>
                  <a:schemeClr val="accent3">
                    <a:lumMod val="50000"/>
                  </a:schemeClr>
                </a:solidFill>
              </a:rPr>
              <a:t>이전 </a:t>
            </a:r>
            <a:r>
              <a:rPr lang="en-US" altLang="ko-KR" sz="1000" dirty="0">
                <a:solidFill>
                  <a:schemeClr val="accent3">
                    <a:lumMod val="50000"/>
                  </a:schemeClr>
                </a:solidFill>
              </a:rPr>
              <a:t>layer</a:t>
            </a:r>
            <a:r>
              <a:rPr lang="ko-KR" altLang="en-US" sz="1000" dirty="0">
                <a:solidFill>
                  <a:schemeClr val="accent3">
                    <a:lumMod val="50000"/>
                  </a:schemeClr>
                </a:solidFill>
              </a:rPr>
              <a:t>의 출력에 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다양한 필터 크기로 </a:t>
            </a:r>
            <a:r>
              <a:rPr lang="ko-KR" altLang="en-US" sz="1000" b="1" dirty="0" err="1">
                <a:solidFill>
                  <a:schemeClr val="accent3">
                    <a:lumMod val="50000"/>
                  </a:schemeClr>
                </a:solidFill>
              </a:rPr>
              <a:t>합성곱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 연산</a:t>
            </a:r>
            <a:r>
              <a:rPr lang="ko-KR" altLang="en-US" sz="1000" dirty="0">
                <a:solidFill>
                  <a:schemeClr val="accent3">
                    <a:lumMod val="50000"/>
                  </a:schemeClr>
                </a:solidFill>
              </a:rPr>
              <a:t>을 함</a:t>
            </a:r>
            <a:endParaRPr lang="en-US" altLang="ko-KR" sz="10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사용한 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Convolution Filter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accent3">
                    <a:lumMod val="50000"/>
                  </a:schemeClr>
                </a:solidFill>
              </a:rPr>
              <a:t>-&gt; 1*1,. 3*3, 5*5, 3*3 Max-Pooling</a:t>
            </a:r>
            <a:r>
              <a:rPr lang="ko-KR" altLang="en-US" sz="1000" dirty="0">
                <a:solidFill>
                  <a:schemeClr val="accent3">
                    <a:lumMod val="50000"/>
                  </a:schemeClr>
                </a:solidFill>
              </a:rPr>
              <a:t>을 사용함</a:t>
            </a:r>
            <a:endParaRPr lang="en-US" altLang="ko-KR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8045401-9532-8918-236B-36CE7B31661D}"/>
              </a:ext>
            </a:extLst>
          </p:cNvPr>
          <p:cNvCxnSpPr/>
          <p:nvPr/>
        </p:nvCxnSpPr>
        <p:spPr>
          <a:xfrm>
            <a:off x="6944131" y="722430"/>
            <a:ext cx="0" cy="60520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934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191944" y="1817195"/>
            <a:ext cx="11308202" cy="4938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Inception Module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- Inception Module :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다양한 크기의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Filter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들을 조합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해서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생성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하는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module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1*1 Convolution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을 적용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채널 수를 줄여 파라미터 수를 더 줄이는 방향으로 모듈을 설계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width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와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height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크기는 유지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한 상태에서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Channel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크기만 변경</a:t>
            </a:r>
            <a:r>
              <a:rPr lang="ko-KR" alt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가능함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1*1 Convolution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이용하면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Chanel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수를 마음대로 조절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할 수 있기 때문에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Concatenation(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연결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할 때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채널의 크기를 맞추는 데에도 용이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Channel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의 개수만큼 입력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받아서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하나의 결과를 생성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하고 이를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목표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Channel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수만큼 반복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각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width, Height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위치의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Channel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들이 서로 대응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되므로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Fully Connected 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성격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도 띄게 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Filter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위치 속성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없애지 않고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계속 유지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Inception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29CBCCF-3097-7D0E-EF9A-DDF58ACF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959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BEA411C-E1C5-819F-06A2-E9DCCB66B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001" y="768777"/>
            <a:ext cx="3393651" cy="203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620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569939" y="960406"/>
            <a:ext cx="11052121" cy="272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Factorizing Convolutions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큰 크기를 갖는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Convolution kernel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인수분해</a:t>
            </a:r>
            <a:r>
              <a:rPr lang="ko-KR" altLang="en-US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작은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kernel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여러 개로 구성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된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deep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네트워크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만들 수 있음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-&gt;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parameter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수가 더 줄어들면서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망은 깊어지는 효과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얻을 수 있음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n*n Convolution</a:t>
            </a:r>
            <a:r>
              <a:rPr lang="ko-KR" altLang="en-US" sz="1600" dirty="0">
                <a:solidFill>
                  <a:schemeClr val="accent5">
                    <a:lumMod val="50000"/>
                  </a:schemeClr>
                </a:solidFill>
              </a:rPr>
              <a:t>은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1*n,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n*1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로 분해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가 가능하며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이 클수록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parameter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절감 효과가 커짐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Inception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873B464-3DD9-6111-59AB-9A6ED209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6086A50-1F4D-4A15-9E3D-3E6C8B820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331" y="4150494"/>
            <a:ext cx="4280084" cy="205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1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1076862" y="1353723"/>
            <a:ext cx="8949685" cy="424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CNN Architecture</a:t>
            </a:r>
          </a:p>
          <a:p>
            <a:pPr>
              <a:lnSpc>
                <a:spcPct val="150000"/>
              </a:lnSpc>
            </a:pPr>
            <a:endParaRPr lang="en-US" altLang="ko-KR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- Model Architecture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는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다양한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Application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의 성능을 향상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시키는데 중요한 요소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- 1989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년부터 현재까지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CNN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아키텍처에서 다양한 수정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이 이루어짐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수정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구조 개혁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정규화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매개변수 최적화 등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CNN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성능 핵심 업그레이드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새로운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Block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의 개발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처리 장치 재구성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CNN Architecture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의 가장 새로운 개발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은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Network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깊이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를 사용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해 수행됨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CNN Architecture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E29E9D3-2529-2623-E116-7885C5761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3271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26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434801" y="920183"/>
            <a:ext cx="11052121" cy="161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Inception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V2, V3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V1(</a:t>
            </a: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GoogLeNet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개선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된 버전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(V2, V3)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최적화 기법들을 적용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한 것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Inception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873B464-3DD9-6111-59AB-9A6ED209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Drawing">
            <a:extLst>
              <a:ext uri="{FF2B5EF4-FFF2-40B4-BE49-F238E27FC236}">
                <a16:creationId xmlns:a16="http://schemas.microsoft.com/office/drawing/2014/main" id="{4CEA38D4-9387-BF7A-7C56-425D563BC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39" y="3294764"/>
            <a:ext cx="4518457" cy="19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rawing">
            <a:extLst>
              <a:ext uri="{FF2B5EF4-FFF2-40B4-BE49-F238E27FC236}">
                <a16:creationId xmlns:a16="http://schemas.microsoft.com/office/drawing/2014/main" id="{CC8515FC-3C82-A60C-7DCE-44ACE89D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58" y="2855805"/>
            <a:ext cx="4487003" cy="241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5762DDFC-FB6D-E6FA-F8E4-425DE636DD80}"/>
              </a:ext>
            </a:extLst>
          </p:cNvPr>
          <p:cNvSpPr/>
          <p:nvPr/>
        </p:nvSpPr>
        <p:spPr>
          <a:xfrm>
            <a:off x="1593649" y="5526723"/>
            <a:ext cx="34237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Inception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Module A : Inception module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을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개선한 것</a:t>
            </a:r>
            <a:endParaRPr lang="en-US" altLang="ko-K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19EA5BA-9158-0EFF-BB06-0283EB8E3D18}"/>
              </a:ext>
            </a:extLst>
          </p:cNvPr>
          <p:cNvSpPr/>
          <p:nvPr/>
        </p:nvSpPr>
        <p:spPr>
          <a:xfrm>
            <a:off x="7443072" y="5380016"/>
            <a:ext cx="3320178" cy="98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Inception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Module B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-&gt; Factorizing Convolutions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을 적용해 최적화 한 것</a:t>
            </a:r>
            <a:endParaRPr lang="en-US" altLang="ko-K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-&gt; Module A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에 비해 </a:t>
            </a:r>
            <a:r>
              <a:rPr lang="ko-KR" altLang="en-US" sz="1000" b="1" dirty="0" err="1">
                <a:solidFill>
                  <a:schemeClr val="accent3">
                    <a:lumMod val="50000"/>
                  </a:schemeClr>
                </a:solidFill>
              </a:rPr>
              <a:t>연산량을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33% 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절감함</a:t>
            </a:r>
            <a:endParaRPr lang="en-US" altLang="ko-K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-&gt; Inception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V3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에서부터 이 방법이 적용됨</a:t>
            </a:r>
            <a:endParaRPr lang="en-US" altLang="ko-K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106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738085" y="1157547"/>
            <a:ext cx="5365924" cy="161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Inception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V2, V3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V1(</a:t>
            </a: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GoogleNet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개선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된 버전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(V2, V3)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최적화 기법들을 적용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한 것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Inception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873B464-3DD9-6111-59AB-9A6ED209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762DDFC-FB6D-E6FA-F8E4-425DE636DD80}"/>
              </a:ext>
            </a:extLst>
          </p:cNvPr>
          <p:cNvSpPr/>
          <p:nvPr/>
        </p:nvSpPr>
        <p:spPr>
          <a:xfrm>
            <a:off x="6591895" y="4666295"/>
            <a:ext cx="4852394" cy="144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Inception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Module C 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accent3">
                    <a:lumMod val="50000"/>
                  </a:schemeClr>
                </a:solidFill>
              </a:rPr>
              <a:t>-&gt; 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Representational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Bottleneck 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문제를 완화</a:t>
            </a:r>
            <a:r>
              <a:rPr lang="ko-KR" altLang="en-US" sz="1000" dirty="0">
                <a:solidFill>
                  <a:schemeClr val="accent3">
                    <a:lumMod val="50000"/>
                  </a:schemeClr>
                </a:solidFill>
              </a:rPr>
              <a:t>하기 위해서</a:t>
            </a:r>
            <a:r>
              <a:rPr lang="en-US" altLang="ko-KR" sz="1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좀 더 넓게 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concatenation(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연결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ko-KR" altLang="en-US" sz="1000" dirty="0">
                <a:solidFill>
                  <a:schemeClr val="accent3">
                    <a:lumMod val="50000"/>
                  </a:schemeClr>
                </a:solidFill>
              </a:rPr>
              <a:t>하는 방법으로 만들어본 </a:t>
            </a:r>
            <a:r>
              <a:rPr lang="en-US" altLang="ko-KR" sz="1000" dirty="0">
                <a:solidFill>
                  <a:schemeClr val="accent3">
                    <a:lumMod val="50000"/>
                  </a:schemeClr>
                </a:solidFill>
              </a:rPr>
              <a:t>Module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accent3">
                    <a:lumMod val="50000"/>
                  </a:schemeClr>
                </a:solidFill>
              </a:rPr>
              <a:t>-&gt; Module </a:t>
            </a:r>
            <a:r>
              <a:rPr lang="ko-KR" altLang="en-US" sz="1000" dirty="0">
                <a:solidFill>
                  <a:schemeClr val="accent3">
                    <a:lumMod val="50000"/>
                  </a:schemeClr>
                </a:solidFill>
              </a:rPr>
              <a:t>내부에서 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Convolution + strid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나 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Pooling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이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깊게 적용</a:t>
            </a:r>
            <a:r>
              <a:rPr lang="ko-KR" altLang="en-US" sz="1000" dirty="0">
                <a:solidFill>
                  <a:schemeClr val="accent3">
                    <a:lumMod val="50000"/>
                  </a:schemeClr>
                </a:solidFill>
              </a:rPr>
              <a:t>되면</a:t>
            </a:r>
            <a:r>
              <a:rPr lang="en-US" altLang="ko-KR" sz="1000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Representational Bottleneck 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문제가 더 악화</a:t>
            </a:r>
            <a:r>
              <a:rPr lang="ko-KR" altLang="en-US" sz="1000" dirty="0">
                <a:solidFill>
                  <a:schemeClr val="accent3">
                    <a:lumMod val="50000"/>
                  </a:schemeClr>
                </a:solidFill>
              </a:rPr>
              <a:t>되니까 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옆으로 쌓아보려는 시도</a:t>
            </a:r>
            <a:endParaRPr lang="en-US" altLang="ko-K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accent3">
                    <a:lumMod val="50000"/>
                  </a:schemeClr>
                </a:solidFill>
              </a:rPr>
              <a:t>-&gt; 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Inception V3</a:t>
            </a:r>
            <a:r>
              <a:rPr lang="ko-KR" altLang="en-US" sz="1000" dirty="0">
                <a:solidFill>
                  <a:schemeClr val="accent3">
                    <a:lumMod val="50000"/>
                  </a:schemeClr>
                </a:solidFill>
              </a:rPr>
              <a:t>에서 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Output</a:t>
            </a:r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 단에 사용</a:t>
            </a:r>
            <a:r>
              <a:rPr lang="ko-KR" altLang="en-US" sz="1000" dirty="0">
                <a:solidFill>
                  <a:schemeClr val="accent3">
                    <a:lumMod val="50000"/>
                  </a:schemeClr>
                </a:solidFill>
              </a:rPr>
              <a:t>됨</a:t>
            </a:r>
            <a:endParaRPr lang="en-US" altLang="ko-KR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rawing">
            <a:extLst>
              <a:ext uri="{FF2B5EF4-FFF2-40B4-BE49-F238E27FC236}">
                <a16:creationId xmlns:a16="http://schemas.microsoft.com/office/drawing/2014/main" id="{80070626-927A-16F7-B26B-F081AC343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054" y="1467917"/>
            <a:ext cx="3254228" cy="270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891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569939" y="1079659"/>
            <a:ext cx="11052121" cy="161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Inception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V3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Inception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Module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A,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B, C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와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Grid Size Reduction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이 적용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된 형태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Inception V1(</a:t>
            </a:r>
            <a:r>
              <a:rPr lang="en-US" altLang="ko-KR" sz="1600" dirty="0" err="1">
                <a:solidFill>
                  <a:schemeClr val="accent3">
                    <a:lumMod val="50000"/>
                  </a:schemeClr>
                </a:solidFill>
              </a:rPr>
              <a:t>GoogleNet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에서 적용된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Auxiliary Loss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는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개였는데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개로 축소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Inception</a:t>
            </a:r>
          </a:p>
          <a:p>
            <a:pPr>
              <a:lnSpc>
                <a:spcPct val="150000"/>
              </a:lnSpc>
            </a:pP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873B464-3DD9-6111-59AB-9A6ED209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Drawing">
            <a:extLst>
              <a:ext uri="{FF2B5EF4-FFF2-40B4-BE49-F238E27FC236}">
                <a16:creationId xmlns:a16="http://schemas.microsoft.com/office/drawing/2014/main" id="{CD30AF13-A8EB-0D59-B792-3EA4A70B0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208" y="3706746"/>
            <a:ext cx="5930563" cy="27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01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769316" y="1102212"/>
            <a:ext cx="10475568" cy="4938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Inception V3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Inception-</a:t>
            </a: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ResNet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및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Inception-V3/4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Inception-V1/2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업그레이드 된 유형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으로 제안함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Inception-V3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의 개념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심층적인 네트워크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일반화에 영향을 미치지 않으면서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계산 비용을 최소화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하는 것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대형 필터가 아닌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비대칭 소형 필터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(1*5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및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1*7)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사용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대형 필터 이전에는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1*1 Convolution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의 병목 현상을 사용함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=&gt;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전통적인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Convolution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작동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채널 간 상관관계와 매우 유사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하게 만듦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Inception-V3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에서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1*1 Convolution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연산을 사용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하여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입력 데이터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는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초기 입력 공간보다 작은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개 또는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개의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분리된 공간에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mapping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모든 상관 관계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는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공통적인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5*5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또는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3*3 Convolution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통해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작은 공간에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mapping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Inception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29CBCCF-3097-7D0E-EF9A-DDF58ACF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959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21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318944" y="894021"/>
            <a:ext cx="11580955" cy="1983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Inception 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ResNet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Inception-</a:t>
            </a: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ResNet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에서 필터 연결을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잔여 연결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(Shortcut Connection)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로 대체하여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초기 블록과 잔여 학습 전력을 통합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교육에서 잔여 연결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(Shortcut Connection)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사용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Inception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네트워크 교육이 상당히 가속화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Inception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29CBCCF-3097-7D0E-EF9A-DDF58ACF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959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figure 21">
            <a:extLst>
              <a:ext uri="{FF2B5EF4-FFF2-40B4-BE49-F238E27FC236}">
                <a16:creationId xmlns:a16="http://schemas.microsoft.com/office/drawing/2014/main" id="{DE275FC1-F1DA-5893-436D-9C638825A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214" y="3981494"/>
            <a:ext cx="2389300" cy="251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365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위쪽 모서리 18">
            <a:extLst>
              <a:ext uri="{FF2B5EF4-FFF2-40B4-BE49-F238E27FC236}">
                <a16:creationId xmlns:a16="http://schemas.microsoft.com/office/drawing/2014/main" id="{E11F791A-476A-46C0-A651-E79640AC37BB}"/>
              </a:ext>
            </a:extLst>
          </p:cNvPr>
          <p:cNvSpPr/>
          <p:nvPr/>
        </p:nvSpPr>
        <p:spPr>
          <a:xfrm>
            <a:off x="269876" y="263495"/>
            <a:ext cx="11652247" cy="6594505"/>
          </a:xfrm>
          <a:prstGeom prst="round2SameRect">
            <a:avLst>
              <a:gd name="adj1" fmla="val 159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28600" sx="101000" sy="101000" algn="ctr" rotWithShape="0">
              <a:srgbClr val="7670AE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en-US" altLang="ko-KR" sz="3600" b="1" i="1" kern="0" dirty="0" err="1">
                <a:solidFill>
                  <a:srgbClr val="7670AE"/>
                </a:solidFill>
              </a:rPr>
              <a:t>VGGNet</a:t>
            </a:r>
            <a:endParaRPr lang="en-US" altLang="ko-KR" sz="3600" b="1" i="1" kern="0" dirty="0">
              <a:solidFill>
                <a:srgbClr val="7670AE"/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269877" y="263495"/>
            <a:ext cx="11652247" cy="490595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ko-KR" altLang="en-US" sz="2000" kern="0" dirty="0">
              <a:solidFill>
                <a:prstClr val="white"/>
              </a:solidFill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FF44B78C-9A9B-4A1C-8F56-DCB284297B73}"/>
              </a:ext>
            </a:extLst>
          </p:cNvPr>
          <p:cNvSpPr/>
          <p:nvPr/>
        </p:nvSpPr>
        <p:spPr>
          <a:xfrm>
            <a:off x="402431" y="416717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A9D8DAD-0201-4E48-905C-E635088285A2}"/>
              </a:ext>
            </a:extLst>
          </p:cNvPr>
          <p:cNvSpPr/>
          <p:nvPr/>
        </p:nvSpPr>
        <p:spPr>
          <a:xfrm>
            <a:off x="402431" y="490405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0BAE8081-38EA-45B9-AC38-D04734F7C334}"/>
              </a:ext>
            </a:extLst>
          </p:cNvPr>
          <p:cNvSpPr/>
          <p:nvPr/>
        </p:nvSpPr>
        <p:spPr>
          <a:xfrm>
            <a:off x="402431" y="564094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F601681-A3AA-7B8A-D4A0-3EE9E50B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924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414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321458" y="1138455"/>
            <a:ext cx="11549083" cy="274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VGGNet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(Visual Geometry Group)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대량의 이미지를 인식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함에 있어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네트워크의 깊이가 어떤 영향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주는지 연구하기 위해 설계된 네트워크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Convolution kernel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사이즈를 한 사이즈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로 정하고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Convolution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개수를 늘리는 방식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으로 테스트 진행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네트워크 계층의 총 개수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에 따라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여러 유형의 </a:t>
            </a:r>
            <a:r>
              <a:rPr lang="en-US" altLang="ko-KR" sz="1600" b="1" dirty="0" err="1">
                <a:solidFill>
                  <a:schemeClr val="accent3">
                    <a:lumMod val="50000"/>
                  </a:schemeClr>
                </a:solidFill>
              </a:rPr>
              <a:t>VGGNet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이 있음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(VGG16, VGG19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등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VGGNet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8CA919F-FF0B-EB4C-98DB-83E691E7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https://mblogthumb-phinf.pstatic.net/MjAxODA0MjNfODQg/MDAxNTI0NDQ5MTg5ODU2.6lGk6U311swxltH-UFLgnaTZ90ob2EJzDS3k8Ff95dgg.YcUEV4UK-NsNpWPw0OLicQcBy0pCxxdvVNYoP-48xCgg.JPEG.laonple/1.jpg?type=w2">
            <a:extLst>
              <a:ext uri="{FF2B5EF4-FFF2-40B4-BE49-F238E27FC236}">
                <a16:creationId xmlns:a16="http://schemas.microsoft.com/office/drawing/2014/main" id="{BC691299-A4E3-4EEF-89BA-4E6C70E97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715" y="3819043"/>
            <a:ext cx="3838169" cy="27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594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523585" y="1331277"/>
            <a:ext cx="11144829" cy="4938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VGGNet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(VGG19)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dirty="0" err="1">
                <a:solidFill>
                  <a:schemeClr val="accent3">
                    <a:lumMod val="50000"/>
                  </a:schemeClr>
                </a:solidFill>
              </a:rPr>
              <a:t>ZeFNet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및 </a:t>
            </a:r>
            <a:r>
              <a:rPr lang="en-US" altLang="ko-KR" sz="1600" dirty="0" err="1">
                <a:solidFill>
                  <a:schemeClr val="accent3">
                    <a:lumMod val="50000"/>
                  </a:schemeClr>
                </a:solidFill>
              </a:rPr>
              <a:t>AlexNet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보다 더 깊은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19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개의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layer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를 사용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해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네트워크 표현 용량의 관계</a:t>
            </a:r>
            <a:r>
              <a:rPr lang="ko-KR" altLang="en-US" sz="1600" dirty="0">
                <a:solidFill>
                  <a:schemeClr val="accent5">
                    <a:lumMod val="50000"/>
                  </a:schemeClr>
                </a:solidFill>
              </a:rPr>
              <a:t>를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심층적으로 시뮬레이션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신경망을 구성하는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수가 많을수록 좀 더 복잡한 문제를 해결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할 수 있음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작은 크기의 필터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가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CNN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성능을 향상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시킬 수 있다고 제안함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작은 크기의 필터의 병렬 할당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이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큰 크기의 필터와 동일한 영향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생생할 수 있음으로 실험적으로 보여줌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작은 크기 필터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는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수용 필드를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큰 크기의 필터와 유사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하게 효율적으로 만들어짐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매개 변수의 수를 줄임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으로써 작은 크기의 필터를 사용하여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계산 복잡성을 줄일 수 있는 추가적인 이점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얻음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VGGNet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8CA919F-FF0B-EB4C-98DB-83E691E7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29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321458" y="2922724"/>
            <a:ext cx="11549083" cy="3461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VGGNet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(Visual Geometry Group)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VGGNet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구조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Conv + Conv + Conv + Pooling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(3*3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인 작은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filter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여러 개를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stack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시킴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Convolution layer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는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kernel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사이즈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3*3</a:t>
            </a:r>
            <a:r>
              <a:rPr lang="en-US" altLang="ko-KR" sz="16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padding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사이즈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로 설정해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Max-Pooling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사용해 이미지를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resize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Pooling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은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2*2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크기로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Stride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가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인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Max-Pooling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방식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사용해 이미지를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절반으로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resize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가 많이 쌓일수록 수용 영역이 넓어지기 때문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에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작은 크기의 연산을 수행함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최종단</a:t>
            </a:r>
            <a:r>
              <a:rPr lang="ko-KR" altLang="en-US" sz="1600" dirty="0">
                <a:solidFill>
                  <a:schemeClr val="accent5">
                    <a:lumMod val="50000"/>
                  </a:schemeClr>
                </a:solidFill>
              </a:rPr>
              <a:t>에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Fully Connected layer 3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개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붙임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VGGNet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8CA919F-FF0B-EB4C-98DB-83E691E7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https://postfiles.pstatic.net/MjAyMTA1MjZfMTA3/MDAxNjIyMDM3NjU3OTY0.tYZfdZWpaQNqQ_Bd5oVkUFXotLstM0KQtqi5ekneAywg.9VumxYOMxklLJ-86BxvL1wKqprxmwX3kKK_GWWuX_Bcg.PNG.slykid/VGGNet.png?type=w773">
            <a:extLst>
              <a:ext uri="{FF2B5EF4-FFF2-40B4-BE49-F238E27FC236}">
                <a16:creationId xmlns:a16="http://schemas.microsoft.com/office/drawing/2014/main" id="{E703B6EF-7B66-4622-869E-F7AC999B8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188" y="921775"/>
            <a:ext cx="3763638" cy="239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770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496683" y="1071536"/>
            <a:ext cx="10906166" cy="3461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VGGNet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(Visual Geometry Group)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Convolution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layer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중간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에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1 * 1 Convolution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삽입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하여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네트워크의 복잡성을 조절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차원은 그대로 유지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하면서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dirty="0" err="1">
                <a:solidFill>
                  <a:schemeClr val="accent3">
                    <a:lumMod val="50000"/>
                  </a:schemeClr>
                </a:solidFill>
              </a:rPr>
              <a:t>ReLU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이용해 추가적인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non-linearity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확보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하기 위해 사용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네트워크 튜닝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Max-Pooling layer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는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Convolution 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에 이어 삽입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되고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                    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Padding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은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공간 해상도를 유지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하기 위해 구현됨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지역화 문제와 이미지 분류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에 대해 상당한 결과를 얻음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VGGNet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8CA919F-FF0B-EB4C-98DB-83E691E7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그림 18">
            <a:extLst>
              <a:ext uri="{FF2B5EF4-FFF2-40B4-BE49-F238E27FC236}">
                <a16:creationId xmlns:a16="http://schemas.microsoft.com/office/drawing/2014/main" id="{933772A2-6EF9-44C0-B3F1-B7099E28D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49" y="5097558"/>
            <a:ext cx="4318784" cy="128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45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위쪽 모서리 18">
            <a:extLst>
              <a:ext uri="{FF2B5EF4-FFF2-40B4-BE49-F238E27FC236}">
                <a16:creationId xmlns:a16="http://schemas.microsoft.com/office/drawing/2014/main" id="{E11F791A-476A-46C0-A651-E79640AC37BB}"/>
              </a:ext>
            </a:extLst>
          </p:cNvPr>
          <p:cNvSpPr/>
          <p:nvPr/>
        </p:nvSpPr>
        <p:spPr>
          <a:xfrm>
            <a:off x="269876" y="263495"/>
            <a:ext cx="11652247" cy="6594505"/>
          </a:xfrm>
          <a:prstGeom prst="round2SameRect">
            <a:avLst>
              <a:gd name="adj1" fmla="val 159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28600" sx="101000" sy="101000" algn="ctr" rotWithShape="0">
              <a:srgbClr val="7670AE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en-US" altLang="ko-KR" sz="3600" b="1" i="1" kern="0" dirty="0" err="1">
                <a:solidFill>
                  <a:srgbClr val="7670AE"/>
                </a:solidFill>
              </a:rPr>
              <a:t>LeNet</a:t>
            </a:r>
            <a:r>
              <a:rPr lang="en-US" altLang="ko-KR" sz="3600" b="1" i="1" kern="0" dirty="0">
                <a:solidFill>
                  <a:srgbClr val="7670AE"/>
                </a:solidFill>
              </a:rPr>
              <a:t> 5 </a:t>
            </a: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269877" y="263495"/>
            <a:ext cx="11652247" cy="490595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ko-KR" altLang="en-US" sz="2000" kern="0" dirty="0">
              <a:solidFill>
                <a:prstClr val="white"/>
              </a:solidFill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FF44B78C-9A9B-4A1C-8F56-DCB284297B73}"/>
              </a:ext>
            </a:extLst>
          </p:cNvPr>
          <p:cNvSpPr/>
          <p:nvPr/>
        </p:nvSpPr>
        <p:spPr>
          <a:xfrm>
            <a:off x="402431" y="416717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A9D8DAD-0201-4E48-905C-E635088285A2}"/>
              </a:ext>
            </a:extLst>
          </p:cNvPr>
          <p:cNvSpPr/>
          <p:nvPr/>
        </p:nvSpPr>
        <p:spPr>
          <a:xfrm>
            <a:off x="402431" y="490405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0BAE8081-38EA-45B9-AC38-D04734F7C334}"/>
              </a:ext>
            </a:extLst>
          </p:cNvPr>
          <p:cNvSpPr/>
          <p:nvPr/>
        </p:nvSpPr>
        <p:spPr>
          <a:xfrm>
            <a:off x="402431" y="564094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C08841A-070D-E236-A857-42BA464F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923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732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829130" y="1231969"/>
            <a:ext cx="9565385" cy="235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VGGNet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장점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깊이</a:t>
            </a:r>
            <a:r>
              <a:rPr lang="ko-KR" altLang="en-US" sz="1600" dirty="0">
                <a:solidFill>
                  <a:schemeClr val="accent5">
                    <a:lumMod val="50000"/>
                  </a:schemeClr>
                </a:solidFill>
              </a:rPr>
              <a:t>가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깊어짐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layer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의 깊이가 깊어질수록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오차가 확연하게 줄어듦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 err="1">
                <a:solidFill>
                  <a:schemeClr val="accent3">
                    <a:lumMod val="50000"/>
                  </a:schemeClr>
                </a:solidFill>
              </a:rPr>
              <a:t>GoogleNet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보다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구조적으로 간단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해지고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이해하기 쉬워 짐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VGGNet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8CA919F-FF0B-EB4C-98DB-83E691E7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9744C2E-D56E-4CCE-96D3-BFDA9DDD716E}"/>
              </a:ext>
            </a:extLst>
          </p:cNvPr>
          <p:cNvSpPr/>
          <p:nvPr/>
        </p:nvSpPr>
        <p:spPr>
          <a:xfrm>
            <a:off x="829130" y="4512447"/>
            <a:ext cx="10451177" cy="161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VGGNet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단점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신경망을 구성하는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파라미터의 개수가 너무 많음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최종단에 위치한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Fully-Connected layer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부분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개를 오는데 사용된 파라미터 수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12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억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2000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만개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65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위쪽 모서리 18">
            <a:extLst>
              <a:ext uri="{FF2B5EF4-FFF2-40B4-BE49-F238E27FC236}">
                <a16:creationId xmlns:a16="http://schemas.microsoft.com/office/drawing/2014/main" id="{E11F791A-476A-46C0-A651-E79640AC37BB}"/>
              </a:ext>
            </a:extLst>
          </p:cNvPr>
          <p:cNvSpPr/>
          <p:nvPr/>
        </p:nvSpPr>
        <p:spPr>
          <a:xfrm>
            <a:off x="269876" y="263495"/>
            <a:ext cx="11652247" cy="6594505"/>
          </a:xfrm>
          <a:prstGeom prst="round2SameRect">
            <a:avLst>
              <a:gd name="adj1" fmla="val 159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28600" sx="101000" sy="101000" algn="ctr" rotWithShape="0">
              <a:srgbClr val="7670AE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en-US" altLang="ko-KR" sz="3600" b="1" i="1" kern="0" dirty="0">
                <a:solidFill>
                  <a:srgbClr val="7670AE"/>
                </a:solidFill>
              </a:rPr>
              <a:t>Highway Network</a:t>
            </a: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269877" y="263495"/>
            <a:ext cx="11652247" cy="490595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ko-KR" altLang="en-US" sz="2000" kern="0" dirty="0">
              <a:solidFill>
                <a:prstClr val="white"/>
              </a:solidFill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FF44B78C-9A9B-4A1C-8F56-DCB284297B73}"/>
              </a:ext>
            </a:extLst>
          </p:cNvPr>
          <p:cNvSpPr/>
          <p:nvPr/>
        </p:nvSpPr>
        <p:spPr>
          <a:xfrm>
            <a:off x="402431" y="416717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A9D8DAD-0201-4E48-905C-E635088285A2}"/>
              </a:ext>
            </a:extLst>
          </p:cNvPr>
          <p:cNvSpPr/>
          <p:nvPr/>
        </p:nvSpPr>
        <p:spPr>
          <a:xfrm>
            <a:off x="402431" y="490405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0BAE8081-38EA-45B9-AC38-D04734F7C334}"/>
              </a:ext>
            </a:extLst>
          </p:cNvPr>
          <p:cNvSpPr/>
          <p:nvPr/>
        </p:nvSpPr>
        <p:spPr>
          <a:xfrm>
            <a:off x="402431" y="564094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DDCEA86-3728-A502-74E6-8A3912C7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923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860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482232" y="1256126"/>
            <a:ext cx="11227536" cy="4199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Highway Network</a:t>
            </a: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네트워크 깊이를 늘리면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주로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복잡한 작업에 대한 성능이 향상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더 깊은 네트워크에 여러 계층이 존재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하위 계층에서 오류의 역전파의 작은 기울기 값이 발생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할 수 있음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이 문제를 극복하기 위해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Highway Network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가 제안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됨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어떤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통과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할 때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해당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layer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에서 수행되어야 하는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선형 연산과 활성화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(activation)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과 같은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연산을 거치지 않고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빠르게 지나만 가는 우회 도로로 제공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하자는 것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빠른 학습이 가능함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상호 연결 개념을 기반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으로 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Highway Network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2F8B6AE-0120-6E00-6EE7-92403C7B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56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628831" y="1029898"/>
            <a:ext cx="11272408" cy="535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Highway Network</a:t>
            </a:r>
          </a:p>
          <a:p>
            <a:pPr>
              <a:lnSpc>
                <a:spcPct val="150000"/>
              </a:lnSpc>
            </a:pPr>
            <a:endParaRPr lang="en-US" altLang="ko-KR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연산 없이 통과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하므로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적게 사용하는 것처럼 동작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하게 해 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layer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를 얼마만큼 거쳐 갈 것인지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얼마나 연산 없이 그냥 지나칠 것인지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학습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하게 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각각의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비중을 조절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하기 위해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변형 게이트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(Transform gate)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와 캐리 게이트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(Carry Gate)</a:t>
            </a:r>
            <a:r>
              <a:rPr lang="ko-KR" altLang="en-US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같은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개의 게이트가 사용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우리에게 주는 의의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1)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가 아무리 많아져도</a:t>
            </a:r>
            <a:r>
              <a:rPr lang="en-US" altLang="ko-KR" sz="16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학습이 느려지지 않게 하는 모델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만들 수 있음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2)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모델의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hyper-parameter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중 하나인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개수를 데이터의 복잡도에 관계 없이 크게 잡아도 됨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데이터로부터 배우는데 필요한 학습은 앞쪽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layer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에서부터 주로 일어나고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뒤쪽 나머지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layer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들에서는 그냥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Highway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통과하는 형태로 스스로 학습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될 것이기 때문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Highway Network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2F8B6AE-0120-6E00-6EE7-92403C7B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440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위쪽 모서리 18">
            <a:extLst>
              <a:ext uri="{FF2B5EF4-FFF2-40B4-BE49-F238E27FC236}">
                <a16:creationId xmlns:a16="http://schemas.microsoft.com/office/drawing/2014/main" id="{E11F791A-476A-46C0-A651-E79640AC37BB}"/>
              </a:ext>
            </a:extLst>
          </p:cNvPr>
          <p:cNvSpPr/>
          <p:nvPr/>
        </p:nvSpPr>
        <p:spPr>
          <a:xfrm>
            <a:off x="269876" y="263495"/>
            <a:ext cx="11652247" cy="6594505"/>
          </a:xfrm>
          <a:prstGeom prst="round2SameRect">
            <a:avLst>
              <a:gd name="adj1" fmla="val 159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28600" sx="101000" sy="101000" algn="ctr" rotWithShape="0">
              <a:srgbClr val="7670AE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en-US" altLang="ko-KR" sz="3600" b="1" i="1" kern="0" dirty="0" err="1">
                <a:solidFill>
                  <a:srgbClr val="7670AE"/>
                </a:solidFill>
              </a:rPr>
              <a:t>ResNet</a:t>
            </a:r>
            <a:endParaRPr lang="en-US" altLang="ko-KR" sz="3600" b="1" i="1" kern="0" dirty="0">
              <a:solidFill>
                <a:srgbClr val="7670AE"/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269877" y="263495"/>
            <a:ext cx="11652247" cy="490595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ko-KR" altLang="en-US" sz="2000" kern="0" dirty="0">
              <a:solidFill>
                <a:prstClr val="white"/>
              </a:solidFill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FF44B78C-9A9B-4A1C-8F56-DCB284297B73}"/>
              </a:ext>
            </a:extLst>
          </p:cNvPr>
          <p:cNvSpPr/>
          <p:nvPr/>
        </p:nvSpPr>
        <p:spPr>
          <a:xfrm>
            <a:off x="402431" y="416717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A9D8DAD-0201-4E48-905C-E635088285A2}"/>
              </a:ext>
            </a:extLst>
          </p:cNvPr>
          <p:cNvSpPr/>
          <p:nvPr/>
        </p:nvSpPr>
        <p:spPr>
          <a:xfrm>
            <a:off x="402431" y="490405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0BAE8081-38EA-45B9-AC38-D04734F7C334}"/>
              </a:ext>
            </a:extLst>
          </p:cNvPr>
          <p:cNvSpPr/>
          <p:nvPr/>
        </p:nvSpPr>
        <p:spPr>
          <a:xfrm>
            <a:off x="402431" y="564094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EF20D18-89D2-E19B-265F-DC712042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924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469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706215" y="1331277"/>
            <a:ext cx="10779570" cy="4199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ResNet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잔류 네트워크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목표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이전 네트워크와 비교하여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Vanishing Gradient Problem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이 없는 초심 층 네트워크를 설계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하는 것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Layer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수를 기반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으로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여러 유형의 </a:t>
            </a:r>
            <a:r>
              <a:rPr lang="en-US" altLang="ko-KR" sz="1600" b="1" dirty="0" err="1">
                <a:solidFill>
                  <a:schemeClr val="accent3">
                    <a:lumMod val="50000"/>
                  </a:schemeClr>
                </a:solidFill>
              </a:rPr>
              <a:t>ResNet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이 개발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34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개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layer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에서 시작하여 최대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1202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개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layer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까지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개발됨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핵심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깊어진 신경망을 효과적으로 학습하기 위한 방법으로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Residual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고안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한 것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네트워크 깊이가 깊다고 해서 무조건 성능이 좋아지지는 않음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이러한 문제를 해결하기 위해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Residual Block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도입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ResNet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2CACF16-B8BE-9EB0-6938-F0E56D24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620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449157" y="1452334"/>
            <a:ext cx="8392815" cy="3830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ResNet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잔류 네트워크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ResNet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새로운 아이디어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더 깊은 네트워크를 훈련하는 문제를 해결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하기 위해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Highway Network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에 사용된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우회 경로 개념을 사용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하는 것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기존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feedforward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네트워크와 잔여 연결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600" b="1" dirty="0" err="1">
                <a:solidFill>
                  <a:schemeClr val="accent3">
                    <a:lumMod val="50000"/>
                  </a:schemeClr>
                </a:solidFill>
              </a:rPr>
              <a:t>잔차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네트워크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에는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수많은 기본 </a:t>
            </a:r>
            <a:r>
              <a:rPr lang="ko-KR" altLang="en-US" sz="1600" b="1" dirty="0" err="1">
                <a:solidFill>
                  <a:schemeClr val="accent5">
                    <a:lumMod val="50000"/>
                  </a:schemeClr>
                </a:solidFill>
              </a:rPr>
              <a:t>잔차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블록이 포함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되어 있음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잔여 네트워크 아키텍처의 유형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에 따라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잔여 블록의 작업도 변경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ResNet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2CACF16-B8BE-9EB0-6938-F0E56D24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6" name="Picture 2" descr="figure 20">
            <a:extLst>
              <a:ext uri="{FF2B5EF4-FFF2-40B4-BE49-F238E27FC236}">
                <a16:creationId xmlns:a16="http://schemas.microsoft.com/office/drawing/2014/main" id="{2C553F5F-76B2-4ED0-87A8-F683D86E7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057" y="1710673"/>
            <a:ext cx="1799987" cy="351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398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191945" y="1287666"/>
            <a:ext cx="5679595" cy="1983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1) Residual Block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Residual Block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은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기울기가 잘 전파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될 수 있도록 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일종의 </a:t>
            </a:r>
            <a:r>
              <a:rPr lang="ko-KR" altLang="en-US" sz="1600" b="1" dirty="0" err="1">
                <a:solidFill>
                  <a:schemeClr val="accent5">
                    <a:lumMod val="50000"/>
                  </a:schemeClr>
                </a:solidFill>
              </a:rPr>
              <a:t>숏컷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(Shortcut, skip connection)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을 만들어 줌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Gradient Vanishing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문제를 방지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가능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ResNet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2CACF16-B8BE-9EB0-6938-F0E56D24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4" name="Picture 2" descr="https://thebook.io/img/080263/233_2.jpg">
            <a:extLst>
              <a:ext uri="{FF2B5EF4-FFF2-40B4-BE49-F238E27FC236}">
                <a16:creationId xmlns:a16="http://schemas.microsoft.com/office/drawing/2014/main" id="{D1A97A15-A03F-45A9-8716-E10F0A0EA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46" y="4326728"/>
            <a:ext cx="4518711" cy="193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4EFA5E72-5045-4D8E-B26F-81056E95D491}"/>
              </a:ext>
            </a:extLst>
          </p:cNvPr>
          <p:cNvCxnSpPr/>
          <p:nvPr/>
        </p:nvCxnSpPr>
        <p:spPr>
          <a:xfrm>
            <a:off x="5871540" y="730962"/>
            <a:ext cx="0" cy="60520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F208B11A-F3D6-43E1-A183-B82CB8CB3056}"/>
              </a:ext>
            </a:extLst>
          </p:cNvPr>
          <p:cNvSpPr/>
          <p:nvPr/>
        </p:nvSpPr>
        <p:spPr>
          <a:xfrm>
            <a:off x="6096000" y="954572"/>
            <a:ext cx="6096000" cy="530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2) Residual(</a:t>
            </a:r>
            <a:r>
              <a:rPr lang="ko-KR" altLang="en-US" sz="2000" b="1" dirty="0" err="1">
                <a:solidFill>
                  <a:schemeClr val="accent3">
                    <a:lumMod val="50000"/>
                  </a:schemeClr>
                </a:solidFill>
              </a:rPr>
              <a:t>잔차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ResNet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목적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F(x) + x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최소화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하는 것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F(x)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: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Residual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함수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두 개의 </a:t>
            </a:r>
            <a:r>
              <a:rPr lang="ko-KR" altLang="en-US" sz="1600" dirty="0" err="1">
                <a:solidFill>
                  <a:schemeClr val="accent3">
                    <a:lumMod val="50000"/>
                  </a:schemeClr>
                </a:solidFill>
              </a:rPr>
              <a:t>합성곱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층 사이에 위치함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출력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(H(x))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과 입력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에 대한 차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로 표현 가능함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목적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F(x)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에 가깝게 만드는 것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F(x)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가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이 되면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출력과 입력 모두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x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로 같아지게 됨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F(x) = H(x) – x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이므로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F(x)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를 최소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로 한다는 것은 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H(x) – x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최소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로 한다는 것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H(x) – x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를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Residual(</a:t>
            </a:r>
            <a:r>
              <a:rPr lang="ko-KR" altLang="en-US" sz="1600" b="1" dirty="0" err="1">
                <a:solidFill>
                  <a:schemeClr val="accent5">
                    <a:lumMod val="50000"/>
                  </a:schemeClr>
                </a:solidFill>
              </a:rPr>
              <a:t>잔차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이라고 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68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293544" y="878276"/>
            <a:ext cx="5193880" cy="1288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3) Identity Block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네트워크의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F(x)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에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그대로 더하는 것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ResNet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2CACF16-B8BE-9EB0-6938-F0E56D24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4EFA5E72-5045-4D8E-B26F-81056E95D491}"/>
              </a:ext>
            </a:extLst>
          </p:cNvPr>
          <p:cNvCxnSpPr/>
          <p:nvPr/>
        </p:nvCxnSpPr>
        <p:spPr>
          <a:xfrm>
            <a:off x="5857026" y="730962"/>
            <a:ext cx="0" cy="60520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F208B11A-F3D6-43E1-A183-B82CB8CB3056}"/>
              </a:ext>
            </a:extLst>
          </p:cNvPr>
          <p:cNvSpPr/>
          <p:nvPr/>
        </p:nvSpPr>
        <p:spPr>
          <a:xfrm>
            <a:off x="6226629" y="878276"/>
            <a:ext cx="5442857" cy="3091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5) 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ResNet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의 구조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 err="1">
                <a:solidFill>
                  <a:schemeClr val="accent5">
                    <a:lumMod val="50000"/>
                  </a:schemeClr>
                </a:solidFill>
              </a:rPr>
              <a:t>숏컷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(Skip connection)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으로 만들어진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Block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인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Identity Block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과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Convolutional Block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으로 구성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기본적으로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VGG19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구조를 뼈대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로 하며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거기에 </a:t>
            </a:r>
            <a:r>
              <a:rPr lang="ko-KR" altLang="en-US" sz="1600" b="1" dirty="0" err="1">
                <a:solidFill>
                  <a:schemeClr val="accent5">
                    <a:lumMod val="50000"/>
                  </a:schemeClr>
                </a:solidFill>
              </a:rPr>
              <a:t>합성곱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층들을 추가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해서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깊게 만든 후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ko-KR" altLang="en-US" sz="1600" b="1" dirty="0" err="1">
                <a:solidFill>
                  <a:schemeClr val="accent5">
                    <a:lumMod val="50000"/>
                  </a:schemeClr>
                </a:solidFill>
              </a:rPr>
              <a:t>숏컷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(Skip Connection)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들을 추가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AB7849E-257B-4F60-89D7-B1F5DB96DBBF}"/>
              </a:ext>
            </a:extLst>
          </p:cNvPr>
          <p:cNvSpPr/>
          <p:nvPr/>
        </p:nvSpPr>
        <p:spPr>
          <a:xfrm>
            <a:off x="293543" y="2809364"/>
            <a:ext cx="5193880" cy="1288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4) Convolutional Block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x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가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1*1 </a:t>
            </a:r>
            <a:r>
              <a:rPr lang="ko-KR" altLang="en-US" sz="1600" b="1" dirty="0" err="1">
                <a:solidFill>
                  <a:schemeClr val="accent5">
                    <a:lumMod val="50000"/>
                  </a:schemeClr>
                </a:solidFill>
              </a:rPr>
              <a:t>합성곱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층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거친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후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F(x)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에 더해 주는 것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59E45E7-6F27-4E9B-9265-BF4547A00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03" y="4419802"/>
            <a:ext cx="3959482" cy="2213842"/>
          </a:xfrm>
          <a:prstGeom prst="rect">
            <a:avLst/>
          </a:prstGeom>
        </p:spPr>
      </p:pic>
      <p:pic>
        <p:nvPicPr>
          <p:cNvPr id="20482" name="Picture 2" descr="https://thebook.io/img/080263/235_1.jpg">
            <a:extLst>
              <a:ext uri="{FF2B5EF4-FFF2-40B4-BE49-F238E27FC236}">
                <a16:creationId xmlns:a16="http://schemas.microsoft.com/office/drawing/2014/main" id="{4415D79B-B1AC-4958-8A51-246A3F5C0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137" y="4873240"/>
            <a:ext cx="5026792" cy="130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6787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333120" y="802317"/>
            <a:ext cx="11525760" cy="3461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ResNet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장점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b="1" dirty="0" err="1">
                <a:solidFill>
                  <a:schemeClr val="accent3">
                    <a:lumMod val="50000"/>
                  </a:schemeClr>
                </a:solidFill>
              </a:rPr>
              <a:t>ResNet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은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계층 내부의 </a:t>
            </a:r>
            <a:r>
              <a:rPr lang="ko-KR" altLang="en-US" sz="1600" b="1" dirty="0" err="1">
                <a:solidFill>
                  <a:schemeClr val="accent5">
                    <a:lumMod val="50000"/>
                  </a:schemeClr>
                </a:solidFill>
              </a:rPr>
              <a:t>숏컷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(Skip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Connection)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제시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하여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매개 변수가 없고 데이터에 독립적인 교차 계층 연결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(parameter-free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data-Independent)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을 가능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하게 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600" b="1" dirty="0" err="1">
                <a:solidFill>
                  <a:schemeClr val="accent5">
                    <a:lumMod val="50000"/>
                  </a:schemeClr>
                </a:solidFill>
              </a:rPr>
              <a:t>숏컷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(Skip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Connection)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이 심층 네트워크 수렴을 가속화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하기 때문에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Vanishing Gradient problem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방지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할 수 있는 잠재력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가지고 있음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확대된 깊이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에서도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낮은 계산 복잡성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가지고 있음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ResNet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2CACF16-B8BE-9EB0-6938-F0E56D24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886A73E-90F7-491A-A81B-032ADC8BF136}"/>
              </a:ext>
            </a:extLst>
          </p:cNvPr>
          <p:cNvSpPr/>
          <p:nvPr/>
        </p:nvSpPr>
        <p:spPr>
          <a:xfrm>
            <a:off x="333120" y="4676775"/>
            <a:ext cx="11525760" cy="2029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ResNet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단점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여러 계층이 정보를 극히 적게 또는 전혀 기여하지 않기 때문에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보존적 개별성 변환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(means of preservative individuality transformations)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을 통해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정보를 분명히 보존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각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에 개별적인 가중치 그룹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이 있기 때문에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가중치가 많음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8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497261" y="1055701"/>
            <a:ext cx="8741540" cy="276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LeNet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 5</a:t>
            </a:r>
          </a:p>
          <a:p>
            <a:pPr>
              <a:lnSpc>
                <a:spcPct val="150000"/>
              </a:lnSpc>
            </a:pPr>
            <a:endParaRPr lang="en-US" altLang="ko-KR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 err="1">
                <a:solidFill>
                  <a:schemeClr val="accent3">
                    <a:lumMod val="50000"/>
                  </a:schemeClr>
                </a:solidFill>
              </a:rPr>
              <a:t>LeNet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의 등장으로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심층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CNN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역사가 시작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됨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1995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년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수표에 쓴 </a:t>
            </a:r>
            <a:r>
              <a:rPr lang="ko-KR" altLang="en-US" sz="1600" b="1" dirty="0" err="1">
                <a:solidFill>
                  <a:schemeClr val="accent3">
                    <a:lumMod val="50000"/>
                  </a:schemeClr>
                </a:solidFill>
              </a:rPr>
              <a:t>손글씨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숫자를 인식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하는 딥러닝 구조 </a:t>
            </a:r>
            <a:r>
              <a:rPr lang="en-US" altLang="ko-KR" sz="1600" dirty="0" err="1">
                <a:solidFill>
                  <a:schemeClr val="accent3">
                    <a:lumMod val="50000"/>
                  </a:schemeClr>
                </a:solidFill>
              </a:rPr>
              <a:t>LeNet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발표함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 err="1">
                <a:solidFill>
                  <a:schemeClr val="accent5">
                    <a:lumMod val="50000"/>
                  </a:schemeClr>
                </a:solidFill>
              </a:rPr>
              <a:t>합성곱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(convolutional)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과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다운 샘플링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(pooling)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을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반복적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으로 거치면서 마지막에 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   완전 </a:t>
            </a:r>
            <a:r>
              <a:rPr lang="ko-KR" altLang="en-US" sz="1600" b="1" dirty="0" err="1">
                <a:solidFill>
                  <a:schemeClr val="accent5">
                    <a:lumMod val="50000"/>
                  </a:schemeClr>
                </a:solidFill>
              </a:rPr>
              <a:t>연결층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(Fully Connected layer)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에서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분류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수행함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LeNet</a:t>
            </a:r>
            <a:r>
              <a:rPr lang="ko-KR" altLang="en-US" sz="2800" b="1" dirty="0">
                <a:solidFill>
                  <a:schemeClr val="bg1"/>
                </a:solidFill>
              </a:rPr>
              <a:t> </a:t>
            </a:r>
            <a:r>
              <a:rPr lang="en-US" altLang="ko-KR" sz="2800" b="1" dirty="0">
                <a:solidFill>
                  <a:schemeClr val="bg1"/>
                </a:solidFill>
              </a:rPr>
              <a:t>5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그림 14">
            <a:extLst>
              <a:ext uri="{FF2B5EF4-FFF2-40B4-BE49-F238E27FC236}">
                <a16:creationId xmlns:a16="http://schemas.microsoft.com/office/drawing/2014/main" id="{9E3E3368-19B2-3EB4-ACF1-17942D79D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60" y="4214640"/>
            <a:ext cx="5798367" cy="245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9A19C09-D3B1-FFB8-54BE-2F012A68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8641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30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위쪽 모서리 18">
            <a:extLst>
              <a:ext uri="{FF2B5EF4-FFF2-40B4-BE49-F238E27FC236}">
                <a16:creationId xmlns:a16="http://schemas.microsoft.com/office/drawing/2014/main" id="{E11F791A-476A-46C0-A651-E79640AC37BB}"/>
              </a:ext>
            </a:extLst>
          </p:cNvPr>
          <p:cNvSpPr/>
          <p:nvPr/>
        </p:nvSpPr>
        <p:spPr>
          <a:xfrm>
            <a:off x="269876" y="263495"/>
            <a:ext cx="11652247" cy="6594505"/>
          </a:xfrm>
          <a:prstGeom prst="round2SameRect">
            <a:avLst>
              <a:gd name="adj1" fmla="val 159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28600" sx="101000" sy="101000" algn="ctr" rotWithShape="0">
              <a:srgbClr val="7670AE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en-US" altLang="ko-KR" sz="3600" b="1" i="1" kern="0" dirty="0" err="1">
                <a:solidFill>
                  <a:srgbClr val="7670AE"/>
                </a:solidFill>
              </a:rPr>
              <a:t>DenseNet</a:t>
            </a:r>
            <a:endParaRPr lang="en-US" altLang="ko-KR" sz="3600" b="1" i="1" kern="0" dirty="0">
              <a:solidFill>
                <a:srgbClr val="7670AE"/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269877" y="263495"/>
            <a:ext cx="11652247" cy="490595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ko-KR" altLang="en-US" sz="2000" kern="0" dirty="0">
              <a:solidFill>
                <a:prstClr val="white"/>
              </a:solidFill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FF44B78C-9A9B-4A1C-8F56-DCB284297B73}"/>
              </a:ext>
            </a:extLst>
          </p:cNvPr>
          <p:cNvSpPr/>
          <p:nvPr/>
        </p:nvSpPr>
        <p:spPr>
          <a:xfrm>
            <a:off x="402431" y="416717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A9D8DAD-0201-4E48-905C-E635088285A2}"/>
              </a:ext>
            </a:extLst>
          </p:cNvPr>
          <p:cNvSpPr/>
          <p:nvPr/>
        </p:nvSpPr>
        <p:spPr>
          <a:xfrm>
            <a:off x="402431" y="490405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0BAE8081-38EA-45B9-AC38-D04734F7C334}"/>
              </a:ext>
            </a:extLst>
          </p:cNvPr>
          <p:cNvSpPr/>
          <p:nvPr/>
        </p:nvSpPr>
        <p:spPr>
          <a:xfrm>
            <a:off x="402431" y="564094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55BE5AE-5763-481B-FE42-A228EA3BB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923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386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941114" y="1185433"/>
            <a:ext cx="10309771" cy="4569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DenseNet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Vanishing Gradient Problem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해결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하기 위해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en-US" altLang="ko-KR" sz="1600" dirty="0" err="1">
                <a:solidFill>
                  <a:schemeClr val="accent3">
                    <a:lumMod val="50000"/>
                  </a:schemeClr>
                </a:solidFill>
              </a:rPr>
              <a:t>ResNet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및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Highway network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와 동일한 방향에 따라 </a:t>
            </a:r>
            <a:r>
              <a:rPr lang="en-US" altLang="ko-KR" sz="1600" b="1" dirty="0" err="1">
                <a:solidFill>
                  <a:schemeClr val="accent3">
                    <a:lumMod val="50000"/>
                  </a:schemeClr>
                </a:solidFill>
              </a:rPr>
              <a:t>DenseNet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이 제시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ResNet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단점을 해결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하기 위해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개선된 접근 방식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으로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교차 계층 연결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(cross-layer connectivity)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사용함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Feed forward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방식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사용해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각 계층을 네트워크의 모든 계층에 연결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각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이전 계층의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 map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은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다음 모든 계층에 입력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하기 위해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사용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계층 간 깊이 별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Convolution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영향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보여줌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DenseNet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F532B9F-5E79-C272-71AA-DAFC4E4B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227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497271" y="1055162"/>
            <a:ext cx="11197457" cy="3091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DenseNet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이전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 layer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의 기능을 추가하는 대신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연결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하기 때문에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네트워크는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추가된 정보와 보존된 정보를 명확하게 구별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할 수 있음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좁은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layer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구조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로 인해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 map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수가 증가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함에 따라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parametric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으로 높은 가격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이 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작업의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과적함을 최소화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하는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정규화 효과가 포함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DenseNet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F532B9F-5E79-C272-71AA-DAFC4E4B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 descr="figure 22">
            <a:extLst>
              <a:ext uri="{FF2B5EF4-FFF2-40B4-BE49-F238E27FC236}">
                <a16:creationId xmlns:a16="http://schemas.microsoft.com/office/drawing/2014/main" id="{ABFC57D8-5CA5-C722-D8FD-E20604A58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909" y="4318384"/>
            <a:ext cx="3101618" cy="221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3072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876864" y="1331277"/>
            <a:ext cx="9564413" cy="4199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ResNet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 VS 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DenseNet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공통점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Skip Connection(shortcut)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이용함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정보를 더 깊은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까지 전달할 수 있는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path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만들어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학습이 잘 되도록 함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차이점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ResNet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은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Skip Connection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이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덧셈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통해 이루어짐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DensNet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은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Concatenation(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연결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통해 이루어짐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DenseNet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F532B9F-5E79-C272-71AA-DAFC4E4B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888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284497" y="855397"/>
            <a:ext cx="5520557" cy="311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1) Skip Connection(Shortcut Connection)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하나의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layer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의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Output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몇 개의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건너 띄고</a:t>
            </a:r>
            <a:r>
              <a:rPr lang="en-US" altLang="ko-KR" sz="16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ko-KR" altLang="en-US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다음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Input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에 추가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하는 것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도입된 이유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layer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깊이가 깊어질수록 발생하는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Gradient Vanishing Problem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해결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하기 위함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DenseNet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F532B9F-5E79-C272-71AA-DAFC4E4B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2C5A654-A834-DE36-4D1B-FAFC8A1AC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397" y="4830372"/>
            <a:ext cx="3014378" cy="1545345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9B8A4167-DEA4-50DA-BE58-96800691DC38}"/>
              </a:ext>
            </a:extLst>
          </p:cNvPr>
          <p:cNvCxnSpPr/>
          <p:nvPr/>
        </p:nvCxnSpPr>
        <p:spPr>
          <a:xfrm>
            <a:off x="5827998" y="730962"/>
            <a:ext cx="0" cy="60520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7FDE59FB-93E8-251B-490F-D2CF47DCF5C2}"/>
              </a:ext>
            </a:extLst>
          </p:cNvPr>
          <p:cNvSpPr/>
          <p:nvPr/>
        </p:nvSpPr>
        <p:spPr>
          <a:xfrm>
            <a:off x="6216059" y="855397"/>
            <a:ext cx="5873504" cy="3461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2) Concatenation(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결합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입력 값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들을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사슬처럼 이어 결합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연결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하는 것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DenseNet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에서는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모든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들이 서로 연결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되도록 구성함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이전의 모든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들로부터 추가적인 정보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얻고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그들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고유의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feature map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그 다음 모든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로 전달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Dense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하게 연결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0BB38BE-4FF3-F9B6-74BF-D8AC2A5BB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22" y="4794775"/>
            <a:ext cx="3335178" cy="161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047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위쪽 모서리 18">
            <a:extLst>
              <a:ext uri="{FF2B5EF4-FFF2-40B4-BE49-F238E27FC236}">
                <a16:creationId xmlns:a16="http://schemas.microsoft.com/office/drawing/2014/main" id="{E11F791A-476A-46C0-A651-E79640AC37BB}"/>
              </a:ext>
            </a:extLst>
          </p:cNvPr>
          <p:cNvSpPr/>
          <p:nvPr/>
        </p:nvSpPr>
        <p:spPr>
          <a:xfrm>
            <a:off x="269876" y="263495"/>
            <a:ext cx="11652247" cy="6594505"/>
          </a:xfrm>
          <a:prstGeom prst="round2SameRect">
            <a:avLst>
              <a:gd name="adj1" fmla="val 159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28600" sx="101000" sy="101000" algn="ctr" rotWithShape="0">
              <a:srgbClr val="7670AE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en-US" altLang="ko-KR" sz="3600" b="1" i="1" kern="0" dirty="0" err="1">
                <a:solidFill>
                  <a:srgbClr val="7670AE"/>
                </a:solidFill>
              </a:rPr>
              <a:t>ResNeXt</a:t>
            </a:r>
            <a:endParaRPr lang="en-US" altLang="ko-KR" sz="3600" b="1" i="1" kern="0" dirty="0">
              <a:solidFill>
                <a:srgbClr val="7670AE"/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269877" y="263495"/>
            <a:ext cx="11652247" cy="490595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ko-KR" altLang="en-US" sz="2000" kern="0" dirty="0">
              <a:solidFill>
                <a:prstClr val="white"/>
              </a:solidFill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FF44B78C-9A9B-4A1C-8F56-DCB284297B73}"/>
              </a:ext>
            </a:extLst>
          </p:cNvPr>
          <p:cNvSpPr/>
          <p:nvPr/>
        </p:nvSpPr>
        <p:spPr>
          <a:xfrm>
            <a:off x="402431" y="416717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A9D8DAD-0201-4E48-905C-E635088285A2}"/>
              </a:ext>
            </a:extLst>
          </p:cNvPr>
          <p:cNvSpPr/>
          <p:nvPr/>
        </p:nvSpPr>
        <p:spPr>
          <a:xfrm>
            <a:off x="402431" y="490405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0BAE8081-38EA-45B9-AC38-D04734F7C334}"/>
              </a:ext>
            </a:extLst>
          </p:cNvPr>
          <p:cNvSpPr/>
          <p:nvPr/>
        </p:nvSpPr>
        <p:spPr>
          <a:xfrm>
            <a:off x="402431" y="564094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3FF6347-8968-4C33-8318-A8994D22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924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676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407330" y="2231085"/>
            <a:ext cx="11377339" cy="4199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ResNeXt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(=Multi-branch 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ResNet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ResNet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성능을 업그레이드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한 모델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dirty="0" err="1">
                <a:solidFill>
                  <a:schemeClr val="accent3">
                    <a:lumMod val="50000"/>
                  </a:schemeClr>
                </a:solidFill>
              </a:rPr>
              <a:t>ResNet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에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Inception</a:t>
            </a:r>
            <a:r>
              <a:rPr lang="en-US" altLang="ko-KR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개념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과 </a:t>
            </a: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AlexNet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개념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응용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한 모델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Inception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Module + Split – transform – merge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전략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의 결과물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특징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VGG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와 </a:t>
            </a:r>
            <a:r>
              <a:rPr lang="en-US" altLang="ko-KR" sz="1600" dirty="0" err="1">
                <a:solidFill>
                  <a:schemeClr val="accent3">
                    <a:lumMod val="50000"/>
                  </a:schemeClr>
                </a:solidFill>
              </a:rPr>
              <a:t>ResNet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처럼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같은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들을 반복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1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개의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Input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여러 방향으로 쪼개는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Split-transform-merge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방식을 이용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Grouped Convolution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방식을 사용함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(path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별로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layer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구성을 가지고 있음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Cardinality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라는 새로운 용어가 등장함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ResNeXt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BF4493F-51B0-F4F9-12A6-81357E86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0821B2A-31F1-4D73-9815-5DCE27E2B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831" y="786957"/>
            <a:ext cx="4144095" cy="1925695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BD8DBD5E-6387-470D-8653-4C352419735E}"/>
              </a:ext>
            </a:extLst>
          </p:cNvPr>
          <p:cNvSpPr/>
          <p:nvPr/>
        </p:nvSpPr>
        <p:spPr>
          <a:xfrm>
            <a:off x="9090421" y="2712652"/>
            <a:ext cx="1873575" cy="303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accent3">
                    <a:lumMod val="50000"/>
                  </a:schemeClr>
                </a:solidFill>
              </a:rPr>
              <a:t>왼 </a:t>
            </a:r>
            <a:r>
              <a:rPr lang="en-US" altLang="ko-KR" sz="10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altLang="ko-KR" sz="1000" dirty="0" err="1">
                <a:solidFill>
                  <a:schemeClr val="accent3">
                    <a:lumMod val="50000"/>
                  </a:schemeClr>
                </a:solidFill>
              </a:rPr>
              <a:t>ResNet</a:t>
            </a:r>
            <a:r>
              <a:rPr lang="en-US" altLang="ko-KR" sz="1000" dirty="0">
                <a:solidFill>
                  <a:schemeClr val="accent3">
                    <a:lumMod val="50000"/>
                  </a:schemeClr>
                </a:solidFill>
              </a:rPr>
              <a:t> / </a:t>
            </a:r>
            <a:r>
              <a:rPr lang="ko-KR" altLang="en-US" sz="1000" dirty="0">
                <a:solidFill>
                  <a:schemeClr val="accent3">
                    <a:lumMod val="50000"/>
                  </a:schemeClr>
                </a:solidFill>
              </a:rPr>
              <a:t>오 </a:t>
            </a:r>
            <a:r>
              <a:rPr lang="en-US" altLang="ko-KR" sz="10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altLang="ko-KR" sz="1000" dirty="0" err="1">
                <a:solidFill>
                  <a:schemeClr val="accent3">
                    <a:lumMod val="50000"/>
                  </a:schemeClr>
                </a:solidFill>
              </a:rPr>
              <a:t>ResNeXt</a:t>
            </a:r>
            <a:endParaRPr lang="en-US" altLang="ko-KR" sz="9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646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508930" y="2393956"/>
            <a:ext cx="11377339" cy="4199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Cardinality</a:t>
            </a:r>
            <a:endParaRPr lang="en-US" altLang="ko-KR" sz="17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Channel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수</a:t>
            </a:r>
            <a:r>
              <a:rPr lang="ko-KR" altLang="en-US" sz="1600" dirty="0">
                <a:solidFill>
                  <a:schemeClr val="accent5">
                    <a:lumMod val="50000"/>
                  </a:schemeClr>
                </a:solidFill>
              </a:rPr>
              <a:t>를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몇개의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group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으로 분할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하는지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조절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하는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hyper-parameter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Residual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의 개수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로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Short Connection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은 그대로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하나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이지만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Residual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부분이 여러 개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인 것을 볼 수 있음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여러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path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Output</a:t>
            </a:r>
            <a:r>
              <a:rPr lang="ko-KR" altLang="en-US" sz="1600" dirty="0">
                <a:solidFill>
                  <a:schemeClr val="accent5">
                    <a:lumMod val="50000"/>
                  </a:schemeClr>
                </a:solidFill>
              </a:rPr>
              <a:t>은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Summation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으로 합침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모델의 깊이나 넓이를 증가시키는 것보다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Cardinality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증가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시키는 것이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효율적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이고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더 좋은 성능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나타냄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성능 향상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deep &lt; width &lt;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cardinality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ResNeXt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BF4493F-51B0-F4F9-12A6-81357E86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44A5569-C39B-2DF2-71CD-0CAABC092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148" y="833499"/>
            <a:ext cx="3691484" cy="1715374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B88B1BA9-F62B-5DC9-281F-FC3B74B0CEB1}"/>
              </a:ext>
            </a:extLst>
          </p:cNvPr>
          <p:cNvSpPr/>
          <p:nvPr/>
        </p:nvSpPr>
        <p:spPr>
          <a:xfrm>
            <a:off x="9253102" y="2658012"/>
            <a:ext cx="1873575" cy="303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schemeClr val="accent3">
                    <a:lumMod val="50000"/>
                  </a:schemeClr>
                </a:solidFill>
              </a:rPr>
              <a:t>왼 </a:t>
            </a:r>
            <a:r>
              <a:rPr lang="en-US" altLang="ko-KR" sz="105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altLang="ko-KR" sz="1050" dirty="0" err="1">
                <a:solidFill>
                  <a:schemeClr val="accent3">
                    <a:lumMod val="50000"/>
                  </a:schemeClr>
                </a:solidFill>
              </a:rPr>
              <a:t>ResNet</a:t>
            </a:r>
            <a:r>
              <a:rPr lang="en-US" altLang="ko-KR" sz="1050" dirty="0">
                <a:solidFill>
                  <a:schemeClr val="accent3">
                    <a:lumMod val="50000"/>
                  </a:schemeClr>
                </a:solidFill>
              </a:rPr>
              <a:t> / </a:t>
            </a:r>
            <a:r>
              <a:rPr lang="ko-KR" altLang="en-US" sz="1050" dirty="0">
                <a:solidFill>
                  <a:schemeClr val="accent3">
                    <a:lumMod val="50000"/>
                  </a:schemeClr>
                </a:solidFill>
              </a:rPr>
              <a:t>오 </a:t>
            </a:r>
            <a:r>
              <a:rPr lang="en-US" altLang="ko-KR" sz="105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altLang="ko-KR" sz="1050" dirty="0" err="1">
                <a:solidFill>
                  <a:schemeClr val="accent3">
                    <a:lumMod val="50000"/>
                  </a:schemeClr>
                </a:solidFill>
              </a:rPr>
              <a:t>ResNeXt</a:t>
            </a:r>
            <a:endParaRPr lang="en-US" altLang="ko-KR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710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blog.kakaocdn.net/dn/4OT9m/btq0tekg1BW/MD4UabWKCWk4wbFbJr0Q6k/img.png">
            <a:extLst>
              <a:ext uri="{FF2B5EF4-FFF2-40B4-BE49-F238E27FC236}">
                <a16:creationId xmlns:a16="http://schemas.microsoft.com/office/drawing/2014/main" id="{7C3A7397-59C7-D23E-356E-993AFD40F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924" y="919527"/>
            <a:ext cx="3109450" cy="202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308768" y="2555651"/>
            <a:ext cx="11574463" cy="3830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Grouped Convolution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Inception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Module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과 상당히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유사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 err="1">
                <a:solidFill>
                  <a:schemeClr val="accent3">
                    <a:lumMod val="50000"/>
                  </a:schemeClr>
                </a:solidFill>
              </a:rPr>
              <a:t>AelxNet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에서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GPU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성능 때문에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Convolution Net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두개로 나눠서 병렬 처리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한 것에서 영감을 받음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Input channel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등분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시켜서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group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단위로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channel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을 쪼개고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그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group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에 대해서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일반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Convolution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을 한 것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하나의 큰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Convolution layer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여러 개의 작은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Convolution layer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로 나눠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서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계산</a:t>
            </a:r>
            <a:r>
              <a:rPr lang="ko-KR" altLang="en-US" sz="1600" dirty="0">
                <a:solidFill>
                  <a:schemeClr val="accent5">
                    <a:lumMod val="50000"/>
                  </a:schemeClr>
                </a:solidFill>
              </a:rPr>
              <a:t>된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 결과를 합침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(Summation)</a:t>
            </a:r>
            <a:endParaRPr lang="en-US" altLang="ko-KR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 err="1">
                <a:solidFill>
                  <a:schemeClr val="accent3">
                    <a:lumMod val="50000"/>
                  </a:schemeClr>
                </a:solidFill>
              </a:rPr>
              <a:t>ResNeXt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Residual Block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은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Inception module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과는 다르게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각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path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마다 모두 동일한 구조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지니며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dimension(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차원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이 모두 같음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ResNeXt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BF4493F-51B0-F4F9-12A6-81357E86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D8DBD5E-6387-470D-8653-4C352419735E}"/>
              </a:ext>
            </a:extLst>
          </p:cNvPr>
          <p:cNvSpPr/>
          <p:nvPr/>
        </p:nvSpPr>
        <p:spPr>
          <a:xfrm>
            <a:off x="7742754" y="2752775"/>
            <a:ext cx="1873575" cy="303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accent3">
                    <a:lumMod val="50000"/>
                  </a:schemeClr>
                </a:solidFill>
              </a:rPr>
              <a:t>왼 </a:t>
            </a:r>
            <a:r>
              <a:rPr lang="en-US" altLang="ko-KR" sz="10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altLang="ko-KR" sz="1000" dirty="0" err="1">
                <a:solidFill>
                  <a:schemeClr val="accent3">
                    <a:lumMod val="50000"/>
                  </a:schemeClr>
                </a:solidFill>
              </a:rPr>
              <a:t>ResNet</a:t>
            </a:r>
            <a:r>
              <a:rPr lang="en-US" altLang="ko-KR" sz="1000" dirty="0">
                <a:solidFill>
                  <a:schemeClr val="accent3">
                    <a:lumMod val="50000"/>
                  </a:schemeClr>
                </a:solidFill>
              </a:rPr>
              <a:t> / </a:t>
            </a:r>
            <a:r>
              <a:rPr lang="ko-KR" altLang="en-US" sz="1000" dirty="0">
                <a:solidFill>
                  <a:schemeClr val="accent3">
                    <a:lumMod val="50000"/>
                  </a:schemeClr>
                </a:solidFill>
              </a:rPr>
              <a:t>오 </a:t>
            </a:r>
            <a:r>
              <a:rPr lang="en-US" altLang="ko-KR" sz="10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altLang="ko-KR" sz="1000" dirty="0" err="1">
                <a:solidFill>
                  <a:schemeClr val="accent3">
                    <a:lumMod val="50000"/>
                  </a:schemeClr>
                </a:solidFill>
              </a:rPr>
              <a:t>ResNeXt</a:t>
            </a:r>
            <a:endParaRPr lang="en-US" altLang="ko-KR" sz="9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https://www.dropbox.com/s/frvr8g5vaojayw7/Screenshot%202018-11-23%2020.04.08.png?dl=1">
            <a:extLst>
              <a:ext uri="{FF2B5EF4-FFF2-40B4-BE49-F238E27FC236}">
                <a16:creationId xmlns:a16="http://schemas.microsoft.com/office/drawing/2014/main" id="{A04C2F04-4F5D-40C2-A63C-55BAA63DE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47" y="919527"/>
            <a:ext cx="4992895" cy="16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8053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954629" y="1404417"/>
            <a:ext cx="9586371" cy="3830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ResNeXt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집계 </a:t>
            </a:r>
            <a:r>
              <a:rPr lang="ko-KR" altLang="en-US" sz="2000" b="1" dirty="0" err="1">
                <a:solidFill>
                  <a:schemeClr val="accent3">
                    <a:lumMod val="50000"/>
                  </a:schemeClr>
                </a:solidFill>
              </a:rPr>
              <a:t>잔차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 변환 네트워크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Cardinality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이용해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분할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변환 및 병합 토폴로지를 쉽고 효과적으로 활용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다중 변환 활용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   -&gt; Cardinality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증가시킴으로써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성능이 향상됨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 err="1">
                <a:solidFill>
                  <a:schemeClr val="accent3">
                    <a:lumMod val="50000"/>
                  </a:schemeClr>
                </a:solidFill>
              </a:rPr>
              <a:t>ResNeXt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의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복잡성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은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3*3 Convolution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에 앞서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1*1 filter(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낮은 </a:t>
            </a:r>
            <a:r>
              <a:rPr lang="ko-KR" altLang="en-US" sz="1600" b="1" dirty="0" err="1">
                <a:solidFill>
                  <a:schemeClr val="accent5">
                    <a:lumMod val="50000"/>
                  </a:schemeClr>
                </a:solidFill>
              </a:rPr>
              <a:t>임베딩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사용하여 조절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ResNet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과 차이점</a:t>
            </a:r>
            <a:r>
              <a:rPr lang="ko-KR" altLang="en-US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Summation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Shortcut Connection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은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최적화 된 교육에 사용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ResNeXt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BF4493F-51B0-F4F9-12A6-81357E86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93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위쪽 모서리 18">
            <a:extLst>
              <a:ext uri="{FF2B5EF4-FFF2-40B4-BE49-F238E27FC236}">
                <a16:creationId xmlns:a16="http://schemas.microsoft.com/office/drawing/2014/main" id="{E11F791A-476A-46C0-A651-E79640AC37BB}"/>
              </a:ext>
            </a:extLst>
          </p:cNvPr>
          <p:cNvSpPr/>
          <p:nvPr/>
        </p:nvSpPr>
        <p:spPr>
          <a:xfrm>
            <a:off x="269876" y="263495"/>
            <a:ext cx="11652247" cy="6594505"/>
          </a:xfrm>
          <a:prstGeom prst="round2SameRect">
            <a:avLst>
              <a:gd name="adj1" fmla="val 159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28600" sx="101000" sy="101000" algn="ctr" rotWithShape="0">
              <a:srgbClr val="7670AE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srgbClr val="7670A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en-US" altLang="ko-KR" sz="3600" b="1" i="1" kern="0" dirty="0" err="1">
                <a:solidFill>
                  <a:srgbClr val="7670AE"/>
                </a:solidFill>
              </a:rPr>
              <a:t>AlexNet</a:t>
            </a:r>
            <a:endParaRPr lang="en-US" altLang="ko-KR" sz="3600" b="1" i="1" kern="0" dirty="0">
              <a:solidFill>
                <a:srgbClr val="7670AE"/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  <a:p>
            <a:pPr algn="ctr" latinLnBrk="0">
              <a:defRPr/>
            </a:pPr>
            <a:endParaRPr lang="en-US" altLang="ko-KR" sz="12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269877" y="263495"/>
            <a:ext cx="11652247" cy="490595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ko-KR" altLang="en-US" sz="2000" kern="0" dirty="0">
              <a:solidFill>
                <a:prstClr val="white"/>
              </a:solidFill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FF44B78C-9A9B-4A1C-8F56-DCB284297B73}"/>
              </a:ext>
            </a:extLst>
          </p:cNvPr>
          <p:cNvSpPr/>
          <p:nvPr/>
        </p:nvSpPr>
        <p:spPr>
          <a:xfrm>
            <a:off x="402431" y="416717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A9D8DAD-0201-4E48-905C-E635088285A2}"/>
              </a:ext>
            </a:extLst>
          </p:cNvPr>
          <p:cNvSpPr/>
          <p:nvPr/>
        </p:nvSpPr>
        <p:spPr>
          <a:xfrm>
            <a:off x="402431" y="490405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0BAE8081-38EA-45B9-AC38-D04734F7C334}"/>
              </a:ext>
            </a:extLst>
          </p:cNvPr>
          <p:cNvSpPr/>
          <p:nvPr/>
        </p:nvSpPr>
        <p:spPr>
          <a:xfrm>
            <a:off x="402431" y="564094"/>
            <a:ext cx="180000" cy="1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C08841A-070D-E236-A857-42BA464F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923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45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300114" y="3579077"/>
            <a:ext cx="11199781" cy="2964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AlexNet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깊이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높이고 여러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매개 변수 최적화 전략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을 구현해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CNN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의 학습 능력을 향상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시킴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이미지 인식 및 분류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분야에서 혁신적인 결과를 달성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하드웨어 한계를 극복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하기 위해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두개의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GPU(NVIDIA CTX 580)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를 병렬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로 사용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독립적으로 특징 추출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  <a:effectLst/>
              </a:rPr>
              <a:t>다양한 이미지 범주에 대한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  <a:effectLst/>
              </a:rPr>
              <a:t>CNN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  <a:effectLst/>
              </a:rPr>
              <a:t>의 적용 가능성을 높이기 위해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  <a:effectLst/>
              </a:rPr>
              <a:t>특징 추출 단계의 수</a:t>
            </a:r>
            <a:r>
              <a:rPr lang="ko-KR" altLang="en-US" sz="1600" dirty="0">
                <a:solidFill>
                  <a:schemeClr val="accent5">
                    <a:lumMod val="50000"/>
                  </a:schemeClr>
                </a:solidFill>
              </a:rPr>
              <a:t>를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  <a:effectLst/>
              </a:rPr>
              <a:t>7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  <a:effectLst/>
              </a:rPr>
              <a:t>개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  <a:effectLst/>
              </a:rPr>
              <a:t>로 늘림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AlexNet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 descr="그림 15">
            <a:extLst>
              <a:ext uri="{FF2B5EF4-FFF2-40B4-BE49-F238E27FC236}">
                <a16:creationId xmlns:a16="http://schemas.microsoft.com/office/drawing/2014/main" id="{76F96107-37EB-6FB4-EE7F-C2BCBDEAD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1039772"/>
            <a:ext cx="5251301" cy="243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BB8C9AA-EF33-288A-88F2-A003C067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1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1EDBE777-CC40-42BD-8EC7-24AF7E8A9E23}"/>
              </a:ext>
            </a:extLst>
          </p:cNvPr>
          <p:cNvSpPr/>
          <p:nvPr/>
        </p:nvSpPr>
        <p:spPr>
          <a:xfrm>
            <a:off x="0" y="-84388"/>
            <a:ext cx="12192000" cy="749666"/>
          </a:xfrm>
          <a:prstGeom prst="round2SameRect">
            <a:avLst/>
          </a:prstGeom>
          <a:solidFill>
            <a:srgbClr val="7670AE"/>
          </a:solidFill>
          <a:ln>
            <a:noFill/>
          </a:ln>
          <a:effectLst>
            <a:outerShdw dist="127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r>
              <a:rPr lang="en-US" altLang="ko-KR" sz="3200" kern="0" dirty="0">
                <a:solidFill>
                  <a:prstClr val="white"/>
                </a:solidFill>
              </a:rPr>
              <a:t>   </a:t>
            </a:r>
            <a:endParaRPr lang="ko-KR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79A39DA-A0C5-45DC-B4FF-C131C9F4B07B}"/>
              </a:ext>
            </a:extLst>
          </p:cNvPr>
          <p:cNvSpPr/>
          <p:nvPr/>
        </p:nvSpPr>
        <p:spPr>
          <a:xfrm>
            <a:off x="648426" y="1331277"/>
            <a:ext cx="10895147" cy="4569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</a:rPr>
              <a:t>AlexNet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의 특징</a:t>
            </a:r>
            <a:endParaRPr lang="en-US" altLang="ko-KR" sz="20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깊이와 관련된 주요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단점은 </a:t>
            </a:r>
            <a:r>
              <a:rPr lang="ko-KR" altLang="en-US" sz="1600" b="1" dirty="0" err="1">
                <a:solidFill>
                  <a:schemeClr val="accent5">
                    <a:lumMod val="50000"/>
                  </a:schemeClr>
                </a:solidFill>
              </a:rPr>
              <a:t>과적합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과적합을 줄이기 위해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Dropout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과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Data augmentation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을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사용함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활성화 함수로 </a:t>
            </a: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ReLU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를 사용해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</a:rPr>
              <a:t>학습 속도를 개선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  <a:effectLst/>
              </a:rPr>
              <a:t>과적합을 줄임으로써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  <a:effectLst/>
              </a:rPr>
              <a:t>일반화를 향상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시키기 위해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  <a:effectLst/>
              </a:rPr>
              <a:t>   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  <a:effectLst/>
              </a:rPr>
              <a:t>국소 반응 정규화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  <a:effectLst/>
              </a:rPr>
              <a:t>(Local response Normalization)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  <a:effectLst/>
              </a:rPr>
              <a:t> 및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  <a:effectLst/>
              </a:rPr>
              <a:t>중복 서브 샘플링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  <a:effectLst/>
              </a:rPr>
              <a:t>(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  <a:effectLst/>
              </a:rPr>
              <a:t>verlapping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Subsampling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  <a:effectLst/>
              </a:rPr>
              <a:t>)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 수행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이전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  <a:effectLst/>
              </a:rPr>
              <a:t>네트워크의 성능을 개선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하기 위해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  <a:effectLst/>
              </a:rPr>
              <a:t>대형 필터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  <a:effectLst/>
              </a:rPr>
              <a:t>(5×5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  <a:effectLst/>
              </a:rPr>
              <a:t>및 </a:t>
            </a: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  <a:effectLst/>
              </a:rPr>
              <a:t>11×11)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  <a:effectLst/>
              </a:rPr>
              <a:t>를 사용</a:t>
            </a:r>
            <a:r>
              <a:rPr lang="ko-KR" altLang="en-US" sz="1600" dirty="0">
                <a:solidFill>
                  <a:schemeClr val="accent3">
                    <a:lumMod val="50000"/>
                  </a:schemeClr>
                </a:solidFill>
              </a:rPr>
              <a:t>하여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  <a:effectLst/>
              </a:rPr>
              <a:t>다른 수정 작업을 수행함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BBDDE9D-192A-4C47-A7DD-21751C06D24C}"/>
              </a:ext>
            </a:extLst>
          </p:cNvPr>
          <p:cNvSpPr/>
          <p:nvPr/>
        </p:nvSpPr>
        <p:spPr>
          <a:xfrm>
            <a:off x="191944" y="-99233"/>
            <a:ext cx="1071952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solidFill>
                  <a:schemeClr val="bg1"/>
                </a:solidFill>
              </a:rPr>
              <a:t>AlexNet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D9E538-E1C7-4F5C-8E69-91639C8B25C4}"/>
              </a:ext>
            </a:extLst>
          </p:cNvPr>
          <p:cNvSpPr/>
          <p:nvPr/>
        </p:nvSpPr>
        <p:spPr>
          <a:xfrm>
            <a:off x="1257532" y="1331277"/>
            <a:ext cx="235679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BB8C9AA-EF33-288A-88F2-A003C067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4538576-3682-4218-8146-87A4D018022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31415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5818</Words>
  <Application>Microsoft Office PowerPoint</Application>
  <PresentationFormat>와이드스크린</PresentationFormat>
  <Paragraphs>1094</Paragraphs>
  <Slides>69</Slides>
  <Notes>42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69</vt:i4>
      </vt:variant>
    </vt:vector>
  </HeadingPairs>
  <TitlesOfParts>
    <vt:vector size="76" baseType="lpstr">
      <vt:lpstr>inherit</vt:lpstr>
      <vt:lpstr>se-nanumgothic</vt:lpstr>
      <vt:lpstr>Dotum</vt:lpstr>
      <vt:lpstr>맑은 고딕</vt:lpstr>
      <vt:lpstr>Arial</vt:lpstr>
      <vt:lpstr>Georgia</vt:lpstr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임유리</cp:lastModifiedBy>
  <cp:revision>149</cp:revision>
  <dcterms:created xsi:type="dcterms:W3CDTF">2022-02-11T02:11:51Z</dcterms:created>
  <dcterms:modified xsi:type="dcterms:W3CDTF">2023-04-28T04:10:42Z</dcterms:modified>
</cp:coreProperties>
</file>