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69" r:id="rId4"/>
    <p:sldId id="267" r:id="rId5"/>
    <p:sldId id="273" r:id="rId6"/>
    <p:sldId id="270" r:id="rId7"/>
    <p:sldId id="276" r:id="rId8"/>
    <p:sldId id="278" r:id="rId9"/>
    <p:sldId id="277" r:id="rId10"/>
    <p:sldId id="279" r:id="rId11"/>
    <p:sldId id="280" r:id="rId12"/>
    <p:sldId id="271" r:id="rId13"/>
    <p:sldId id="282" r:id="rId14"/>
    <p:sldId id="303" r:id="rId15"/>
    <p:sldId id="283" r:id="rId16"/>
    <p:sldId id="284" r:id="rId17"/>
    <p:sldId id="286" r:id="rId18"/>
    <p:sldId id="291" r:id="rId19"/>
    <p:sldId id="292" r:id="rId20"/>
    <p:sldId id="293" r:id="rId21"/>
    <p:sldId id="288" r:id="rId22"/>
    <p:sldId id="289" r:id="rId23"/>
    <p:sldId id="290" r:id="rId24"/>
    <p:sldId id="294" r:id="rId25"/>
    <p:sldId id="295" r:id="rId26"/>
    <p:sldId id="296" r:id="rId27"/>
    <p:sldId id="304" r:id="rId28"/>
    <p:sldId id="301" r:id="rId29"/>
    <p:sldId id="302" r:id="rId30"/>
    <p:sldId id="287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6E6E6"/>
    <a:srgbClr val="FFFFFF"/>
    <a:srgbClr val="FE913E"/>
    <a:srgbClr val="94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69880" autoAdjust="0"/>
  </p:normalViewPr>
  <p:slideViewPr>
    <p:cSldViewPr snapToGrid="0">
      <p:cViewPr varScale="1">
        <p:scale>
          <a:sx n="80" d="100"/>
          <a:sy n="80" d="100"/>
        </p:scale>
        <p:origin x="20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5269492-B9F3-9F53-F9DC-D0E644184E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1FFA37D-D824-284D-D6E1-03449817B3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B499-64D4-4E6E-8536-D97F92321BC6}" type="datetimeFigureOut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B0F014-CD13-15D3-4D7E-BB38FEF1B1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EA3CD9B-7206-C005-CDD5-7E7D41F356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E806E-264B-4CA4-B4AF-BDF0449595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076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4F0B0-09F7-43D5-8C02-585B923D2441}" type="datetimeFigureOut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25296-D6C9-46DA-A587-D3D91AA0AA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012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인공지능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감지</a:t>
            </a:r>
            <a:r>
              <a:rPr lang="en-US" altLang="ko-KR" dirty="0"/>
              <a:t>, </a:t>
            </a:r>
            <a:r>
              <a:rPr lang="ko-KR" altLang="en-US" dirty="0"/>
              <a:t>추론</a:t>
            </a:r>
            <a:r>
              <a:rPr lang="en-US" altLang="ko-KR" dirty="0"/>
              <a:t>, </a:t>
            </a:r>
            <a:r>
              <a:rPr lang="ko-KR" altLang="en-US" dirty="0"/>
              <a:t>행동</a:t>
            </a:r>
            <a:r>
              <a:rPr lang="en-US" altLang="ko-KR" dirty="0"/>
              <a:t>, </a:t>
            </a:r>
            <a:r>
              <a:rPr lang="ko-KR" altLang="en-US" dirty="0"/>
              <a:t>적응 할 수 있는 프로그램</a:t>
            </a:r>
            <a:endParaRPr lang="en-US" altLang="ko-KR" dirty="0"/>
          </a:p>
          <a:p>
            <a:r>
              <a:rPr lang="ko-KR" altLang="en-US" b="1" dirty="0" err="1"/>
              <a:t>머신러닝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시간이 지나면서 더 많은 데이터에 노출됨에 따라 성능이 향상되는 알고리즘</a:t>
            </a:r>
            <a:endParaRPr lang="en-US" altLang="ko-KR" dirty="0"/>
          </a:p>
          <a:p>
            <a:r>
              <a:rPr lang="ko-KR" altLang="en-US" b="1" dirty="0"/>
              <a:t>딥러닝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다층 신경망이 방대한 양의 데이터로부터 학습하는 기계학습의 하위 집합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-------------------------------------------------------------------------------------------------------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rgbClr val="595959"/>
                </a:solidFill>
              </a:rPr>
              <a:t>수많은 </a:t>
            </a:r>
            <a:r>
              <a:rPr lang="ko-KR" altLang="en-US" sz="1200" b="1" dirty="0">
                <a:solidFill>
                  <a:srgbClr val="595959"/>
                </a:solidFill>
              </a:rPr>
              <a:t>알고리즘 계층</a:t>
            </a:r>
            <a:r>
              <a:rPr lang="en-US" altLang="ko-KR" sz="1200" dirty="0">
                <a:solidFill>
                  <a:srgbClr val="595959"/>
                </a:solidFill>
              </a:rPr>
              <a:t>(ANN)</a:t>
            </a:r>
            <a:r>
              <a:rPr lang="ko-KR" altLang="en-US" sz="1200" dirty="0">
                <a:solidFill>
                  <a:srgbClr val="595959"/>
                </a:solidFill>
              </a:rPr>
              <a:t>을 사용해 설계됨</a:t>
            </a:r>
            <a:endParaRPr lang="en-US" altLang="ko-KR" sz="1200" dirty="0">
              <a:solidFill>
                <a:srgbClr val="595959"/>
              </a:solidFill>
            </a:endParaRPr>
          </a:p>
          <a:p>
            <a:r>
              <a:rPr lang="en-US" altLang="ko-KR" dirty="0"/>
              <a:t>-&gt; </a:t>
            </a:r>
            <a:r>
              <a:rPr lang="ko-KR" altLang="en-US" dirty="0"/>
              <a:t>각 계층은 입력된 데이터에 대해 서로 다른 해석을 제공함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657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 err="1"/>
              <a:t>히든</a:t>
            </a:r>
            <a:r>
              <a:rPr lang="ko-KR" altLang="en-US" b="1" dirty="0"/>
              <a:t> 노드 </a:t>
            </a:r>
            <a:r>
              <a:rPr lang="en-US" altLang="ko-KR" dirty="0"/>
              <a:t>: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데이터를 가지고 특정 기준을 두었을 때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가중치를 곱했을 때 도출되는 중간 값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레이어를 사용하여 데이터를 보다 정교하게 처리 가능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NLP :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언어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문자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컴퓨터가 처리할 수 있도록 하는 기술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1" dirty="0"/>
              <a:t>기억</a:t>
            </a:r>
            <a:r>
              <a:rPr lang="ko-KR" altLang="en-US" dirty="0"/>
              <a:t> </a:t>
            </a:r>
            <a:r>
              <a:rPr lang="en-US" altLang="ko-KR" dirty="0"/>
              <a:t>: “</a:t>
            </a:r>
            <a:r>
              <a:rPr lang="ko-KR" altLang="en-US" b="1" dirty="0"/>
              <a:t>지금까지 어떻게 계산되어 왔는지</a:t>
            </a:r>
            <a:r>
              <a:rPr lang="en-US" altLang="ko-KR" dirty="0"/>
              <a:t>”</a:t>
            </a:r>
            <a:r>
              <a:rPr lang="ko-KR" altLang="en-US" dirty="0"/>
              <a:t>에 대한 정보</a:t>
            </a:r>
          </a:p>
          <a:p>
            <a:endParaRPr lang="en-US" altLang="ko-KR" dirty="0"/>
          </a:p>
          <a:p>
            <a:r>
              <a:rPr lang="ko-KR" altLang="en-US" b="1" dirty="0"/>
              <a:t>장기 의존성 문제 </a:t>
            </a:r>
            <a:r>
              <a:rPr lang="en-US" altLang="ko-KR" dirty="0"/>
              <a:t>: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정보를 순차적으로 전달하기 때문에 최근의 정보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시퀀스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뒷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쪽에 있는 단어의 영향을 크게 받고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이에 따라서 앞에 입력된 정보를 잊어버리게 되는 문제</a:t>
            </a:r>
            <a:endParaRPr lang="en-US" altLang="ko-KR" dirty="0"/>
          </a:p>
          <a:p>
            <a:r>
              <a:rPr lang="ko-KR" altLang="en-US" b="1" dirty="0"/>
              <a:t>기울기 소실 </a:t>
            </a:r>
            <a:r>
              <a:rPr lang="en-US" altLang="ko-KR" dirty="0"/>
              <a:t>: back propagation </a:t>
            </a:r>
            <a:r>
              <a:rPr lang="ko-KR" altLang="en-US" dirty="0"/>
              <a:t>과정에서 입력층으로 갈수록 </a:t>
            </a:r>
            <a:r>
              <a:rPr lang="en-US" altLang="ko-KR" dirty="0"/>
              <a:t>gradient</a:t>
            </a:r>
            <a:r>
              <a:rPr lang="ko-KR" altLang="en-US" dirty="0"/>
              <a:t>가 점차적으로 작아지는 현상 </a:t>
            </a:r>
            <a:endParaRPr lang="en-US" altLang="ko-KR" dirty="0"/>
          </a:p>
          <a:p>
            <a:r>
              <a:rPr lang="ko-KR" altLang="en-US" b="1" dirty="0"/>
              <a:t>기울기 폭발 </a:t>
            </a:r>
            <a:r>
              <a:rPr lang="en-US" altLang="ko-KR" dirty="0"/>
              <a:t>: </a:t>
            </a:r>
            <a:r>
              <a:rPr lang="ko-KR" altLang="en-US" dirty="0"/>
              <a:t>기울기 소실과 반대로</a:t>
            </a:r>
            <a:r>
              <a:rPr lang="en-US" altLang="ko-KR" dirty="0"/>
              <a:t>, </a:t>
            </a:r>
            <a:r>
              <a:rPr lang="ko-KR" altLang="en-US" dirty="0"/>
              <a:t>기울기가 점점 커져서 가중치들의 비정상적으로 큰 값이 되면서 발산하는 현상</a:t>
            </a:r>
            <a:endParaRPr lang="en-US" altLang="ko-KR" dirty="0"/>
          </a:p>
          <a:p>
            <a:endParaRPr lang="en-US" altLang="ko-KR" b="1" dirty="0"/>
          </a:p>
          <a:p>
            <a:r>
              <a:rPr lang="ko-KR" altLang="en-US" b="1" dirty="0"/>
              <a:t>문제점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기울기 폭발</a:t>
            </a:r>
            <a:r>
              <a:rPr lang="en-US" altLang="ko-KR" dirty="0"/>
              <a:t>(exploding gradient problem), </a:t>
            </a:r>
            <a:r>
              <a:rPr lang="ko-KR" altLang="en-US" dirty="0"/>
              <a:t>기울기 소실</a:t>
            </a:r>
            <a:r>
              <a:rPr lang="en-US" altLang="ko-KR" dirty="0"/>
              <a:t>(vanishing gradient problems) </a:t>
            </a:r>
            <a:r>
              <a:rPr lang="ko-KR" altLang="en-US" dirty="0"/>
              <a:t>문제</a:t>
            </a:r>
          </a:p>
          <a:p>
            <a:r>
              <a:rPr lang="ko-KR" altLang="en-US" dirty="0"/>
              <a:t>→ 훈련 과정에서 </a:t>
            </a:r>
            <a:r>
              <a:rPr lang="ko-KR" altLang="en-US" b="1" dirty="0"/>
              <a:t>여러 크고 작은 파생물의 중복은 </a:t>
            </a:r>
            <a:r>
              <a:rPr lang="en-US" altLang="ko-KR" b="1" dirty="0"/>
              <a:t>gradient(</a:t>
            </a:r>
            <a:r>
              <a:rPr lang="ko-KR" altLang="en-US" b="1" dirty="0"/>
              <a:t>기울기</a:t>
            </a:r>
            <a:r>
              <a:rPr lang="en-US" altLang="ko-KR" b="1" dirty="0"/>
              <a:t>)</a:t>
            </a:r>
            <a:r>
              <a:rPr lang="ko-KR" altLang="en-US" dirty="0"/>
              <a:t>가 </a:t>
            </a:r>
            <a:r>
              <a:rPr lang="ko-KR" altLang="en-US" b="1" dirty="0"/>
              <a:t>기하급수적으로 폭발하거나 붕괴</a:t>
            </a:r>
            <a:r>
              <a:rPr lang="ko-KR" altLang="en-US" dirty="0"/>
              <a:t>하게 할 수 있음</a:t>
            </a:r>
          </a:p>
          <a:p>
            <a:r>
              <a:rPr lang="ko-KR" altLang="en-US" dirty="0"/>
              <a:t>⇒ 이러한 문제는 </a:t>
            </a:r>
            <a:r>
              <a:rPr lang="en-US" altLang="ko-KR" b="1" dirty="0"/>
              <a:t>LSTM</a:t>
            </a:r>
            <a:r>
              <a:rPr lang="ko-KR" altLang="en-US" b="1" dirty="0"/>
              <a:t>을 사용해 처리 가능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63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5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215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합성 곱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두 함수의 곱</a:t>
            </a:r>
            <a:endParaRPr lang="en-US" altLang="ko-KR" dirty="0"/>
          </a:p>
          <a:p>
            <a:r>
              <a:rPr lang="en-US" altLang="ko-KR" dirty="0"/>
              <a:t>   -&gt; </a:t>
            </a:r>
            <a:r>
              <a:rPr lang="ko-KR" altLang="en-US" dirty="0"/>
              <a:t>이전의 값</a:t>
            </a:r>
            <a:r>
              <a:rPr lang="en-US" altLang="ko-KR" dirty="0"/>
              <a:t>, </a:t>
            </a:r>
            <a:r>
              <a:rPr lang="ko-KR" altLang="en-US" dirty="0"/>
              <a:t>현재의 값</a:t>
            </a:r>
            <a:r>
              <a:rPr lang="en-US" altLang="ko-KR" dirty="0"/>
              <a:t>, </a:t>
            </a:r>
            <a:r>
              <a:rPr lang="ko-KR" altLang="en-US" dirty="0"/>
              <a:t>이후의 값들을 고려한 곱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408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합성 곱 연산</a:t>
            </a:r>
            <a:endParaRPr lang="en-US" altLang="ko-KR" b="1" dirty="0"/>
          </a:p>
          <a:p>
            <a:r>
              <a:rPr lang="en-US" altLang="ko-KR" dirty="0"/>
              <a:t>-&gt; </a:t>
            </a:r>
            <a:r>
              <a:rPr lang="ko-KR" altLang="en-US" dirty="0"/>
              <a:t>필터 연산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입력 데이터에 필터를 적용함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필터의 윈도우</a:t>
            </a:r>
            <a:r>
              <a:rPr lang="en-US" altLang="ko-KR" dirty="0"/>
              <a:t>(</a:t>
            </a:r>
            <a:r>
              <a:rPr lang="ko-KR" altLang="en-US" dirty="0"/>
              <a:t>커널</a:t>
            </a:r>
            <a:r>
              <a:rPr lang="en-US" altLang="ko-KR" dirty="0"/>
              <a:t>)</a:t>
            </a:r>
            <a:r>
              <a:rPr lang="ko-KR" altLang="en-US" dirty="0"/>
              <a:t>를 일정 간격으로 이동해가며 입력 데이터에 적용함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입력과 필터에서 대응하는 원소끼리 곱한 후 그 총합을 구함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그 결과를 출력의 해당 장소에 저장함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이 과정을 모든 장소에서 수행하면</a:t>
            </a:r>
            <a:r>
              <a:rPr lang="en-US" altLang="ko-KR" dirty="0"/>
              <a:t>, </a:t>
            </a:r>
            <a:r>
              <a:rPr lang="ko-KR" altLang="en-US" dirty="0"/>
              <a:t>합성 곱 연산의 출력이 완성됨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26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99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b="1" i="0" dirty="0">
                <a:solidFill>
                  <a:srgbClr val="000000"/>
                </a:solidFill>
                <a:effectLst/>
                <a:latin typeface="AppleSDGothicNeo"/>
              </a:rPr>
              <a:t>activation map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AppleSDGothicNeo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: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 모든 위치 공간에서의 해당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filter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에 대한 반응 값</a:t>
            </a:r>
            <a:endParaRPr lang="ko-KR" altLang="en-US" dirty="0"/>
          </a:p>
          <a:p>
            <a:endParaRPr lang="en-US" altLang="ko-KR" dirty="0"/>
          </a:p>
          <a:p>
            <a:r>
              <a:rPr lang="en-US" altLang="ko-KR" dirty="0"/>
              <a:t>---------------------------------------------------------------------------</a:t>
            </a:r>
          </a:p>
          <a:p>
            <a:endParaRPr lang="en-US" altLang="ko-KR" dirty="0"/>
          </a:p>
          <a:p>
            <a:r>
              <a:rPr lang="en-US" altLang="ko-KR" b="1" dirty="0"/>
              <a:t>Output</a:t>
            </a:r>
            <a:r>
              <a:rPr lang="ko-KR" altLang="en-US" b="1" dirty="0"/>
              <a:t> </a:t>
            </a:r>
            <a:r>
              <a:rPr lang="en-US" altLang="ko-KR" b="1" dirty="0"/>
              <a:t>volume</a:t>
            </a:r>
            <a:r>
              <a:rPr lang="ko-KR" altLang="en-US" b="1" dirty="0"/>
              <a:t>의 크기를 정하는 </a:t>
            </a:r>
            <a:r>
              <a:rPr lang="en-US" altLang="ko-KR" b="1" dirty="0"/>
              <a:t>hyper parameters</a:t>
            </a:r>
          </a:p>
          <a:p>
            <a:endParaRPr lang="en-US" altLang="ko-KR" dirty="0"/>
          </a:p>
          <a:p>
            <a:pPr marL="228600" indent="-228600">
              <a:buAutoNum type="arabicParenR"/>
            </a:pPr>
            <a:r>
              <a:rPr lang="en-US" altLang="ko-KR" b="1" dirty="0"/>
              <a:t>depth(filter count)</a:t>
            </a:r>
            <a:r>
              <a:rPr lang="en-US" altLang="ko-KR" dirty="0"/>
              <a:t> :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사용하는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filter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의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AppleSDGothicNeo"/>
              </a:rPr>
              <a:t>갯수와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 같음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/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각각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AppleSDGothicNeo"/>
              </a:rPr>
              <a:t>입력값에서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 다른 것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(edge, blobs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을 학습</a:t>
            </a:r>
            <a:endParaRPr lang="en-US" altLang="ko-KR" dirty="0"/>
          </a:p>
          <a:p>
            <a:pPr marL="228600" indent="-228600">
              <a:buAutoNum type="arabicParenR"/>
            </a:pPr>
            <a:endParaRPr lang="en-US" altLang="ko-KR" dirty="0"/>
          </a:p>
          <a:p>
            <a:r>
              <a:rPr lang="en-US" altLang="ko-KR" dirty="0"/>
              <a:t>2) </a:t>
            </a:r>
            <a:r>
              <a:rPr lang="en-US" altLang="ko-KR" b="1" dirty="0"/>
              <a:t>Stride</a:t>
            </a:r>
            <a:r>
              <a:rPr lang="en-US" altLang="ko-KR" dirty="0"/>
              <a:t> :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filter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가 이미지를 슬라이드 할 때 이동하는 단위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/ stride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가 클수록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output volume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이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AppleSDGothicNeo"/>
              </a:rPr>
              <a:t>작아짐</a:t>
            </a:r>
            <a:endParaRPr lang="en-US" altLang="ko-KR" dirty="0"/>
          </a:p>
          <a:p>
            <a:br>
              <a:rPr lang="en-US" altLang="ko-KR" dirty="0"/>
            </a:br>
            <a:r>
              <a:rPr lang="en-US" altLang="ko-KR" dirty="0"/>
              <a:t>3) </a:t>
            </a:r>
            <a:r>
              <a:rPr lang="en-US" altLang="ko-KR" b="1" dirty="0"/>
              <a:t>padding</a:t>
            </a:r>
            <a:r>
              <a:rPr lang="en-US" altLang="ko-KR" dirty="0"/>
              <a:t> : input</a:t>
            </a:r>
            <a:r>
              <a:rPr lang="ko-KR" altLang="en-US" dirty="0"/>
              <a:t> </a:t>
            </a:r>
            <a:r>
              <a:rPr lang="en-US" altLang="ko-KR" dirty="0"/>
              <a:t>volume</a:t>
            </a:r>
            <a:r>
              <a:rPr lang="ko-KR" altLang="en-US" dirty="0"/>
              <a:t>을 감싸는 두께 </a:t>
            </a:r>
            <a:r>
              <a:rPr lang="en-US" altLang="ko-KR" dirty="0"/>
              <a:t>/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input volume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과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output volume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이 같도록 유지하는 역할을 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4) </a:t>
            </a:r>
            <a:r>
              <a:rPr lang="en-US" altLang="ko-KR" b="1" dirty="0"/>
              <a:t>Filter size 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SDGothicNeo"/>
              </a:rPr>
              <a:t>filter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SDGothicNeo"/>
              </a:rPr>
              <a:t>의 크기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645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3</a:t>
            </a:r>
            <a:r>
              <a:rPr lang="ko-KR" altLang="en-US" b="1" dirty="0"/>
              <a:t>차원 데이터의 </a:t>
            </a:r>
            <a:r>
              <a:rPr lang="ko-KR" altLang="en-US" b="1" dirty="0" err="1"/>
              <a:t>합성곱</a:t>
            </a:r>
            <a:r>
              <a:rPr lang="ko-KR" altLang="en-US" b="1" dirty="0"/>
              <a:t> 연산</a:t>
            </a:r>
            <a:endParaRPr lang="en-US" altLang="ko-KR" b="1" dirty="0"/>
          </a:p>
          <a:p>
            <a:r>
              <a:rPr lang="en-US" altLang="ko-KR" dirty="0"/>
              <a:t>3</a:t>
            </a:r>
            <a:r>
              <a:rPr lang="ko-KR" altLang="en-US" dirty="0"/>
              <a:t>차원 배열</a:t>
            </a:r>
            <a:r>
              <a:rPr lang="en-US" altLang="ko-KR" dirty="0"/>
              <a:t>(height, width, channel)</a:t>
            </a:r>
          </a:p>
          <a:p>
            <a:endParaRPr lang="en-US" altLang="ko-KR" dirty="0"/>
          </a:p>
          <a:p>
            <a:r>
              <a:rPr lang="en-US" altLang="ko-KR" b="0" dirty="0"/>
              <a:t>Input</a:t>
            </a:r>
            <a:r>
              <a:rPr lang="ko-KR" altLang="en-US" b="0" dirty="0"/>
              <a:t>은 </a:t>
            </a:r>
            <a:r>
              <a:rPr lang="en-US" altLang="ko-KR" b="0" dirty="0"/>
              <a:t>3</a:t>
            </a:r>
            <a:r>
              <a:rPr lang="ko-KR" altLang="en-US" b="0" dirty="0"/>
              <a:t>개의 </a:t>
            </a:r>
            <a:r>
              <a:rPr lang="en-US" altLang="ko-KR" b="0" dirty="0"/>
              <a:t>channel</a:t>
            </a:r>
            <a:r>
              <a:rPr lang="ko-KR" altLang="en-US" dirty="0"/>
              <a:t>을 가지고 있는데</a:t>
            </a:r>
            <a:r>
              <a:rPr lang="en-US" altLang="ko-KR" dirty="0"/>
              <a:t>, </a:t>
            </a:r>
            <a:r>
              <a:rPr lang="ko-KR" altLang="en-US" dirty="0"/>
              <a:t>각각의 </a:t>
            </a:r>
            <a:r>
              <a:rPr lang="en-US" altLang="ko-KR" b="1" dirty="0"/>
              <a:t>channel </a:t>
            </a:r>
            <a:r>
              <a:rPr lang="ko-KR" altLang="en-US" b="1" dirty="0"/>
              <a:t>당 하나의 필터 </a:t>
            </a:r>
            <a:r>
              <a:rPr lang="en-US" altLang="ko-KR" b="1" dirty="0"/>
              <a:t>channel</a:t>
            </a:r>
            <a:r>
              <a:rPr lang="ko-KR" altLang="en-US" b="1" dirty="0"/>
              <a:t>이 적용</a:t>
            </a:r>
            <a:r>
              <a:rPr lang="ko-KR" altLang="en-US" b="0" dirty="0"/>
              <a:t>됨</a:t>
            </a:r>
            <a:endParaRPr lang="en-US" altLang="ko-KR" b="0" dirty="0"/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b="1" dirty="0"/>
              <a:t>하나의 입력 채널</a:t>
            </a:r>
            <a:r>
              <a:rPr lang="ko-KR" altLang="en-US" b="0" dirty="0"/>
              <a:t>에는 </a:t>
            </a:r>
            <a:r>
              <a:rPr lang="ko-KR" altLang="en-US" b="1" dirty="0"/>
              <a:t>하나의 필터 채널이 필요</a:t>
            </a:r>
            <a:r>
              <a:rPr lang="ko-KR" altLang="en-US" b="0" dirty="0"/>
              <a:t>함</a:t>
            </a:r>
            <a:endParaRPr lang="en-US" altLang="ko-KR" b="0" dirty="0"/>
          </a:p>
          <a:p>
            <a:r>
              <a:rPr lang="en-US" altLang="ko-KR" dirty="0"/>
              <a:t>-&gt; </a:t>
            </a:r>
            <a:r>
              <a:rPr lang="ko-KR" altLang="en-US" b="1" dirty="0"/>
              <a:t>입력 데이터의 채널 수와 필터의 채널 수 가 일치</a:t>
            </a:r>
            <a:r>
              <a:rPr lang="ko-KR" altLang="en-US" dirty="0"/>
              <a:t>해야 한다는 것을 의미함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Output volume</a:t>
            </a:r>
            <a:r>
              <a:rPr lang="ko-KR" altLang="en-US" dirty="0"/>
              <a:t>은 </a:t>
            </a:r>
            <a:r>
              <a:rPr lang="en-US" altLang="ko-KR" dirty="0"/>
              <a:t>(3, 3, 2)</a:t>
            </a:r>
            <a:r>
              <a:rPr lang="ko-KR" altLang="en-US" dirty="0"/>
              <a:t>로</a:t>
            </a:r>
            <a:r>
              <a:rPr lang="en-US" altLang="ko-KR" dirty="0"/>
              <a:t>, </a:t>
            </a:r>
            <a:r>
              <a:rPr lang="ko-KR" altLang="en-US" dirty="0"/>
              <a:t>첫번째 </a:t>
            </a:r>
            <a:r>
              <a:rPr lang="en-US" altLang="ko-KR" dirty="0"/>
              <a:t>output </a:t>
            </a:r>
            <a:r>
              <a:rPr lang="ko-KR" altLang="en-US" dirty="0"/>
              <a:t>채널은 필터 </a:t>
            </a:r>
            <a:r>
              <a:rPr lang="en-US" altLang="ko-KR" dirty="0"/>
              <a:t>W0</a:t>
            </a:r>
            <a:r>
              <a:rPr lang="ko-KR" altLang="en-US" dirty="0"/>
              <a:t>를 적용한 결과이고</a:t>
            </a:r>
            <a:r>
              <a:rPr lang="en-US" altLang="ko-KR" dirty="0"/>
              <a:t>, </a:t>
            </a:r>
            <a:r>
              <a:rPr lang="ko-KR" altLang="en-US" dirty="0"/>
              <a:t>두번째 </a:t>
            </a:r>
            <a:r>
              <a:rPr lang="en-US" altLang="ko-KR" dirty="0"/>
              <a:t>output </a:t>
            </a:r>
            <a:r>
              <a:rPr lang="ko-KR" altLang="en-US" dirty="0"/>
              <a:t>채널은 필터 </a:t>
            </a:r>
            <a:r>
              <a:rPr lang="en-US" altLang="ko-KR" dirty="0"/>
              <a:t>W1</a:t>
            </a:r>
            <a:r>
              <a:rPr lang="ko-KR" altLang="en-US" dirty="0"/>
              <a:t>을 적용한 결과임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각각의 필터 채널에서 </a:t>
            </a:r>
            <a:r>
              <a:rPr lang="ko-KR" altLang="en-US" b="1" dirty="0"/>
              <a:t>연산한 값을 모두 더한 값</a:t>
            </a:r>
            <a:r>
              <a:rPr lang="ko-KR" altLang="en-US" b="0" dirty="0"/>
              <a:t>이</a:t>
            </a:r>
            <a:r>
              <a:rPr lang="ko-KR" altLang="en-US" b="1" dirty="0"/>
              <a:t> </a:t>
            </a:r>
            <a:r>
              <a:rPr lang="en-US" altLang="ko-KR" b="1" dirty="0"/>
              <a:t>output </a:t>
            </a:r>
            <a:r>
              <a:rPr lang="ko-KR" altLang="en-US" b="1" dirty="0"/>
              <a:t>채널</a:t>
            </a:r>
            <a:r>
              <a:rPr lang="ko-KR" altLang="en-US" dirty="0"/>
              <a:t>이 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필터 채널이 얼마나 있든</a:t>
            </a:r>
            <a:r>
              <a:rPr lang="en-US" altLang="ko-KR" dirty="0"/>
              <a:t>, </a:t>
            </a:r>
            <a:r>
              <a:rPr lang="ko-KR" altLang="en-US" dirty="0"/>
              <a:t>결국 </a:t>
            </a:r>
            <a:r>
              <a:rPr lang="ko-KR" altLang="en-US" b="1" dirty="0"/>
              <a:t>다 더해져 하나의 </a:t>
            </a:r>
            <a:r>
              <a:rPr lang="en-US" altLang="ko-KR" b="1" dirty="0"/>
              <a:t>output </a:t>
            </a:r>
            <a:r>
              <a:rPr lang="ko-KR" altLang="en-US" b="1" dirty="0"/>
              <a:t>채널을 구성</a:t>
            </a:r>
            <a:r>
              <a:rPr lang="ko-KR" altLang="en-US" dirty="0"/>
              <a:t>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Output </a:t>
            </a:r>
            <a:r>
              <a:rPr lang="ko-KR" altLang="en-US" b="1" dirty="0"/>
              <a:t>채널의 수</a:t>
            </a:r>
            <a:r>
              <a:rPr lang="ko-KR" altLang="en-US" dirty="0"/>
              <a:t>는 필터 채널의 수와는 관련이 없고</a:t>
            </a:r>
            <a:r>
              <a:rPr lang="en-US" altLang="ko-KR" dirty="0"/>
              <a:t>, </a:t>
            </a:r>
            <a:r>
              <a:rPr lang="ko-KR" altLang="en-US" b="1" dirty="0"/>
              <a:t>필터가 몇 개가 있느냐가 결정</a:t>
            </a:r>
            <a:r>
              <a:rPr lang="ko-KR" altLang="en-US" dirty="0"/>
              <a:t>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필터 채널에서 </a:t>
            </a:r>
            <a:r>
              <a:rPr lang="ko-KR" altLang="en-US" b="1" dirty="0"/>
              <a:t>연산한 값을 모두 더해야</a:t>
            </a:r>
            <a:r>
              <a:rPr lang="ko-KR" altLang="en-US" dirty="0"/>
              <a:t> 하므로</a:t>
            </a:r>
            <a:r>
              <a:rPr lang="en-US" altLang="ko-KR" dirty="0"/>
              <a:t>, </a:t>
            </a:r>
            <a:r>
              <a:rPr lang="ko-KR" altLang="en-US" b="1" dirty="0"/>
              <a:t>모든 채널의 필터는 같은 크기</a:t>
            </a:r>
            <a:r>
              <a:rPr lang="ko-KR" altLang="en-US" dirty="0"/>
              <a:t>여야 함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14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Pooling layer </a:t>
            </a:r>
            <a:r>
              <a:rPr lang="ko-KR" altLang="en-US" b="1" dirty="0"/>
              <a:t>처리</a:t>
            </a:r>
            <a:endParaRPr lang="en-US" altLang="ko-KR" b="1" dirty="0"/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-&gt;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정사각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행렬의 특정 영역 안에 값의 최댓값을 모으거나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(max pooling)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특정 영역의 평균을 구하는 방식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(average pooling)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으로 동작</a:t>
            </a:r>
            <a:endParaRPr lang="en-US" altLang="ko-KR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-&gt; Pooling layer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를 통과하면 행렬 크기 감소</a:t>
            </a:r>
            <a:endParaRPr lang="en-US" altLang="ko-KR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-&gt; Pooling layer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를 통해서 채널 수 변경 없음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24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0" u="none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Flatten layer</a:t>
            </a:r>
          </a:p>
          <a:p>
            <a:r>
              <a:rPr lang="en-US" altLang="ko-KR" b="0" i="0" u="none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-&gt;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CNN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에서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컨볼루션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레이어나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맥스풀링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레이어를 반복적으로 거치면 주요한 특징만 추출되고 추출된 주요 특징은 전결합층에 전달되어 학습됨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컨볼루션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레이어나 맥스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-apple-system"/>
              </a:rPr>
              <a:t>풀링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 레이어는 주로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-apple-system"/>
              </a:rPr>
              <a:t>2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차원 자료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를 다루지만 전결합층에 전달하기 위해서는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-apple-system"/>
              </a:rPr>
              <a:t>1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차원 자료로 바꿔주는 것이 필요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한데 이 때 사용되는 것이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flatten layer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-&gt;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이전 레이어의 출력정보를 이용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하여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입력정보를 자동으로 설정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함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-&gt;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출력 형태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는 입력 형태에 따라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-apple-system"/>
              </a:rPr>
              <a:t>자동으로 계산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되기 때문에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flatten layer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에 사용자가 별도로 파라미터를 지정하지 않아도 무방한 경우가 많음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58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ML</a:t>
            </a:r>
            <a:r>
              <a:rPr lang="ko-KR" altLang="en-US" b="1" dirty="0"/>
              <a:t>을 사용해 분류 작업</a:t>
            </a:r>
            <a:endParaRPr lang="en-US" altLang="ko-KR" b="1" dirty="0"/>
          </a:p>
          <a:p>
            <a:r>
              <a:rPr lang="en-US" altLang="ko-KR" dirty="0"/>
              <a:t>1. pre-processing(</a:t>
            </a:r>
            <a:r>
              <a:rPr lang="ko-KR" altLang="en-US" dirty="0" err="1"/>
              <a:t>전처리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2. feature extraction(</a:t>
            </a:r>
            <a:r>
              <a:rPr lang="ko-KR" altLang="en-US" dirty="0"/>
              <a:t>특징 추출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3. wise feature selection(</a:t>
            </a:r>
            <a:r>
              <a:rPr lang="ko-KR" altLang="en-US" dirty="0"/>
              <a:t>특징 선택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  → </a:t>
            </a:r>
            <a:r>
              <a:rPr lang="ko-KR" altLang="en-US" dirty="0"/>
              <a:t>성능에 큰 영향을 미침</a:t>
            </a:r>
          </a:p>
          <a:p>
            <a:r>
              <a:rPr lang="en-US" altLang="ko-KR" dirty="0"/>
              <a:t>4. learning(</a:t>
            </a:r>
            <a:r>
              <a:rPr lang="ko-KR" altLang="en-US" dirty="0"/>
              <a:t>학습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5. classification(</a:t>
            </a:r>
            <a:r>
              <a:rPr lang="ko-KR" altLang="en-US" dirty="0"/>
              <a:t>분류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b="1" dirty="0"/>
              <a:t>DL</a:t>
            </a:r>
            <a:r>
              <a:rPr lang="ko-KR" altLang="en-US" b="1" dirty="0"/>
              <a:t>을 사용해 분류 작업</a:t>
            </a:r>
            <a:endParaRPr lang="en-US" altLang="ko-KR" b="1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여러 작업에 대한 </a:t>
            </a:r>
            <a:r>
              <a:rPr lang="en-US" altLang="ko-KR" dirty="0"/>
              <a:t>training set </a:t>
            </a:r>
            <a:r>
              <a:rPr lang="ko-KR" altLang="en-US" dirty="0"/>
              <a:t>학습을 자동화하는 기능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한번에 학습과 분류를 수행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dirty="0"/>
              <a:t>---------------------------------------------------------------------------------------------------------------------------</a:t>
            </a:r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b="1" dirty="0"/>
              <a:t>Preprocessing</a:t>
            </a:r>
          </a:p>
          <a:p>
            <a:pPr marL="0" indent="0">
              <a:buFontTx/>
              <a:buNone/>
            </a:pPr>
            <a:r>
              <a:rPr lang="en-US" altLang="ko-KR" dirty="0"/>
              <a:t>-&gt; </a:t>
            </a:r>
            <a:r>
              <a:rPr lang="ko-KR" altLang="en-US" dirty="0" err="1"/>
              <a:t>전처리</a:t>
            </a:r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ko-KR" altLang="en-US" dirty="0"/>
              <a:t>데이터 불러오기 및 정제 작업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b="1" dirty="0"/>
              <a:t>Feature extraction</a:t>
            </a:r>
          </a:p>
          <a:p>
            <a:pPr marL="0" indent="0">
              <a:buFontTx/>
              <a:buNone/>
            </a:pPr>
            <a:r>
              <a:rPr lang="en-US" altLang="ko-KR" dirty="0"/>
              <a:t>-&gt;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기존의 특징 집합에서 조합을 통해서 새로운 특징을 생성함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Tx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고차원의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Feature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를 저차원의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feature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로 매핑함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b="1" dirty="0"/>
              <a:t>Feature selection</a:t>
            </a:r>
          </a:p>
          <a:p>
            <a:pPr marL="0" indent="0">
              <a:buFontTx/>
              <a:buNone/>
            </a:pPr>
            <a:r>
              <a:rPr lang="en-US" altLang="ko-KR" dirty="0"/>
              <a:t>-&gt;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해당 데이터의 특징 집합에서 일부를 제거하거나 선택하여 간결해진 특징 집합을 뽑아내는 것</a:t>
            </a:r>
            <a:endParaRPr lang="en-US" altLang="ko-KR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FontTx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특징의 중요도를 따져서 필요한 특징을 선택함</a:t>
            </a:r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b="1" dirty="0"/>
              <a:t>classification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입력 값을 가져와 이산 값에 매핑하는 것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FontTx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분류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945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altLang="ko-KR" b="1" i="0" dirty="0">
                <a:solidFill>
                  <a:srgbClr val="374970"/>
                </a:solidFill>
                <a:effectLst/>
                <a:latin typeface="inherit"/>
              </a:rPr>
              <a:t>Fully connected input layer (</a:t>
            </a:r>
            <a:r>
              <a:rPr lang="ko-KR" altLang="en-US" b="1" i="0" dirty="0">
                <a:solidFill>
                  <a:srgbClr val="374970"/>
                </a:solidFill>
                <a:effectLst/>
                <a:latin typeface="inherit"/>
              </a:rPr>
              <a:t>평탄화</a:t>
            </a:r>
            <a:r>
              <a:rPr lang="en-US" altLang="ko-KR" b="1" i="0" dirty="0">
                <a:solidFill>
                  <a:srgbClr val="374970"/>
                </a:solidFill>
                <a:effectLst/>
                <a:latin typeface="inherit"/>
              </a:rPr>
              <a:t>)</a:t>
            </a:r>
            <a:endParaRPr lang="en-US" altLang="ko-KR" b="0" i="0" dirty="0">
              <a:solidFill>
                <a:srgbClr val="374970"/>
              </a:solidFill>
              <a:effectLst/>
              <a:latin typeface="HelveticaNeue"/>
            </a:endParaRPr>
          </a:p>
          <a:p>
            <a:pPr algn="l" fontAlgn="base"/>
            <a:r>
              <a:rPr lang="en-US" altLang="ko-KR" b="0" i="0" dirty="0">
                <a:solidFill>
                  <a:srgbClr val="374970"/>
                </a:solidFill>
                <a:effectLst/>
                <a:latin typeface="HelveticaNeue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Neue"/>
              </a:rPr>
              <a:t>이전 레이어의 출력을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Neue"/>
              </a:rPr>
              <a:t>"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Neue"/>
              </a:rPr>
              <a:t>평탄화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elveticaNeue"/>
              </a:rPr>
              <a:t>"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Neue"/>
              </a:rPr>
              <a:t>하여 다음 스테이지의 입력이 될 수 있는 단일 벡터로 변환함</a:t>
            </a:r>
            <a:endParaRPr lang="en-US" altLang="ko-KR" b="0" i="0" dirty="0">
              <a:solidFill>
                <a:srgbClr val="000000"/>
              </a:solidFill>
              <a:effectLst/>
              <a:latin typeface="HelveticaNeue"/>
            </a:endParaRPr>
          </a:p>
          <a:p>
            <a:pPr algn="l" fontAlgn="base"/>
            <a:endParaRPr lang="en-US" altLang="ko-KR" b="0" i="0" dirty="0">
              <a:solidFill>
                <a:srgbClr val="000000"/>
              </a:solidFill>
              <a:effectLst/>
              <a:latin typeface="HelveticaNeue"/>
            </a:endParaRPr>
          </a:p>
          <a:p>
            <a:pPr algn="l" fontAlgn="base"/>
            <a:r>
              <a:rPr lang="en-US" altLang="ko-KR" b="1" i="0" dirty="0">
                <a:solidFill>
                  <a:srgbClr val="374970"/>
                </a:solidFill>
                <a:effectLst/>
                <a:latin typeface="inherit"/>
              </a:rPr>
              <a:t>The first fully connected layer</a:t>
            </a:r>
            <a:endParaRPr lang="en-US" altLang="ko-KR" b="0" i="0" dirty="0">
              <a:solidFill>
                <a:srgbClr val="374970"/>
              </a:solidFill>
              <a:effectLst/>
              <a:latin typeface="HelveticaNeue"/>
            </a:endParaRPr>
          </a:p>
          <a:p>
            <a:pPr algn="l" fontAlgn="base"/>
            <a:r>
              <a:rPr lang="en-US" altLang="ko-KR" b="0" i="0" dirty="0">
                <a:solidFill>
                  <a:srgbClr val="374970"/>
                </a:solidFill>
                <a:effectLst/>
                <a:latin typeface="HelveticaNeue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Neue"/>
              </a:rPr>
              <a:t>이미지 분석의 입력을 취하여 정확한 라벨을 예측하기 위해 가중치를 적용함</a:t>
            </a:r>
            <a:endParaRPr lang="ko-KR" altLang="en-US" b="0" i="0" dirty="0">
              <a:solidFill>
                <a:srgbClr val="666666"/>
              </a:solidFill>
              <a:effectLst/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374970"/>
                </a:solidFill>
                <a:effectLst/>
                <a:latin typeface="HelveticaNeue"/>
              </a:rPr>
              <a:t>​</a:t>
            </a:r>
            <a:endParaRPr lang="ko-KR" altLang="en-US" b="0" i="0" dirty="0">
              <a:solidFill>
                <a:srgbClr val="666666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b="1" i="0" dirty="0">
                <a:solidFill>
                  <a:srgbClr val="374970"/>
                </a:solidFill>
                <a:effectLst/>
                <a:latin typeface="inherit"/>
              </a:rPr>
              <a:t>Fully connected output layer</a:t>
            </a:r>
          </a:p>
          <a:p>
            <a:pPr algn="l" fontAlgn="base"/>
            <a:r>
              <a:rPr lang="en-US" altLang="ko-KR" b="0" i="0" dirty="0">
                <a:solidFill>
                  <a:srgbClr val="374970"/>
                </a:solidFill>
                <a:effectLst/>
                <a:latin typeface="HelveticaNeue"/>
              </a:rPr>
              <a:t>-&gt;</a:t>
            </a:r>
            <a:r>
              <a:rPr lang="ko-KR" altLang="en-US" b="0" i="0" dirty="0">
                <a:solidFill>
                  <a:srgbClr val="374970"/>
                </a:solidFill>
                <a:effectLst/>
                <a:latin typeface="HelveticaNeue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elveticaNeue"/>
              </a:rPr>
              <a:t>각 라벨에 대한 최종 확률을 제공함</a:t>
            </a:r>
            <a:endParaRPr lang="ko-KR" altLang="en-US" b="0" i="0" dirty="0">
              <a:solidFill>
                <a:srgbClr val="666666"/>
              </a:solidFill>
              <a:effectLst/>
              <a:latin typeface="se-nanumgothic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987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ko-KR" altLang="en-US" b="1" dirty="0" err="1"/>
              <a:t>과적합</a:t>
            </a:r>
            <a:r>
              <a:rPr lang="en-US" altLang="ko-KR" b="1" dirty="0"/>
              <a:t>(over-fitting)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교육 데이터에서 특히 잘 실행되고 테스트 데이터</a:t>
            </a:r>
            <a:r>
              <a:rPr lang="en-US" altLang="ko-KR" dirty="0"/>
              <a:t>(</a:t>
            </a:r>
            <a:r>
              <a:rPr lang="ko-KR" altLang="en-US" dirty="0"/>
              <a:t>보이지 않는 데이터</a:t>
            </a:r>
            <a:r>
              <a:rPr lang="en-US" altLang="ko-KR" dirty="0"/>
              <a:t>)</a:t>
            </a:r>
            <a:r>
              <a:rPr lang="ko-KR" altLang="en-US" dirty="0"/>
              <a:t>에서 성공하지 못하는 경우 </a:t>
            </a:r>
            <a:r>
              <a:rPr lang="ko-KR" altLang="en-US" dirty="0" err="1"/>
              <a:t>과적합</a:t>
            </a:r>
            <a:r>
              <a:rPr lang="ko-KR" altLang="en-US" dirty="0"/>
              <a:t> 할 수 있음</a:t>
            </a: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ko-KR" altLang="en-US" b="1" dirty="0"/>
              <a:t>적합도가 낮은 모델</a:t>
            </a:r>
            <a:r>
              <a:rPr lang="en-US" altLang="ko-KR" b="1" dirty="0"/>
              <a:t>(under-fitted model)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→ </a:t>
            </a:r>
            <a:r>
              <a:rPr lang="ko-KR" altLang="en-US" dirty="0"/>
              <a:t>교육 데이터로부터 충분한 양을 학습하지 못할 때 발생함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dirty="0"/>
          </a:p>
          <a:p>
            <a:pPr>
              <a:buFont typeface="Arial" panose="020B0604020202020204" pitchFamily="34" charset="0"/>
              <a:buNone/>
            </a:pPr>
            <a:r>
              <a:rPr lang="ko-KR" altLang="en-US" b="1" dirty="0" err="1"/>
              <a:t>적합된</a:t>
            </a:r>
            <a:r>
              <a:rPr lang="ko-KR" altLang="en-US" b="1" dirty="0"/>
              <a:t> 모델</a:t>
            </a:r>
            <a:r>
              <a:rPr lang="en-US" altLang="ko-KR" b="1" dirty="0"/>
              <a:t>(just-fitted)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dirty="0"/>
              <a:t>→ </a:t>
            </a:r>
            <a:r>
              <a:rPr lang="ko-KR" altLang="en-US" dirty="0"/>
              <a:t>교육 및 테스트 데이터 모두에서 잘 실행되는 경우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70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366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49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Entropy</a:t>
            </a:r>
          </a:p>
          <a:p>
            <a:r>
              <a:rPr lang="en-US" altLang="ko-KR" dirty="0"/>
              <a:t>-&gt; </a:t>
            </a:r>
            <a:r>
              <a:rPr lang="ko-KR" altLang="en-US" dirty="0"/>
              <a:t>불확실성의 척도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정보의 양으로서 신호를 인식하는 데에 사용됨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정보량의 기대 값을 의미함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어떤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-apple-system"/>
              </a:rPr>
              <a:t>확률분포로 일어나는 사건을 표현하는 데에 필요한 정보량을 의미함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364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595959"/>
                </a:solidFill>
              </a:rPr>
              <a:t>translation invariant(</a:t>
            </a:r>
            <a:r>
              <a:rPr lang="ko-KR" altLang="en-US" b="1" dirty="0">
                <a:solidFill>
                  <a:srgbClr val="595959"/>
                </a:solidFill>
              </a:rPr>
              <a:t>평행 이동 불변성</a:t>
            </a:r>
            <a:r>
              <a:rPr lang="en-US" altLang="ko-KR" b="1" dirty="0">
                <a:solidFill>
                  <a:srgbClr val="595959"/>
                </a:solidFill>
              </a:rPr>
              <a:t>) :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해당 패턴을 학습했다면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 위치에 상관없이 비슷한 패턴을 골라낼 수 있음</a:t>
            </a:r>
            <a:endParaRPr lang="en-US" altLang="ko-KR" b="0" i="0" dirty="0">
              <a:solidFill>
                <a:srgbClr val="000000"/>
              </a:solidFill>
              <a:effectLst/>
              <a:latin typeface="Noto Sans KR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lang="ko-KR" altLang="en-US" dirty="0">
                <a:solidFill>
                  <a:srgbClr val="595959"/>
                </a:solidFill>
              </a:rPr>
              <a:t>위치마다 </a:t>
            </a:r>
            <a:r>
              <a:rPr lang="ko-KR" altLang="en-US" b="1" dirty="0">
                <a:solidFill>
                  <a:srgbClr val="595959"/>
                </a:solidFill>
              </a:rPr>
              <a:t>동일한 </a:t>
            </a:r>
            <a:r>
              <a:rPr lang="en-US" altLang="ko-KR" b="1" dirty="0">
                <a:solidFill>
                  <a:srgbClr val="595959"/>
                </a:solidFill>
              </a:rPr>
              <a:t>feature</a:t>
            </a:r>
            <a:r>
              <a:rPr lang="ko-KR" altLang="en-US" b="1" dirty="0">
                <a:solidFill>
                  <a:srgbClr val="595959"/>
                </a:solidFill>
              </a:rPr>
              <a:t>를 추출</a:t>
            </a:r>
            <a:r>
              <a:rPr lang="ko-KR" altLang="en-US" dirty="0">
                <a:solidFill>
                  <a:srgbClr val="595959"/>
                </a:solidFill>
              </a:rPr>
              <a:t>하기 때문에 </a:t>
            </a:r>
            <a:r>
              <a:rPr lang="en-US" altLang="ko-KR" b="1" dirty="0">
                <a:solidFill>
                  <a:srgbClr val="595959"/>
                </a:solidFill>
              </a:rPr>
              <a:t>translation invariant </a:t>
            </a:r>
            <a:r>
              <a:rPr lang="ko-KR" altLang="en-US" b="1" dirty="0">
                <a:solidFill>
                  <a:srgbClr val="595959"/>
                </a:solidFill>
              </a:rPr>
              <a:t>문제를 해결</a:t>
            </a:r>
            <a:r>
              <a:rPr lang="ko-KR" altLang="en-US" dirty="0">
                <a:solidFill>
                  <a:srgbClr val="595959"/>
                </a:solidFill>
              </a:rPr>
              <a:t>할</a:t>
            </a:r>
            <a:r>
              <a:rPr lang="ko-KR" altLang="en-US" b="1" dirty="0">
                <a:solidFill>
                  <a:srgbClr val="595959"/>
                </a:solidFill>
              </a:rPr>
              <a:t> </a:t>
            </a:r>
            <a:r>
              <a:rPr lang="ko-KR" altLang="en-US" dirty="0">
                <a:solidFill>
                  <a:srgbClr val="595959"/>
                </a:solidFill>
              </a:rPr>
              <a:t>수 있음</a:t>
            </a:r>
            <a:endParaRPr lang="en-US" altLang="ko-KR" dirty="0">
              <a:solidFill>
                <a:srgbClr val="595959"/>
              </a:solidFill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lang="ko-KR" altLang="en-US" dirty="0">
                <a:solidFill>
                  <a:srgbClr val="595959"/>
                </a:solidFill>
              </a:rPr>
              <a:t>적은 수의 훈련 샘플을 사용해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>
                <a:solidFill>
                  <a:srgbClr val="595959"/>
                </a:solidFill>
              </a:rPr>
              <a:t>일반화 능력을 가진 표현을 학습 가능</a:t>
            </a:r>
            <a:endParaRPr lang="en-US" altLang="ko-KR" b="0" i="0" dirty="0">
              <a:solidFill>
                <a:srgbClr val="000000"/>
              </a:solidFill>
              <a:effectLst/>
              <a:latin typeface="Noto Sans KR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  <a:t>-&gt;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 KR"/>
              </a:rPr>
              <a:t>컨브넷이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 이미지의 오른쪽 아래 모서리에서 어떤 패턴을 학습했다면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다른 곳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예를 들어 왼쪽 위 모서리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에서도 이 패턴을 인식할 수 있음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</a:br>
            <a: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  <a:t>-&gt; fully connected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네트워크는 새로운 위치에 나타난 것은 다른 위치에서 관측되었을지라도 새로운 패턴으로 학습해야 함</a:t>
            </a:r>
            <a:endParaRPr lang="en-US" altLang="ko-KR" b="0" i="0" dirty="0">
              <a:solidFill>
                <a:srgbClr val="000000"/>
              </a:solidFill>
              <a:effectLst/>
              <a:latin typeface="Noto Sans KR"/>
            </a:endParaRPr>
          </a:p>
          <a:p>
            <a:endParaRPr lang="en-US" altLang="ko-KR" b="0" i="0" dirty="0">
              <a:solidFill>
                <a:srgbClr val="000000"/>
              </a:solidFill>
              <a:effectLst/>
              <a:latin typeface="Noto Sans KR"/>
            </a:endParaRPr>
          </a:p>
          <a:p>
            <a:endParaRPr lang="en-US" altLang="ko-KR" b="0" i="0" dirty="0">
              <a:solidFill>
                <a:srgbClr val="000000"/>
              </a:solidFill>
              <a:effectLst/>
              <a:latin typeface="Noto Sans KR"/>
            </a:endParaRPr>
          </a:p>
          <a:p>
            <a:r>
              <a:rPr lang="ko-KR" altLang="en-US" b="1" i="0" dirty="0">
                <a:solidFill>
                  <a:srgbClr val="000000"/>
                </a:solidFill>
                <a:effectLst/>
                <a:latin typeface="Noto Sans KR"/>
              </a:rPr>
              <a:t>패턴의 공간적 계층 구조를 학습</a:t>
            </a:r>
            <a:endParaRPr lang="en-US" altLang="ko-KR" b="1" i="0" dirty="0">
              <a:solidFill>
                <a:srgbClr val="000000"/>
              </a:solidFill>
              <a:effectLst/>
              <a:latin typeface="Noto Sans KR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  <a:t>-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첫번째 합성 곱은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 KR"/>
              </a:rPr>
              <a:t>엣지와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 같은 작은 지역 패턴을 학습</a:t>
            </a:r>
            <a:endParaRPr lang="en-US" altLang="ko-KR" b="0" i="0" dirty="0">
              <a:solidFill>
                <a:srgbClr val="000000"/>
              </a:solidFill>
              <a:effectLst/>
              <a:latin typeface="Noto Sans KR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 Sans KR"/>
              </a:rPr>
              <a:t>-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두번째 합성 곱 층은 첫번째 층의 특성으로 구성된 더 큰 패턴을 학습</a:t>
            </a:r>
            <a:endParaRPr lang="en-US" altLang="ko-KR" b="0" i="0" dirty="0">
              <a:solidFill>
                <a:srgbClr val="000000"/>
              </a:solidFill>
              <a:effectLst/>
              <a:latin typeface="Noto Sans KR"/>
            </a:endParaRPr>
          </a:p>
          <a:p>
            <a:r>
              <a:rPr lang="en-US" altLang="ko-KR" dirty="0"/>
              <a:t>=</a:t>
            </a:r>
            <a:r>
              <a:rPr lang="en-US" altLang="ko-KR" sz="1400" dirty="0"/>
              <a:t>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/>
              </a:rPr>
              <a:t>매우 복잡하고 추상적인 시각적 개념을 효과적으로 학습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Noto Sans KR"/>
              </a:rPr>
              <a:t> 가능</a:t>
            </a:r>
            <a:endParaRPr lang="en-US" altLang="ko-KR" dirty="0"/>
          </a:p>
          <a:p>
            <a:endParaRPr lang="ko-KR" altLang="en-US" dirty="0"/>
          </a:p>
          <a:p>
            <a:r>
              <a:rPr lang="en-US" altLang="ko-KR" dirty="0"/>
              <a:t>----------------------------------------------------------------------------------------------------------------------------</a:t>
            </a:r>
          </a:p>
          <a:p>
            <a:endParaRPr lang="en-US" altLang="ko-KR" dirty="0"/>
          </a:p>
          <a:p>
            <a:r>
              <a:rPr lang="en-US" altLang="ko-KR" b="1" dirty="0"/>
              <a:t>Fully Connected layer</a:t>
            </a:r>
            <a:r>
              <a:rPr lang="ko-KR" altLang="en-US" dirty="0"/>
              <a:t>는 </a:t>
            </a:r>
            <a:r>
              <a:rPr lang="en-US" altLang="ko-KR" b="1" dirty="0"/>
              <a:t>1</a:t>
            </a:r>
            <a:r>
              <a:rPr lang="ko-KR" altLang="en-US" b="1" dirty="0"/>
              <a:t>차원 데이터만 연결</a:t>
            </a:r>
            <a:r>
              <a:rPr lang="ko-KR" altLang="en-US" dirty="0"/>
              <a:t> 받을 수 있기 때문에</a:t>
            </a:r>
            <a:r>
              <a:rPr lang="en-US" altLang="ko-KR" dirty="0"/>
              <a:t>, </a:t>
            </a:r>
            <a:r>
              <a:rPr lang="en-US" altLang="ko-KR" b="1" dirty="0"/>
              <a:t>3</a:t>
            </a:r>
            <a:r>
              <a:rPr lang="ko-KR" altLang="en-US" b="1" dirty="0"/>
              <a:t>차원 데이터를 평탄화 해서 입력</a:t>
            </a:r>
            <a:r>
              <a:rPr lang="ko-KR" altLang="en-US" dirty="0"/>
              <a:t>해야 함</a:t>
            </a:r>
            <a:endParaRPr lang="en-US" altLang="ko-KR" dirty="0"/>
          </a:p>
          <a:p>
            <a:r>
              <a:rPr lang="en-US" altLang="ko-KR" dirty="0"/>
              <a:t>   -&gt; 3</a:t>
            </a:r>
            <a:r>
              <a:rPr lang="ko-KR" altLang="en-US" dirty="0"/>
              <a:t>차원 데이터의 </a:t>
            </a:r>
            <a:r>
              <a:rPr lang="ko-KR" altLang="en-US" b="1" dirty="0"/>
              <a:t>공간적 정보가 소실</a:t>
            </a:r>
            <a:r>
              <a:rPr lang="ko-KR" altLang="en-US" dirty="0"/>
              <a:t>된다는 문제 발생</a:t>
            </a:r>
            <a:endParaRPr lang="en-US" altLang="ko-K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altLang="ko-KR" dirty="0"/>
              <a:t>But </a:t>
            </a:r>
            <a:r>
              <a:rPr lang="en-US" altLang="ko-KR" b="1" dirty="0"/>
              <a:t>Conv layer</a:t>
            </a:r>
            <a:r>
              <a:rPr lang="ko-KR" altLang="en-US" b="1" dirty="0"/>
              <a:t>는 형상을 유지</a:t>
            </a:r>
            <a:r>
              <a:rPr lang="ko-KR" altLang="en-US" dirty="0"/>
              <a:t>함</a:t>
            </a:r>
            <a:r>
              <a:rPr lang="en-US" altLang="ko-KR" dirty="0"/>
              <a:t> / </a:t>
            </a:r>
            <a:r>
              <a:rPr lang="ko-KR" altLang="en-US" b="1" dirty="0"/>
              <a:t>입출력 모두 </a:t>
            </a:r>
            <a:r>
              <a:rPr lang="en-US" altLang="ko-KR" b="1" dirty="0"/>
              <a:t>3</a:t>
            </a:r>
            <a:r>
              <a:rPr lang="ko-KR" altLang="en-US" b="1" dirty="0"/>
              <a:t>차원</a:t>
            </a:r>
            <a:r>
              <a:rPr lang="en-US" altLang="ko-KR" b="1" dirty="0"/>
              <a:t>(</a:t>
            </a:r>
            <a:r>
              <a:rPr lang="ko-KR" altLang="en-US" b="1" dirty="0"/>
              <a:t>배치 처리시 </a:t>
            </a:r>
            <a:r>
              <a:rPr lang="en-US" altLang="ko-KR" b="1" dirty="0"/>
              <a:t>4</a:t>
            </a:r>
            <a:r>
              <a:rPr lang="ko-KR" altLang="en-US" b="1" dirty="0"/>
              <a:t>차원</a:t>
            </a:r>
            <a:r>
              <a:rPr lang="en-US" altLang="ko-KR" b="1" dirty="0"/>
              <a:t>) </a:t>
            </a:r>
            <a:r>
              <a:rPr lang="ko-KR" altLang="en-US" b="1" dirty="0"/>
              <a:t>데이터로 처리</a:t>
            </a:r>
            <a:r>
              <a:rPr lang="ko-KR" altLang="en-US" dirty="0"/>
              <a:t>하기 때문에 </a:t>
            </a:r>
            <a:r>
              <a:rPr lang="ko-KR" altLang="en-US" b="1" dirty="0"/>
              <a:t>공간적 정보를 유지</a:t>
            </a:r>
            <a:r>
              <a:rPr lang="ko-KR" altLang="en-US" dirty="0"/>
              <a:t>할 수 있음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02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결정 경계</a:t>
            </a:r>
            <a:r>
              <a:rPr lang="en-US" altLang="ko-KR" b="1" dirty="0"/>
              <a:t>(</a:t>
            </a:r>
            <a:r>
              <a:rPr lang="en-US" altLang="ko-KR" sz="1200" b="1" dirty="0">
                <a:solidFill>
                  <a:srgbClr val="595959"/>
                </a:solidFill>
              </a:rPr>
              <a:t>Decision Boundary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데이터의 특성을 잘 구분하는 최적의 기준선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-&gt; </a:t>
            </a:r>
            <a:r>
              <a:rPr lang="ko-KR" altLang="en-US" dirty="0"/>
              <a:t>분류를 위한 기준 선</a:t>
            </a:r>
            <a:r>
              <a:rPr lang="en-US" altLang="ko-KR" dirty="0"/>
              <a:t>(</a:t>
            </a:r>
            <a:r>
              <a:rPr lang="ko-KR" altLang="en-US" dirty="0"/>
              <a:t>클래스들을 잘 분류하는 선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595959"/>
                </a:solidFill>
              </a:rPr>
              <a:t>Classification(</a:t>
            </a:r>
            <a:r>
              <a:rPr lang="ko-KR" altLang="en-US" sz="1200" b="1" dirty="0">
                <a:solidFill>
                  <a:srgbClr val="595959"/>
                </a:solidFill>
              </a:rPr>
              <a:t>분류</a:t>
            </a:r>
            <a:r>
              <a:rPr lang="en-US" altLang="ko-KR" sz="1200" b="1" dirty="0">
                <a:solidFill>
                  <a:srgbClr val="595959"/>
                </a:solidFill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595959"/>
                </a:solidFill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입력 값을 가져와 이산 값에 매핑하는 것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출력은 일반적으로 클래스 또는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categories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로 구성됨</a:t>
            </a:r>
            <a:endParaRPr lang="en-US" altLang="ko-KR" sz="1200" b="0" dirty="0">
              <a:solidFill>
                <a:srgbClr val="595959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595959"/>
                </a:solidFill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출력을 구성하는 모든 변수를 분류함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-apple-system"/>
              </a:rPr>
              <a:t>일반적인 모델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: SVM(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-apple-system"/>
              </a:rPr>
              <a:t>서포트 벡터 머신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)</a:t>
            </a:r>
            <a:endParaRPr lang="en-US" altLang="ko-KR" sz="1200" b="0" dirty="0">
              <a:solidFill>
                <a:srgbClr val="595959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>
              <a:solidFill>
                <a:srgbClr val="595959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595959"/>
                </a:solidFill>
              </a:rPr>
              <a:t>Regression(</a:t>
            </a:r>
            <a:r>
              <a:rPr lang="ko-KR" altLang="en-US" sz="1200" b="1" dirty="0">
                <a:solidFill>
                  <a:srgbClr val="595959"/>
                </a:solidFill>
              </a:rPr>
              <a:t>회귀</a:t>
            </a:r>
            <a:r>
              <a:rPr lang="en-US" altLang="ko-KR" sz="1200" b="1" dirty="0">
                <a:solidFill>
                  <a:srgbClr val="595959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b="1" dirty="0"/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연속 데이터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값 함수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와 관련이 있음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예측된 출력 값은 실수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------------------------------------------------------------------------------------------------------------------</a:t>
            </a: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ko-KR" altLang="en-US" b="1" i="0" dirty="0">
                <a:solidFill>
                  <a:srgbClr val="000000"/>
                </a:solidFill>
                <a:effectLst/>
                <a:latin typeface="-apple-system"/>
              </a:rPr>
              <a:t>지도 학습의 인기 있는 몇 가지 응용 프로그램</a:t>
            </a:r>
            <a:endParaRPr lang="en-US" altLang="ko-KR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예측 분석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주택 가격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증권 거래소 가격 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)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텍스트 인식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스팸 감지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고객 감정 분석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객체 감지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: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얼굴 감지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)</a:t>
            </a: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에이전트</a:t>
            </a:r>
            <a:r>
              <a:rPr lang="ko-KR" altLang="en-US" b="0" dirty="0"/>
              <a:t> </a:t>
            </a:r>
            <a:r>
              <a:rPr lang="en-US" altLang="ko-KR" b="0" dirty="0"/>
              <a:t>: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환경을 인식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탐색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하고 이에 따라 행동할 수 있는 개체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라벨이나 지정된 데이터가 없으므로 에이전트는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경험을 통해서만 학습 가능</a:t>
            </a:r>
            <a:endParaRPr lang="en-US" altLang="ko-K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환경과 상호작용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하고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스스로 탐색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에이전트가 존재하는 또는 거기에 놓인 상황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/>
              <a:t>결정 경계 </a:t>
            </a:r>
            <a:r>
              <a:rPr lang="en-US" altLang="ko-KR" dirty="0"/>
              <a:t>: </a:t>
            </a:r>
            <a:r>
              <a:rPr lang="ko-KR" altLang="en-US" dirty="0"/>
              <a:t>데이터의 특성을 잘 구분하는 최적의 기준선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-&gt; </a:t>
            </a:r>
            <a:r>
              <a:rPr lang="ko-KR" altLang="en-US" dirty="0"/>
              <a:t>분류를 위한 기준 선</a:t>
            </a:r>
            <a:r>
              <a:rPr lang="en-US" altLang="ko-KR" dirty="0"/>
              <a:t>(</a:t>
            </a:r>
            <a:r>
              <a:rPr lang="ko-KR" altLang="en-US" dirty="0"/>
              <a:t>클래스들을 잘 분류하는 선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b="1" dirty="0"/>
              <a:t>-----------------------------------------------------------------------------------------------------------------------------------</a:t>
            </a:r>
          </a:p>
          <a:p>
            <a:endParaRPr lang="en-US" altLang="ko-KR" dirty="0"/>
          </a:p>
          <a:p>
            <a:r>
              <a:rPr lang="en-US" altLang="ko-KR" sz="1200" b="1" dirty="0">
                <a:solidFill>
                  <a:srgbClr val="595959"/>
                </a:solidFill>
              </a:rPr>
              <a:t>Clustering</a:t>
            </a:r>
          </a:p>
          <a:p>
            <a:r>
              <a:rPr lang="en-US" altLang="ko-KR" sz="1200" dirty="0">
                <a:solidFill>
                  <a:srgbClr val="595959"/>
                </a:solidFill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유사성 또는 차이점을 기반으로 데이터에서 숨겨진 패턴을 찾는 비지도 학습 유형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데이터 항목을 그룹화하거나 클러스터를 만드는 데 사용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-apple-system"/>
              </a:rPr>
              <a:t>함</a:t>
            </a:r>
            <a:endParaRPr lang="en-US" altLang="ko-KR" sz="1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-&gt; label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이 지정되지 않은 데이터를 유사성 또는 차이점에 따라 그룹화하는 데이터 마이닝 기술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분류되지 않은 원시 데이터 개체를 정보의 구조 또는 패턴으로 표시되는 그룹으로 처리하는 데 사용</a:t>
            </a:r>
            <a:endParaRPr lang="en-US" altLang="ko-KR" sz="1200" dirty="0">
              <a:solidFill>
                <a:srgbClr val="595959"/>
              </a:solidFill>
            </a:endParaRPr>
          </a:p>
          <a:p>
            <a:endParaRPr lang="en-US" altLang="ko-KR" sz="1200" dirty="0">
              <a:solidFill>
                <a:srgbClr val="595959"/>
              </a:solidFill>
            </a:endParaRPr>
          </a:p>
          <a:p>
            <a:r>
              <a:rPr lang="en-US" altLang="ko-KR" sz="1200" b="1" dirty="0">
                <a:solidFill>
                  <a:srgbClr val="595959"/>
                </a:solidFill>
              </a:rPr>
              <a:t>Association</a:t>
            </a:r>
          </a:p>
          <a:p>
            <a:r>
              <a:rPr lang="en-US" altLang="ko-KR" sz="1200" dirty="0">
                <a:solidFill>
                  <a:srgbClr val="595959"/>
                </a:solidFill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한 데이터 항목과 다른 데이터 항목의 관계를 찾을 수 있는 일종의 비지도 학습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종속성을 사용해 우리에게 유익한 방식으로 매핑함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연관 규칙은 컬렉션에서 항목이 동시에 발생할 확률을 찾는 데 사용됨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sz="1200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주어진 데이터 세트에서 변수 간의 관계를 찾기 위한 규칙 기반 방법</a:t>
            </a:r>
            <a:endParaRPr lang="en-US" altLang="ko-KR" sz="1200" dirty="0">
              <a:solidFill>
                <a:srgbClr val="595959"/>
              </a:solidFill>
            </a:endParaRPr>
          </a:p>
          <a:p>
            <a:endParaRPr lang="en-US" altLang="ko-KR" sz="1200" dirty="0">
              <a:solidFill>
                <a:srgbClr val="595959"/>
              </a:solidFill>
            </a:endParaRPr>
          </a:p>
          <a:p>
            <a:r>
              <a:rPr lang="en-US" altLang="ko-KR" sz="1200" b="1" dirty="0">
                <a:solidFill>
                  <a:srgbClr val="595959"/>
                </a:solidFill>
              </a:rPr>
              <a:t>Dimensionality reduction</a:t>
            </a:r>
            <a:endParaRPr lang="en-US" altLang="ko-KR" b="1" dirty="0"/>
          </a:p>
          <a:p>
            <a:r>
              <a:rPr lang="en-US" altLang="ko-KR" dirty="0"/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데이터의 차원을 줄이는 데 사용됨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/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특징 추출에 사용됨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주어진 데이터 세트의 기능 또는 차원 수가 너무 많을 때 사용되는 기술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데이터 입력의 수를 관리 가능한 크기로 줄이는 동시에 데이터 세트의 무결성을 최대한 보존함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-&gt;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데이터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-apple-system"/>
              </a:rPr>
              <a:t>전처리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단계에서 일반적으로 사용됨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55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이런 방법론에 내제되는 믿음 </a:t>
            </a:r>
            <a:r>
              <a:rPr lang="en-US" altLang="ko-KR" b="1" dirty="0"/>
              <a:t>: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Jeju Gothic"/>
              </a:rPr>
              <a:t>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Jeju Gothic"/>
              </a:rPr>
              <a:t>label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Jeju Gothic"/>
              </a:rPr>
              <a:t>을 맞추는 모델에서 벗어나 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Jeju Gothic"/>
              </a:rPr>
              <a:t>데이터 자체의 본질적인 특성이 모델링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Jeju Gothic"/>
              </a:rPr>
              <a:t>된다면 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Jeju Gothic"/>
              </a:rPr>
              <a:t>소량의 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Jeju Gothic"/>
              </a:rPr>
              <a:t>labeled data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Jeju Gothic"/>
              </a:rPr>
              <a:t>를 통한 약간의 가이드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Jeju Gothic"/>
              </a:rPr>
              <a:t>로 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Jeju Gothic"/>
              </a:rPr>
              <a:t>일반화 성능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Jeju Gothic"/>
              </a:rPr>
              <a:t>을 끌어올릴 수 있다는 것</a:t>
            </a:r>
            <a:endParaRPr lang="en-US" altLang="ko-KR" b="1" dirty="0"/>
          </a:p>
          <a:p>
            <a:r>
              <a:rPr lang="en-US" altLang="ko-KR" b="1" dirty="0"/>
              <a:t>-&gt; 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Jeju Gothic"/>
              </a:rPr>
              <a:t>unlabeled data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Jeju Gothic"/>
              </a:rPr>
              <a:t>를 활용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Jeju Gothic"/>
              </a:rPr>
              <a:t>하여 데이터 자체의 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Jeju Gothic"/>
              </a:rPr>
              <a:t>분포를 잘 모델링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Jeju Gothic"/>
              </a:rPr>
              <a:t>하면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Jeju Gothic"/>
              </a:rPr>
              <a:t>, 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Jeju Gothic"/>
              </a:rPr>
              <a:t>더 좋은 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Jeju Gothic"/>
              </a:rPr>
              <a:t>decision boundary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Jeju Gothic"/>
              </a:rPr>
              <a:t>를 얻을 수 있음</a:t>
            </a:r>
            <a:endParaRPr lang="en-US" altLang="ko-KR" b="1" dirty="0"/>
          </a:p>
          <a:p>
            <a:endParaRPr lang="en-US" altLang="ko-KR" b="1" dirty="0"/>
          </a:p>
          <a:p>
            <a:pPr marL="0" indent="0">
              <a:buNone/>
            </a:pPr>
            <a:r>
              <a:rPr lang="ko-KR" altLang="en-US" b="1" dirty="0"/>
              <a:t>결정 경계</a:t>
            </a:r>
            <a:r>
              <a:rPr lang="en-US" altLang="ko-KR" b="1" dirty="0"/>
              <a:t>(</a:t>
            </a:r>
            <a:r>
              <a:rPr lang="en-US" altLang="ko-KR" sz="1200" b="1" dirty="0">
                <a:solidFill>
                  <a:srgbClr val="595959"/>
                </a:solidFill>
              </a:rPr>
              <a:t>Decision Boundary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데이터의 특성을 잘 구분하는 최적의 기준선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-&gt; </a:t>
            </a:r>
            <a:r>
              <a:rPr lang="ko-KR" altLang="en-US" dirty="0"/>
              <a:t>분류를 위한 기준 선</a:t>
            </a:r>
            <a:r>
              <a:rPr lang="en-US" altLang="ko-KR" dirty="0"/>
              <a:t>(</a:t>
            </a:r>
            <a:r>
              <a:rPr lang="ko-KR" altLang="en-US" dirty="0"/>
              <a:t>클래스들을 잘 분류하는 선</a:t>
            </a:r>
            <a:r>
              <a:rPr lang="en-US" altLang="ko-KR" dirty="0"/>
              <a:t>)</a:t>
            </a:r>
          </a:p>
          <a:p>
            <a:br>
              <a:rPr lang="en-US" altLang="ko-KR" b="1" dirty="0"/>
            </a:br>
            <a:r>
              <a:rPr lang="ko-KR" altLang="en-US" b="0" dirty="0"/>
              <a:t>인간은 한번도 보지 못한 사물일지라도 경험에 의존하여 이전에 본 사물을 바탕으로 새롭게 인식된 사물이 무엇인지 추론함</a:t>
            </a:r>
            <a:endParaRPr lang="en-US" altLang="ko-KR" b="0" dirty="0"/>
          </a:p>
          <a:p>
            <a:r>
              <a:rPr lang="en-US" altLang="ko-KR" b="0" dirty="0"/>
              <a:t>-&gt; </a:t>
            </a:r>
            <a:r>
              <a:rPr lang="ko-KR" altLang="en-US" b="0" dirty="0"/>
              <a:t>예를 들어</a:t>
            </a:r>
            <a:r>
              <a:rPr lang="en-US" altLang="ko-KR" b="0" dirty="0"/>
              <a:t>, </a:t>
            </a:r>
            <a:r>
              <a:rPr lang="ko-KR" altLang="en-US" b="0" dirty="0"/>
              <a:t>고양이 사진을 보고</a:t>
            </a:r>
            <a:r>
              <a:rPr lang="en-US" altLang="ko-KR" b="0" dirty="0"/>
              <a:t>, </a:t>
            </a:r>
            <a:r>
              <a:rPr lang="ko-KR" altLang="en-US" b="0" dirty="0"/>
              <a:t>비록 종과 색깔이 다르다고 해도</a:t>
            </a:r>
            <a:r>
              <a:rPr lang="en-US" altLang="ko-KR" b="0" dirty="0"/>
              <a:t>, </a:t>
            </a:r>
            <a:r>
              <a:rPr lang="ko-KR" altLang="en-US" b="0" dirty="0"/>
              <a:t>고양이라고 인지할 수 있음</a:t>
            </a:r>
            <a:endParaRPr lang="en-US" altLang="ko-KR" b="0" dirty="0"/>
          </a:p>
          <a:p>
            <a:r>
              <a:rPr lang="en-US" altLang="ko-KR" b="0" dirty="0"/>
              <a:t>-&gt; </a:t>
            </a:r>
            <a:r>
              <a:rPr lang="ko-KR" altLang="en-US" b="0" dirty="0"/>
              <a:t>정의 내릴 수는 없지만</a:t>
            </a:r>
            <a:r>
              <a:rPr lang="en-US" altLang="ko-KR" b="0" dirty="0"/>
              <a:t>, </a:t>
            </a:r>
            <a:r>
              <a:rPr lang="ko-KR" altLang="en-US" b="0" dirty="0"/>
              <a:t>두 사진은 고양이로 인식될 수 있는 </a:t>
            </a:r>
            <a:r>
              <a:rPr lang="ko-KR" altLang="en-US" b="1" dirty="0"/>
              <a:t>많은 특징점들을 공유</a:t>
            </a:r>
            <a:r>
              <a:rPr lang="ko-KR" altLang="en-US" b="0" dirty="0"/>
              <a:t>하고 있기 때문</a:t>
            </a:r>
            <a:endParaRPr lang="en-US" altLang="ko-KR" b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dirty="0"/>
              <a:t>=&gt; </a:t>
            </a:r>
            <a:r>
              <a:rPr lang="ko-KR" altLang="en-US" b="0" dirty="0"/>
              <a:t>이러한 가정을 바탕으로 </a:t>
            </a:r>
            <a:r>
              <a:rPr lang="ko-KR" altLang="en-US" sz="1200" b="1" dirty="0">
                <a:solidFill>
                  <a:srgbClr val="595959"/>
                </a:solidFill>
              </a:rPr>
              <a:t>적은 양의 </a:t>
            </a:r>
            <a:r>
              <a:rPr lang="en-US" altLang="ko-KR" sz="1200" b="1" dirty="0">
                <a:solidFill>
                  <a:srgbClr val="595959"/>
                </a:solidFill>
              </a:rPr>
              <a:t>labeled data</a:t>
            </a:r>
            <a:r>
              <a:rPr lang="ko-KR" altLang="en-US" sz="1200" b="0" dirty="0">
                <a:solidFill>
                  <a:srgbClr val="595959"/>
                </a:solidFill>
              </a:rPr>
              <a:t>와</a:t>
            </a:r>
            <a:r>
              <a:rPr lang="en-US" altLang="ko-KR" sz="1200" dirty="0">
                <a:solidFill>
                  <a:srgbClr val="595959"/>
                </a:solidFill>
              </a:rPr>
              <a:t> </a:t>
            </a:r>
            <a:r>
              <a:rPr lang="ko-KR" altLang="en-US" sz="1200" b="1" dirty="0">
                <a:solidFill>
                  <a:srgbClr val="595959"/>
                </a:solidFill>
              </a:rPr>
              <a:t>많은 양의 </a:t>
            </a:r>
            <a:r>
              <a:rPr lang="en-US" altLang="ko-KR" sz="1200" b="1" dirty="0">
                <a:solidFill>
                  <a:srgbClr val="595959"/>
                </a:solidFill>
              </a:rPr>
              <a:t>unlabeled data</a:t>
            </a:r>
            <a:r>
              <a:rPr lang="ko-KR" altLang="en-US" sz="1200" dirty="0">
                <a:solidFill>
                  <a:srgbClr val="595959"/>
                </a:solidFill>
              </a:rPr>
              <a:t>가 </a:t>
            </a:r>
            <a:r>
              <a:rPr lang="ko-KR" altLang="en-US" sz="1200" b="1" dirty="0">
                <a:solidFill>
                  <a:srgbClr val="595959"/>
                </a:solidFill>
              </a:rPr>
              <a:t>서로 식별 가능한 관계</a:t>
            </a:r>
            <a:r>
              <a:rPr lang="ko-KR" altLang="en-US" sz="1200" dirty="0">
                <a:solidFill>
                  <a:srgbClr val="595959"/>
                </a:solidFill>
              </a:rPr>
              <a:t>가 있다고 가정하고 이를 찾아내어 </a:t>
            </a:r>
            <a:r>
              <a:rPr lang="ko-KR" altLang="en-US" sz="1200" b="1" dirty="0">
                <a:solidFill>
                  <a:srgbClr val="595959"/>
                </a:solidFill>
              </a:rPr>
              <a:t>모델의 성능을 향상</a:t>
            </a:r>
            <a:r>
              <a:rPr lang="ko-KR" altLang="en-US" sz="1200" dirty="0">
                <a:solidFill>
                  <a:srgbClr val="595959"/>
                </a:solidFill>
              </a:rPr>
              <a:t>시킬 수 있는 </a:t>
            </a:r>
            <a:r>
              <a:rPr lang="ko-KR" altLang="en-US" sz="1200" b="1" dirty="0">
                <a:solidFill>
                  <a:srgbClr val="595959"/>
                </a:solidFill>
              </a:rPr>
              <a:t>알고리즘 방법론을 찾는 것을 목표</a:t>
            </a:r>
            <a:r>
              <a:rPr lang="ko-KR" altLang="en-US" sz="1200" dirty="0">
                <a:solidFill>
                  <a:srgbClr val="595959"/>
                </a:solidFill>
              </a:rPr>
              <a:t>로 함</a:t>
            </a:r>
            <a:endParaRPr lang="en-US" altLang="ko-KR" sz="1200" dirty="0">
              <a:solidFill>
                <a:srgbClr val="595959"/>
              </a:solidFill>
            </a:endParaRPr>
          </a:p>
          <a:p>
            <a:endParaRPr lang="en-US" altLang="ko-KR" b="1" dirty="0"/>
          </a:p>
          <a:p>
            <a:r>
              <a:rPr lang="en-US" altLang="ko-KR" b="1" dirty="0"/>
              <a:t>-----------------------------------------------------------------------------------------------------------------------------------</a:t>
            </a:r>
          </a:p>
          <a:p>
            <a:endParaRPr lang="en-US" altLang="ko-KR" b="1" dirty="0"/>
          </a:p>
          <a:p>
            <a:r>
              <a:rPr lang="ko-KR" altLang="en-US" b="1" dirty="0"/>
              <a:t>텍스트 문서 분류기 등에 적용</a:t>
            </a:r>
          </a:p>
          <a:p>
            <a:r>
              <a:rPr lang="ko-KR" altLang="en-US" dirty="0"/>
              <a:t>→ 많은 양의 레이블이 지정된 테스트 문서를 얻기 어렵기 때문에 텍스트 문서 분류 작업에 이상적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48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에이전트</a:t>
            </a:r>
            <a:r>
              <a:rPr lang="ko-KR" altLang="en-US" b="0" dirty="0"/>
              <a:t> </a:t>
            </a:r>
            <a:r>
              <a:rPr lang="en-US" altLang="ko-KR" b="0" dirty="0"/>
              <a:t>: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환경을 인식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탐색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하고 이에 따라 행동할 수 있는 개체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라벨이나 지정된 데이터가 없으므로 에이전트는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경험을 통해서만 학습 가능</a:t>
            </a:r>
            <a:endParaRPr lang="en-US" altLang="ko-K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환경과 상호작용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하고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스스로 탐색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에이전트가 존재하는 또는 거기에 놓인 상황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buNone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긍정적인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보상을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최대한 얻어 학습함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</a:t>
            </a:r>
            <a:endParaRPr lang="en-US" altLang="ko-K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올바른 행동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에이전트에게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긍정적인 피드백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옳지 못한 행동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에이전트에게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부정적인 피드백 또는 페널티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긍정적인 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보상을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최대한 얻어 학습함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</a:t>
            </a:r>
            <a:endParaRPr lang="en-US" altLang="ko-K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관측 값과 행동 사이의 연관성 또는 매핑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59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altLang="ko-KR" b="1" dirty="0"/>
              <a:t>supervised learning</a:t>
            </a:r>
            <a:r>
              <a:rPr lang="en-US" altLang="ko-KR" dirty="0"/>
              <a:t> - </a:t>
            </a:r>
            <a:r>
              <a:rPr lang="ko-KR" altLang="en-US" dirty="0"/>
              <a:t>모델 학습 후 분류</a:t>
            </a:r>
            <a:endParaRPr lang="en-US" altLang="ko-KR" dirty="0"/>
          </a:p>
          <a:p>
            <a:pPr marL="228600" indent="-228600">
              <a:buAutoNum type="alphaLcParenBoth"/>
            </a:pPr>
            <a:endParaRPr lang="ko-KR" altLang="en-US" dirty="0"/>
          </a:p>
          <a:p>
            <a:r>
              <a:rPr lang="en-US" altLang="ko-KR" b="1" dirty="0"/>
              <a:t>(b) unsupervised learning</a:t>
            </a:r>
            <a:r>
              <a:rPr lang="en-US" altLang="ko-KR" dirty="0"/>
              <a:t> - </a:t>
            </a:r>
            <a:r>
              <a:rPr lang="ko-KR" altLang="en-US" dirty="0"/>
              <a:t>데이터 분포에 따라 그룹화</a:t>
            </a:r>
            <a:r>
              <a:rPr lang="en-US" altLang="ko-KR" dirty="0"/>
              <a:t>(</a:t>
            </a:r>
            <a:r>
              <a:rPr lang="ko-KR" altLang="en-US" dirty="0"/>
              <a:t>레이블 지정 </a:t>
            </a:r>
            <a:r>
              <a:rPr lang="en-US" altLang="ko-KR" dirty="0"/>
              <a:t>X)</a:t>
            </a:r>
          </a:p>
          <a:p>
            <a:endParaRPr lang="en-US" altLang="ko-KR" dirty="0"/>
          </a:p>
          <a:p>
            <a:r>
              <a:rPr lang="en-US" altLang="ko-KR" b="1" dirty="0"/>
              <a:t>(c) semi-supervised learning</a:t>
            </a:r>
            <a:r>
              <a:rPr lang="en-US" altLang="ko-KR" dirty="0"/>
              <a:t> - </a:t>
            </a:r>
            <a:r>
              <a:rPr lang="ko-KR" altLang="en-US" dirty="0"/>
              <a:t>레이블이 지정된 예제와 레이블이 지정되지 않은 예제의 정보가 모델의 매개변수를 학습하는데 사용됨</a:t>
            </a: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4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BTS </a:t>
            </a:r>
            <a:r>
              <a:rPr lang="ko-KR" altLang="en-US" b="1" dirty="0"/>
              <a:t>시스템 </a:t>
            </a:r>
            <a:r>
              <a:rPr lang="en-US" altLang="ko-KR" dirty="0"/>
              <a:t>: </a:t>
            </a:r>
            <a:r>
              <a:rPr lang="ko-KR" altLang="en-US" dirty="0"/>
              <a:t>일반적인 </a:t>
            </a:r>
            <a:r>
              <a:rPr lang="ko-KR" altLang="en-US" dirty="0" err="1"/>
              <a:t>역전파</a:t>
            </a:r>
            <a:r>
              <a:rPr lang="en-US" altLang="ko-KR" dirty="0"/>
              <a:t>(back-propagation) </a:t>
            </a:r>
            <a:r>
              <a:rPr lang="ko-KR" altLang="en-US" dirty="0"/>
              <a:t>알고리즘과 동일한 기술 </a:t>
            </a:r>
            <a:r>
              <a:rPr lang="en-US" altLang="ko-KR" dirty="0"/>
              <a:t>/ </a:t>
            </a:r>
            <a:r>
              <a:rPr lang="ko-KR" altLang="en-US" dirty="0"/>
              <a:t>트리와 같은 구조 지원 가능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NLP :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언어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문자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컴퓨터가 처리할 수 있도록 하는 기술</a:t>
            </a:r>
            <a:endParaRPr lang="en-US" altLang="ko-KR" b="1" dirty="0"/>
          </a:p>
          <a:p>
            <a:r>
              <a:rPr lang="ko-KR" altLang="en-US" dirty="0"/>
              <a:t>→ 각 문장이 단어와 자연 이미지로 분할되는 경우</a:t>
            </a:r>
          </a:p>
          <a:p>
            <a:r>
              <a:rPr lang="ko-KR" altLang="en-US" dirty="0"/>
              <a:t>→ 각 이미지가 다양한 관심 영역으로 분리되는 경우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16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BTS </a:t>
            </a:r>
            <a:r>
              <a:rPr lang="ko-KR" altLang="en-US" b="1" dirty="0"/>
              <a:t>시스템 </a:t>
            </a:r>
            <a:r>
              <a:rPr lang="en-US" altLang="ko-KR" dirty="0"/>
              <a:t>: </a:t>
            </a:r>
            <a:r>
              <a:rPr lang="ko-KR" altLang="en-US" dirty="0"/>
              <a:t>일반적인 </a:t>
            </a:r>
            <a:r>
              <a:rPr lang="ko-KR" altLang="en-US" dirty="0" err="1"/>
              <a:t>역전파</a:t>
            </a:r>
            <a:r>
              <a:rPr lang="en-US" altLang="ko-KR" dirty="0"/>
              <a:t>(back-propagation) </a:t>
            </a:r>
            <a:r>
              <a:rPr lang="ko-KR" altLang="en-US" dirty="0"/>
              <a:t>알고리즘과 동일한 기술 </a:t>
            </a:r>
            <a:r>
              <a:rPr lang="en-US" altLang="ko-KR" dirty="0"/>
              <a:t>/ </a:t>
            </a:r>
            <a:r>
              <a:rPr lang="ko-KR" altLang="en-US" dirty="0"/>
              <a:t>트리와 같은 구조 지원 가능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NLP :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언어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문자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컴퓨터가 처리할 수 있도록 하는 기술</a:t>
            </a:r>
            <a:endParaRPr lang="en-US" altLang="ko-KR" b="1" dirty="0"/>
          </a:p>
          <a:p>
            <a:r>
              <a:rPr lang="ko-KR" altLang="en-US" dirty="0"/>
              <a:t>→ 각 문장이 단어와 자연 이미지로 분할되는 경우</a:t>
            </a:r>
          </a:p>
          <a:p>
            <a:r>
              <a:rPr lang="ko-KR" altLang="en-US" dirty="0"/>
              <a:t>→ 각 이미지가 다양한 관심 영역으로 분리되는 경우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25296-D6C9-46DA-A587-D3D91AA0AAB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14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514E-4103-4B11-8381-0C60F5D7591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7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F5D3-A1B9-44E9-BDCC-BAFF1D7803A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3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8A2B-2595-4A31-BE3F-7EA203E40D1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2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12A9-3818-445E-8E3D-C88FC8E5114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9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B9A7-E18F-4557-8092-3811EFE142A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B648-2B30-4B8F-A479-5DA77088C09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D77-8BF3-4E82-8542-6F68C9C315C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349-4F5C-415D-AD1F-CFC7F36621F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DBF2-4B05-48C5-B40B-94E598BA848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5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2503-CDB6-4E0B-A5D2-9A55BAD9BAD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3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DD1B-7D23-41C9-A038-1AEC0DEDE6B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4C88-1E2E-4286-B157-BDC65343D7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2023-04-07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CD35DAE-BF5B-7BDB-874B-2203DEAA2FC8}"/>
              </a:ext>
            </a:extLst>
          </p:cNvPr>
          <p:cNvSpPr/>
          <p:nvPr/>
        </p:nvSpPr>
        <p:spPr>
          <a:xfrm>
            <a:off x="285750" y="238616"/>
            <a:ext cx="11620500" cy="6381750"/>
          </a:xfrm>
          <a:prstGeom prst="roundRect">
            <a:avLst>
              <a:gd name="adj" fmla="val 2339"/>
            </a:avLst>
          </a:prstGeom>
          <a:solidFill>
            <a:srgbClr val="FFFFFF"/>
          </a:solidFill>
          <a:ln>
            <a:noFill/>
          </a:ln>
          <a:effectLst>
            <a:outerShdw blurRad="190500" dist="38100" dir="5400000" algn="t" rotWithShape="0">
              <a:srgbClr val="1E2E6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r>
              <a:rPr lang="en-US" altLang="ko-KR" sz="3200" b="1" i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Review of deep learning : concepts, CNN architectures, challenges, applications, future directions</a:t>
            </a:r>
            <a:endParaRPr lang="en-US" altLang="ko-KR" sz="3200" b="1" i="1" kern="0" dirty="0">
              <a:ln w="9525">
                <a:noFill/>
              </a:ln>
              <a:solidFill>
                <a:srgbClr val="59595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050" b="1" kern="0" dirty="0">
                <a:solidFill>
                  <a:srgbClr val="595959"/>
                </a:solidFill>
              </a:rPr>
              <a:t>컴퓨터공학과 </a:t>
            </a:r>
            <a:r>
              <a:rPr lang="ko-KR" altLang="en-US" sz="1050" b="1" kern="0" dirty="0" err="1">
                <a:solidFill>
                  <a:srgbClr val="595959"/>
                </a:solidFill>
              </a:rPr>
              <a:t>임유리</a:t>
            </a:r>
            <a:endParaRPr lang="en-US" altLang="ko-KR" sz="1050" b="1" kern="0" dirty="0">
              <a:solidFill>
                <a:srgbClr val="595959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285750" y="238616"/>
            <a:ext cx="11620500" cy="628649"/>
          </a:xfrm>
          <a:prstGeom prst="round2Same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algn="ctr">
              <a:defRPr/>
            </a:pPr>
            <a:endParaRPr lang="en-US" altLang="ko-KR" sz="1050" i="1" kern="0" dirty="0">
              <a:ln w="9525">
                <a:noFill/>
              </a:ln>
              <a:solidFill>
                <a:prstClr val="white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14F3AC-4520-1432-C56B-0B1B9D0B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7061" y="6254259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4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Reinforcement learning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50D1FE0-A01F-496D-A327-AFC563A72319}"/>
              </a:ext>
            </a:extLst>
          </p:cNvPr>
          <p:cNvSpPr/>
          <p:nvPr/>
        </p:nvSpPr>
        <p:spPr>
          <a:xfrm>
            <a:off x="310035" y="1114395"/>
            <a:ext cx="7754673" cy="507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4) Reinforcement learning</a:t>
            </a:r>
            <a:r>
              <a:rPr lang="ko-KR" altLang="en-US" sz="2000" b="1" dirty="0">
                <a:solidFill>
                  <a:srgbClr val="595959"/>
                </a:solidFill>
              </a:rPr>
              <a:t> 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에이전트가 </a:t>
            </a:r>
            <a:r>
              <a:rPr lang="ko-KR" altLang="en-US" b="1" dirty="0">
                <a:solidFill>
                  <a:srgbClr val="595959"/>
                </a:solidFill>
              </a:rPr>
              <a:t>작업을 수행</a:t>
            </a:r>
            <a:r>
              <a:rPr lang="ko-KR" altLang="en-US" dirty="0">
                <a:solidFill>
                  <a:srgbClr val="595959"/>
                </a:solidFill>
              </a:rPr>
              <a:t>하면서 </a:t>
            </a:r>
            <a:r>
              <a:rPr lang="ko-KR" altLang="en-US" b="1" dirty="0">
                <a:solidFill>
                  <a:srgbClr val="595959"/>
                </a:solidFill>
              </a:rPr>
              <a:t>작업의 결과를 확인</a:t>
            </a:r>
            <a:r>
              <a:rPr lang="ko-KR" altLang="en-US" dirty="0">
                <a:solidFill>
                  <a:srgbClr val="595959"/>
                </a:solidFill>
              </a:rPr>
              <a:t>하는 방식</a:t>
            </a:r>
            <a:endParaRPr lang="en-US" altLang="ko-KR" dirty="0">
              <a:solidFill>
                <a:srgbClr val="595959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-&gt;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피드백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(feedback)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기반 </a:t>
            </a:r>
            <a:r>
              <a:rPr lang="ko-KR" altLang="en-US" dirty="0">
                <a:solidFill>
                  <a:srgbClr val="595959"/>
                </a:solidFill>
              </a:rPr>
              <a:t>기계학습 방법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라벨이나 지정된 데이터가 없어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경험을 통해서만 학습 가능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환경과 상호작용</a:t>
            </a:r>
            <a:r>
              <a:rPr lang="ko-KR" altLang="en-US" dirty="0">
                <a:solidFill>
                  <a:srgbClr val="595959"/>
                </a:solidFill>
              </a:rPr>
              <a:t>하고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스스로 탐색</a:t>
            </a:r>
            <a:r>
              <a:rPr lang="ko-KR" altLang="en-US" dirty="0">
                <a:solidFill>
                  <a:srgbClr val="595959"/>
                </a:solidFill>
              </a:rPr>
              <a:t>함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훈련 알고리즘</a:t>
            </a:r>
            <a:r>
              <a:rPr lang="ko-KR" altLang="en-US" dirty="0">
                <a:solidFill>
                  <a:srgbClr val="595959"/>
                </a:solidFill>
              </a:rPr>
              <a:t>은 </a:t>
            </a:r>
            <a:r>
              <a:rPr lang="ko-KR" altLang="en-US" b="1" dirty="0">
                <a:solidFill>
                  <a:srgbClr val="595959"/>
                </a:solidFill>
              </a:rPr>
              <a:t>수집된</a:t>
            </a:r>
            <a:r>
              <a:rPr lang="ko-KR" altLang="en-US" dirty="0">
                <a:solidFill>
                  <a:srgbClr val="595959"/>
                </a:solidFill>
              </a:rPr>
              <a:t> 센서</a:t>
            </a:r>
            <a:r>
              <a:rPr lang="en-US" altLang="ko-KR" dirty="0">
                <a:solidFill>
                  <a:srgbClr val="595959"/>
                </a:solidFill>
              </a:rPr>
              <a:t> </a:t>
            </a:r>
            <a:r>
              <a:rPr lang="ko-KR" altLang="en-US" dirty="0">
                <a:solidFill>
                  <a:srgbClr val="595959"/>
                </a:solidFill>
              </a:rPr>
              <a:t>판독 값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>
                <a:solidFill>
                  <a:srgbClr val="595959"/>
                </a:solidFill>
              </a:rPr>
              <a:t>행동 및 보상을 기반으로 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</a:t>
            </a:r>
            <a:r>
              <a:rPr lang="ko-KR" altLang="en-US" dirty="0">
                <a:solidFill>
                  <a:srgbClr val="595959"/>
                </a:solidFill>
              </a:rPr>
              <a:t>에이전트의 </a:t>
            </a:r>
            <a:r>
              <a:rPr lang="ko-KR" altLang="en-US" b="1" dirty="0">
                <a:solidFill>
                  <a:srgbClr val="595959"/>
                </a:solidFill>
              </a:rPr>
              <a:t>정책 조정</a:t>
            </a:r>
            <a:r>
              <a:rPr lang="ko-KR" altLang="en-US" dirty="0">
                <a:solidFill>
                  <a:srgbClr val="595959"/>
                </a:solidFill>
              </a:rPr>
              <a:t>을 책임짐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올바른 행동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b="1" dirty="0">
                <a:solidFill>
                  <a:srgbClr val="595959"/>
                </a:solidFill>
              </a:rPr>
              <a:t>긍정적</a:t>
            </a:r>
            <a:r>
              <a:rPr lang="ko-KR" altLang="en-US" dirty="0">
                <a:solidFill>
                  <a:srgbClr val="595959"/>
                </a:solidFill>
              </a:rPr>
              <a:t>인 피드백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올바르지 못한 행동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b="1" dirty="0">
                <a:solidFill>
                  <a:srgbClr val="595959"/>
                </a:solidFill>
              </a:rPr>
              <a:t>부정적</a:t>
            </a:r>
            <a:r>
              <a:rPr lang="ko-KR" altLang="en-US" dirty="0">
                <a:solidFill>
                  <a:srgbClr val="595959"/>
                </a:solidFill>
              </a:rPr>
              <a:t>인 피드백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5122" name="Picture 2" descr="https://postfiles.pstatic.net/MjAyMzAyMTRfMTEx/MDAxNjc2MzQyNzE5ODE5.lJItx01pqz-eRsxVZJyuj4hdepz5UZxKuGqCQ_dnjPsg.NzVvaqnnye2zLXoPAKWdytF8Q16e3jlV5-bXSVglAFMg.PNG.kisun888/image.png?type=w966">
            <a:extLst>
              <a:ext uri="{FF2B5EF4-FFF2-40B4-BE49-F238E27FC236}">
                <a16:creationId xmlns:a16="http://schemas.microsoft.com/office/drawing/2014/main" id="{E2A1787C-066C-4445-84D2-D85A28BD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73" y="1949353"/>
            <a:ext cx="4127292" cy="37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C94D03-C5DC-CD15-F22B-568A889C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6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Deep learning </a:t>
            </a:r>
            <a:r>
              <a:rPr lang="ko-KR" altLang="en-US" sz="2400" b="1" i="1" dirty="0">
                <a:solidFill>
                  <a:prstClr val="white"/>
                </a:solidFill>
              </a:rPr>
              <a:t>접근법 비교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FC416FE-CB46-4FC9-810E-8339EB039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53" y="1578004"/>
            <a:ext cx="11167672" cy="370199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6EACB5-D996-410A-BECA-E7098EAC3FA2}"/>
              </a:ext>
            </a:extLst>
          </p:cNvPr>
          <p:cNvSpPr/>
          <p:nvPr/>
        </p:nvSpPr>
        <p:spPr>
          <a:xfrm>
            <a:off x="1738800" y="5598244"/>
            <a:ext cx="1871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595959"/>
                </a:solidFill>
              </a:rPr>
              <a:t>Supervised Learning</a:t>
            </a:r>
            <a:endParaRPr lang="ko-KR" altLang="en-US" sz="1400" dirty="0">
              <a:solidFill>
                <a:srgbClr val="595959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BFE3638-6B3B-49F5-A820-8A6AC86DCFCE}"/>
              </a:ext>
            </a:extLst>
          </p:cNvPr>
          <p:cNvSpPr/>
          <p:nvPr/>
        </p:nvSpPr>
        <p:spPr>
          <a:xfrm>
            <a:off x="8732940" y="5598244"/>
            <a:ext cx="2373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595959"/>
                </a:solidFill>
              </a:rPr>
              <a:t>Semi-Supervised Learning</a:t>
            </a:r>
            <a:endParaRPr lang="ko-KR" altLang="en-US" sz="1400" dirty="0">
              <a:solidFill>
                <a:srgbClr val="595959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512654B-FDA8-48FA-99A0-3306AF93749C}"/>
              </a:ext>
            </a:extLst>
          </p:cNvPr>
          <p:cNvSpPr/>
          <p:nvPr/>
        </p:nvSpPr>
        <p:spPr>
          <a:xfrm>
            <a:off x="5361934" y="5598244"/>
            <a:ext cx="2061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595959"/>
                </a:solidFill>
              </a:rPr>
              <a:t>Unsupervised Learning</a:t>
            </a:r>
            <a:endParaRPr lang="ko-KR" altLang="en-US" sz="1400" dirty="0">
              <a:solidFill>
                <a:srgbClr val="595959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109FD3-D930-854E-040E-704F23D8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3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CD35DAE-BF5B-7BDB-874B-2203DEAA2FC8}"/>
              </a:ext>
            </a:extLst>
          </p:cNvPr>
          <p:cNvSpPr/>
          <p:nvPr/>
        </p:nvSpPr>
        <p:spPr>
          <a:xfrm>
            <a:off x="285750" y="238616"/>
            <a:ext cx="11620500" cy="6381750"/>
          </a:xfrm>
          <a:prstGeom prst="roundRect">
            <a:avLst>
              <a:gd name="adj" fmla="val 2339"/>
            </a:avLst>
          </a:prstGeom>
          <a:solidFill>
            <a:srgbClr val="FFFFFF"/>
          </a:solidFill>
          <a:ln>
            <a:noFill/>
          </a:ln>
          <a:effectLst>
            <a:outerShdw blurRad="190500" dist="38100" dir="5400000" algn="t" rotWithShape="0">
              <a:srgbClr val="1E2E6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r>
              <a:rPr lang="en-US" altLang="ko-KR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3. Deep</a:t>
            </a:r>
            <a:r>
              <a:rPr lang="ko-KR" altLang="en-US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en-US" altLang="ko-KR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Learning</a:t>
            </a:r>
            <a:r>
              <a:rPr lang="ko-KR" altLang="en-US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의 네트워크 유형</a:t>
            </a:r>
            <a:endParaRPr lang="en-US" altLang="ko-KR" sz="3200" b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285750" y="238616"/>
            <a:ext cx="11620500" cy="628649"/>
          </a:xfrm>
          <a:prstGeom prst="round2Same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algn="ctr">
              <a:defRPr/>
            </a:pPr>
            <a:endParaRPr lang="en-US" altLang="ko-KR" sz="1050" i="1" kern="0" dirty="0">
              <a:ln w="9525">
                <a:noFill/>
              </a:ln>
              <a:solidFill>
                <a:prstClr val="white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41A956E-5C1C-CF2B-101E-D90451C2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4553" y="6254259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7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Recursive neural networks(</a:t>
            </a:r>
            <a:r>
              <a:rPr lang="en-US" altLang="ko-KR" sz="2400" b="1" i="1" dirty="0" err="1">
                <a:solidFill>
                  <a:prstClr val="white"/>
                </a:solidFill>
              </a:rPr>
              <a:t>RvNN</a:t>
            </a:r>
            <a:r>
              <a:rPr lang="en-US" altLang="ko-KR" sz="2400" b="1" i="1" dirty="0">
                <a:solidFill>
                  <a:prstClr val="white"/>
                </a:solidFill>
              </a:rPr>
              <a:t>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A41F52-3B41-42E3-8A0F-4F94F8AFDE47}"/>
              </a:ext>
            </a:extLst>
          </p:cNvPr>
          <p:cNvSpPr/>
          <p:nvPr/>
        </p:nvSpPr>
        <p:spPr>
          <a:xfrm>
            <a:off x="6092195" y="1198812"/>
            <a:ext cx="5660570" cy="507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 err="1">
                <a:solidFill>
                  <a:srgbClr val="595959"/>
                </a:solidFill>
              </a:rPr>
              <a:t>RvNN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입력 값을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순서대로</a:t>
            </a:r>
            <a:r>
              <a:rPr lang="ko-KR" altLang="en-US" dirty="0">
                <a:solidFill>
                  <a:srgbClr val="595959"/>
                </a:solidFill>
              </a:rPr>
              <a:t> 받아 하나씩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순차적으로 처리</a:t>
            </a:r>
            <a:r>
              <a:rPr lang="ko-KR" altLang="en-US" dirty="0">
                <a:solidFill>
                  <a:srgbClr val="595959"/>
                </a:solidFill>
              </a:rPr>
              <a:t>하는 네트워크 구조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그래프나 트리와 같은 </a:t>
            </a:r>
            <a:r>
              <a:rPr lang="ko-KR" altLang="en-US" b="1" dirty="0">
                <a:solidFill>
                  <a:srgbClr val="595959"/>
                </a:solidFill>
              </a:rPr>
              <a:t>임의의 모양을 가진 객체를 처리</a:t>
            </a:r>
            <a:r>
              <a:rPr lang="ko-KR" altLang="en-US" dirty="0">
                <a:solidFill>
                  <a:srgbClr val="595959"/>
                </a:solidFill>
              </a:rPr>
              <a:t>하기 위해 생성됨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네트워크는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역전파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시스템</a:t>
            </a:r>
            <a:r>
              <a:rPr lang="en-US" altLang="ko-KR" dirty="0">
                <a:solidFill>
                  <a:srgbClr val="595959"/>
                </a:solidFill>
              </a:rPr>
              <a:t>(BTS)</a:t>
            </a:r>
            <a:r>
              <a:rPr lang="ko-KR" altLang="en-US" dirty="0">
                <a:solidFill>
                  <a:srgbClr val="595959"/>
                </a:solidFill>
              </a:rPr>
              <a:t>을 사용하여 훈련됨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solidFill>
                  <a:srgbClr val="595959"/>
                </a:solidFill>
              </a:rPr>
              <a:t>NLP </a:t>
            </a:r>
            <a:r>
              <a:rPr lang="ko-KR" altLang="en-US" dirty="0">
                <a:solidFill>
                  <a:srgbClr val="595959"/>
                </a:solidFill>
              </a:rPr>
              <a:t>맥락에서 매우 효과적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10242" name="Picture 2" descr="figure 5">
            <a:extLst>
              <a:ext uri="{FF2B5EF4-FFF2-40B4-BE49-F238E27FC236}">
                <a16:creationId xmlns:a16="http://schemas.microsoft.com/office/drawing/2014/main" id="{3D1A6E4C-55D3-4314-BFCA-EEE76CA2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5" y="1893504"/>
            <a:ext cx="4932216" cy="36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FF324B-BAE4-BB92-6D28-4FFC6704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Recursive neural networks(</a:t>
            </a:r>
            <a:r>
              <a:rPr lang="en-US" altLang="ko-KR" sz="2400" b="1" i="1" dirty="0" err="1">
                <a:solidFill>
                  <a:prstClr val="white"/>
                </a:solidFill>
              </a:rPr>
              <a:t>RvNN</a:t>
            </a:r>
            <a:r>
              <a:rPr lang="en-US" altLang="ko-KR" sz="2400" b="1" i="1" dirty="0">
                <a:solidFill>
                  <a:prstClr val="white"/>
                </a:solidFill>
              </a:rPr>
              <a:t>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A41F52-3B41-42E3-8A0F-4F94F8AFDE47}"/>
              </a:ext>
            </a:extLst>
          </p:cNvPr>
          <p:cNvSpPr/>
          <p:nvPr/>
        </p:nvSpPr>
        <p:spPr>
          <a:xfrm>
            <a:off x="512920" y="1258213"/>
            <a:ext cx="11405276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000" b="1" dirty="0" err="1">
                <a:solidFill>
                  <a:srgbClr val="595959"/>
                </a:solidFill>
              </a:rPr>
              <a:t>역전파</a:t>
            </a:r>
            <a:r>
              <a:rPr lang="en-US" altLang="ko-KR" sz="2000" b="1" dirty="0">
                <a:solidFill>
                  <a:srgbClr val="595959"/>
                </a:solidFill>
              </a:rPr>
              <a:t>(Back Propagation)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모델의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출력 값</a:t>
            </a:r>
            <a:r>
              <a:rPr lang="en-US" altLang="ko-KR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(output)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과 기대 값</a:t>
            </a:r>
            <a:r>
              <a:rPr lang="en-US" altLang="ko-KR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(target)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을 비교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하여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오차</a:t>
            </a:r>
            <a:r>
              <a:rPr lang="en-US" altLang="ko-KR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(error)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를 줄여 나가는 방향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으로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가중치를 </a:t>
            </a:r>
            <a:endParaRPr lang="en-US" altLang="ko-KR" b="1" i="0" dirty="0">
              <a:solidFill>
                <a:schemeClr val="accent1">
                  <a:lumMod val="75000"/>
                </a:schemeClr>
              </a:solidFill>
              <a:effectLst/>
              <a:latin typeface="AppleSDGothicNeo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AppleSDGothicNeo"/>
              </a:rPr>
              <a:t>     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업데이트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하는 방법</a:t>
            </a:r>
            <a:endParaRPr lang="en-US" altLang="ko-KR" b="0" i="0" dirty="0">
              <a:solidFill>
                <a:srgbClr val="555555"/>
              </a:solidFill>
              <a:effectLst/>
              <a:latin typeface="AppleSDGothicNeo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출력층에서 입력 층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AppleSDGothicNeo"/>
              </a:rPr>
              <a:t>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방향으로 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오차</a:t>
            </a:r>
            <a:r>
              <a:rPr lang="en-US" altLang="ko-KR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(error)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AppleSDGothicNeo"/>
              </a:rPr>
              <a:t>를 역으로 전파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AppleSDGothicNeo"/>
              </a:rPr>
              <a:t>하면서 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AppleSDGothicNeo"/>
              </a:rPr>
              <a:t>가중치를 업데이트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AppleSDGothicNeo"/>
              </a:rPr>
              <a:t>함</a:t>
            </a:r>
            <a:endParaRPr lang="en-US" altLang="ko-KR" dirty="0">
              <a:solidFill>
                <a:srgbClr val="595959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FF324B-BAE4-BB92-6D28-4FFC6704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CF2A178-AF78-D1D7-4BAC-A9EB5ED4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90" y="3852763"/>
            <a:ext cx="4333876" cy="24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7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Recurrent neural networks(RNN)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A41F52-3B41-42E3-8A0F-4F94F8AFDE47}"/>
              </a:ext>
            </a:extLst>
          </p:cNvPr>
          <p:cNvSpPr/>
          <p:nvPr/>
        </p:nvSpPr>
        <p:spPr>
          <a:xfrm>
            <a:off x="6096000" y="773500"/>
            <a:ext cx="5881141" cy="5901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RNN</a:t>
            </a: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err="1">
                <a:solidFill>
                  <a:srgbClr val="595959"/>
                </a:solidFill>
              </a:rPr>
              <a:t>히든</a:t>
            </a:r>
            <a:r>
              <a:rPr lang="ko-KR" altLang="en-US" dirty="0">
                <a:solidFill>
                  <a:srgbClr val="595959"/>
                </a:solidFill>
              </a:rPr>
              <a:t> 노드가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방향</a:t>
            </a:r>
            <a:r>
              <a:rPr lang="ko-KR" altLang="en-US" dirty="0">
                <a:solidFill>
                  <a:srgbClr val="595959"/>
                </a:solidFill>
              </a:rPr>
              <a:t>을 가진 </a:t>
            </a:r>
            <a:r>
              <a:rPr lang="ko-KR" altLang="en-US" dirty="0" err="1">
                <a:solidFill>
                  <a:srgbClr val="595959"/>
                </a:solidFill>
              </a:rPr>
              <a:t>엣지로</a:t>
            </a:r>
            <a:r>
              <a:rPr lang="ko-KR" altLang="en-US" dirty="0">
                <a:solidFill>
                  <a:srgbClr val="595959"/>
                </a:solidFill>
              </a:rPr>
              <a:t> 연결돼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순환 구조</a:t>
            </a:r>
            <a:r>
              <a:rPr lang="ko-KR" altLang="en-US" dirty="0">
                <a:solidFill>
                  <a:srgbClr val="595959"/>
                </a:solidFill>
              </a:rPr>
              <a:t>를 이루는 인공신경망의 한 종류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순차적</a:t>
            </a:r>
            <a:r>
              <a:rPr lang="ko-KR" altLang="en-US" dirty="0">
                <a:solidFill>
                  <a:srgbClr val="595959"/>
                </a:solidFill>
              </a:rPr>
              <a:t>으로 등장하는 데이터 처리에 적합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기억</a:t>
            </a:r>
            <a:r>
              <a:rPr lang="en-US" altLang="ko-KR" dirty="0">
                <a:solidFill>
                  <a:srgbClr val="595959"/>
                </a:solidFill>
              </a:rPr>
              <a:t>(memory)</a:t>
            </a:r>
            <a:r>
              <a:rPr lang="ko-KR" altLang="en-US" dirty="0">
                <a:solidFill>
                  <a:srgbClr val="595959"/>
                </a:solidFill>
              </a:rPr>
              <a:t>를 가지고 있음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시퀀스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길이에 관계없이</a:t>
            </a:r>
            <a:r>
              <a:rPr lang="ko-KR" altLang="en-US" dirty="0">
                <a:solidFill>
                  <a:srgbClr val="595959"/>
                </a:solidFill>
              </a:rPr>
              <a:t> 인풋과 아웃풋을 받아들일 수 있는 네트워크 구조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음성처리</a:t>
            </a:r>
            <a:r>
              <a:rPr lang="ko-KR" altLang="en-US" dirty="0">
                <a:solidFill>
                  <a:srgbClr val="595959"/>
                </a:solidFill>
              </a:rPr>
              <a:t> 및 </a:t>
            </a:r>
            <a:r>
              <a:rPr lang="en-US" altLang="ko-KR" b="1" dirty="0">
                <a:solidFill>
                  <a:srgbClr val="595959"/>
                </a:solidFill>
              </a:rPr>
              <a:t>NLP</a:t>
            </a:r>
            <a:r>
              <a:rPr lang="en-US" altLang="ko-KR" dirty="0">
                <a:solidFill>
                  <a:srgbClr val="595959"/>
                </a:solidFill>
              </a:rPr>
              <a:t> </a:t>
            </a:r>
            <a:r>
              <a:rPr lang="ko-KR" altLang="en-US" dirty="0">
                <a:solidFill>
                  <a:srgbClr val="595959"/>
                </a:solidFill>
              </a:rPr>
              <a:t>영역에 적용됨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문제점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b="1" dirty="0">
                <a:solidFill>
                  <a:srgbClr val="595959"/>
                </a:solidFill>
              </a:rPr>
              <a:t>장기 의존성 문제 </a:t>
            </a:r>
            <a:r>
              <a:rPr lang="en-US" altLang="ko-KR" dirty="0">
                <a:solidFill>
                  <a:srgbClr val="595959"/>
                </a:solidFill>
              </a:rPr>
              <a:t>&amp;</a:t>
            </a:r>
            <a:r>
              <a:rPr lang="en-US" altLang="ko-KR" b="1" dirty="0">
                <a:solidFill>
                  <a:srgbClr val="595959"/>
                </a:solidFill>
              </a:rPr>
              <a:t> </a:t>
            </a:r>
            <a:r>
              <a:rPr lang="ko-KR" altLang="en-US" b="1" dirty="0">
                <a:solidFill>
                  <a:srgbClr val="595959"/>
                </a:solidFill>
              </a:rPr>
              <a:t>기울기 소실</a:t>
            </a:r>
            <a:r>
              <a:rPr lang="en-US" altLang="ko-KR" b="1" dirty="0">
                <a:solidFill>
                  <a:srgbClr val="595959"/>
                </a:solidFill>
              </a:rPr>
              <a:t>/</a:t>
            </a:r>
            <a:r>
              <a:rPr lang="ko-KR" altLang="en-US" b="1" dirty="0">
                <a:solidFill>
                  <a:srgbClr val="595959"/>
                </a:solidFill>
              </a:rPr>
              <a:t>폭발</a:t>
            </a:r>
            <a:endParaRPr lang="en-US" altLang="ko-KR" b="1" dirty="0">
              <a:solidFill>
                <a:srgbClr val="595959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-&gt; </a:t>
            </a:r>
            <a:r>
              <a:rPr lang="en-US" altLang="ko-KR" b="1" dirty="0">
                <a:solidFill>
                  <a:srgbClr val="595959"/>
                </a:solidFill>
              </a:rPr>
              <a:t>LSTM</a:t>
            </a:r>
            <a:r>
              <a:rPr lang="en-US" altLang="ko-KR" dirty="0">
                <a:solidFill>
                  <a:srgbClr val="595959"/>
                </a:solidFill>
              </a:rPr>
              <a:t> </a:t>
            </a:r>
            <a:r>
              <a:rPr lang="ko-KR" altLang="en-US" dirty="0">
                <a:solidFill>
                  <a:srgbClr val="595959"/>
                </a:solidFill>
              </a:rPr>
              <a:t>사용해 해결 가능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11266" name="Picture 2" descr="figure 6">
            <a:extLst>
              <a:ext uri="{FF2B5EF4-FFF2-40B4-BE49-F238E27FC236}">
                <a16:creationId xmlns:a16="http://schemas.microsoft.com/office/drawing/2014/main" id="{E9AF635E-EA81-46A2-9BB6-E325613F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2064272"/>
            <a:ext cx="5345944" cy="33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7129EA0-8DC0-7775-9EF1-E59CA6F5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8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Recurrent neural networks(RNN)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A41F52-3B41-42E3-8A0F-4F94F8AFDE47}"/>
              </a:ext>
            </a:extLst>
          </p:cNvPr>
          <p:cNvSpPr/>
          <p:nvPr/>
        </p:nvSpPr>
        <p:spPr>
          <a:xfrm>
            <a:off x="1142930" y="4243003"/>
            <a:ext cx="10496297" cy="23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input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과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output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의 형태</a:t>
            </a:r>
            <a:r>
              <a:rPr lang="ko-KR" altLang="en-US" dirty="0">
                <a:solidFill>
                  <a:srgbClr val="595959"/>
                </a:solidFill>
              </a:rPr>
              <a:t>에 따라서 </a:t>
            </a:r>
            <a:r>
              <a:rPr lang="en-US" altLang="ko-KR" dirty="0">
                <a:solidFill>
                  <a:srgbClr val="595959"/>
                </a:solidFill>
              </a:rPr>
              <a:t>structure</a:t>
            </a:r>
            <a:r>
              <a:rPr lang="ko-KR" altLang="en-US" dirty="0">
                <a:solidFill>
                  <a:srgbClr val="595959"/>
                </a:solidFill>
              </a:rPr>
              <a:t>의 </a:t>
            </a:r>
            <a:r>
              <a:rPr lang="ko-KR" altLang="en-US" b="1" dirty="0">
                <a:solidFill>
                  <a:srgbClr val="595959"/>
                </a:solidFill>
              </a:rPr>
              <a:t>모양은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다양한 형태</a:t>
            </a:r>
            <a:r>
              <a:rPr lang="ko-KR" altLang="en-US" dirty="0">
                <a:solidFill>
                  <a:srgbClr val="595959"/>
                </a:solidFill>
              </a:rPr>
              <a:t>로 존재 가능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공통점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dirty="0">
                <a:solidFill>
                  <a:srgbClr val="595959"/>
                </a:solidFill>
              </a:rPr>
              <a:t>큰 구성에서 봤을 때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Hidden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layer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들끼리 연결</a:t>
            </a:r>
            <a:r>
              <a:rPr lang="ko-KR" altLang="en-US" dirty="0">
                <a:solidFill>
                  <a:srgbClr val="595959"/>
                </a:solidFill>
              </a:rPr>
              <a:t>되어 있음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>
                <a:solidFill>
                  <a:srgbClr val="595959"/>
                </a:solidFill>
              </a:rPr>
              <a:t>RNN</a:t>
            </a:r>
            <a:r>
              <a:rPr lang="ko-KR" altLang="en-US" b="1" dirty="0">
                <a:solidFill>
                  <a:srgbClr val="595959"/>
                </a:solidFill>
              </a:rPr>
              <a:t>의 문제점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data</a:t>
            </a:r>
            <a:r>
              <a:rPr lang="ko-KR" altLang="en-US" dirty="0">
                <a:solidFill>
                  <a:srgbClr val="595959"/>
                </a:solidFill>
              </a:rPr>
              <a:t>가 단계별로 이동하면서 </a:t>
            </a:r>
            <a:r>
              <a:rPr lang="en-US" altLang="ko-KR" b="1" dirty="0">
                <a:solidFill>
                  <a:srgbClr val="595959"/>
                </a:solidFill>
              </a:rPr>
              <a:t>input data</a:t>
            </a:r>
            <a:r>
              <a:rPr lang="ko-KR" altLang="en-US" b="1" dirty="0">
                <a:solidFill>
                  <a:srgbClr val="595959"/>
                </a:solidFill>
              </a:rPr>
              <a:t>가 나중 </a:t>
            </a:r>
            <a:r>
              <a:rPr lang="en-US" altLang="ko-KR" b="1" dirty="0">
                <a:solidFill>
                  <a:srgbClr val="595959"/>
                </a:solidFill>
              </a:rPr>
              <a:t>output</a:t>
            </a:r>
            <a:r>
              <a:rPr lang="ko-KR" altLang="en-US" b="1" dirty="0">
                <a:solidFill>
                  <a:srgbClr val="595959"/>
                </a:solidFill>
              </a:rPr>
              <a:t>에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영향을 주는 정도</a:t>
            </a:r>
            <a:r>
              <a:rPr lang="ko-KR" altLang="en-US" dirty="0">
                <a:solidFill>
                  <a:srgbClr val="595959"/>
                </a:solidFill>
              </a:rPr>
              <a:t>가 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595959"/>
                </a:solidFill>
              </a:rPr>
              <a:t>                        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너무 작아지고 소실</a:t>
            </a:r>
            <a:r>
              <a:rPr lang="ko-KR" altLang="en-US" dirty="0">
                <a:solidFill>
                  <a:srgbClr val="595959"/>
                </a:solidFill>
              </a:rPr>
              <a:t>되는 현상</a:t>
            </a:r>
            <a:r>
              <a:rPr lang="en-US" altLang="ko-KR" dirty="0">
                <a:solidFill>
                  <a:srgbClr val="595959"/>
                </a:solidFill>
              </a:rPr>
              <a:t>(</a:t>
            </a:r>
            <a:r>
              <a:rPr lang="ko-KR" altLang="en-US" dirty="0">
                <a:solidFill>
                  <a:srgbClr val="595959"/>
                </a:solidFill>
              </a:rPr>
              <a:t>장기 의존성</a:t>
            </a:r>
            <a:r>
              <a:rPr lang="en-US" altLang="ko-KR" dirty="0">
                <a:solidFill>
                  <a:srgbClr val="595959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1200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=&gt; </a:t>
            </a:r>
            <a:r>
              <a:rPr lang="en-US" altLang="ko-KR" b="1" dirty="0">
                <a:solidFill>
                  <a:srgbClr val="595959"/>
                </a:solidFill>
              </a:rPr>
              <a:t>LSTM</a:t>
            </a:r>
            <a:r>
              <a:rPr lang="ko-KR" altLang="en-US" dirty="0">
                <a:solidFill>
                  <a:srgbClr val="595959"/>
                </a:solidFill>
              </a:rPr>
              <a:t>으로 </a:t>
            </a:r>
            <a:r>
              <a:rPr lang="ko-KR" altLang="en-US" b="1" dirty="0">
                <a:solidFill>
                  <a:srgbClr val="595959"/>
                </a:solidFill>
              </a:rPr>
              <a:t>장기 의존성 </a:t>
            </a:r>
            <a:r>
              <a:rPr lang="ko-KR" altLang="en-US" dirty="0">
                <a:solidFill>
                  <a:srgbClr val="595959"/>
                </a:solidFill>
              </a:rPr>
              <a:t>해결 가능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12292" name="Picture 4" descr="http://i.imgur.com/Q8zv6TQ.png">
            <a:extLst>
              <a:ext uri="{FF2B5EF4-FFF2-40B4-BE49-F238E27FC236}">
                <a16:creationId xmlns:a16="http://schemas.microsoft.com/office/drawing/2014/main" id="{D67CBE06-F884-408D-9BD7-23E5ED57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65" y="880549"/>
            <a:ext cx="6140556" cy="31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BAA511E-B767-D814-6B7D-9EF61C77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0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721480" y="3083928"/>
            <a:ext cx="10749040" cy="3408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CNN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1400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인간과 동물의 뇌의 </a:t>
            </a:r>
            <a:r>
              <a:rPr lang="ko-KR" altLang="en-US" b="1" dirty="0">
                <a:solidFill>
                  <a:srgbClr val="595959"/>
                </a:solidFill>
              </a:rPr>
              <a:t>뉴런에서 영향</a:t>
            </a:r>
            <a:r>
              <a:rPr lang="ko-KR" altLang="en-US" dirty="0">
                <a:solidFill>
                  <a:srgbClr val="595959"/>
                </a:solidFill>
              </a:rPr>
              <a:t>을 받음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컴퓨터 비전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>
                <a:solidFill>
                  <a:srgbClr val="595959"/>
                </a:solidFill>
              </a:rPr>
              <a:t>음성처리 등 </a:t>
            </a:r>
            <a:r>
              <a:rPr lang="ko-KR" altLang="en-US" b="1" dirty="0">
                <a:solidFill>
                  <a:srgbClr val="595959"/>
                </a:solidFill>
              </a:rPr>
              <a:t>다양한 분야에서 사용</a:t>
            </a:r>
            <a:endParaRPr lang="en-US" altLang="ko-KR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 err="1">
                <a:solidFill>
                  <a:srgbClr val="595959"/>
                </a:solidFill>
              </a:rPr>
              <a:t>ConvNet</a:t>
            </a:r>
            <a:r>
              <a:rPr lang="ko-KR" altLang="en-US" b="1" dirty="0">
                <a:solidFill>
                  <a:srgbClr val="595959"/>
                </a:solidFill>
              </a:rPr>
              <a:t>의 층</a:t>
            </a:r>
            <a:r>
              <a:rPr lang="ko-KR" altLang="en-US" dirty="0">
                <a:solidFill>
                  <a:srgbClr val="595959"/>
                </a:solidFill>
              </a:rPr>
              <a:t>들은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차원의 뉴런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(width, height, depth)</a:t>
            </a:r>
            <a:r>
              <a:rPr lang="ko-KR" altLang="en-US" dirty="0">
                <a:solidFill>
                  <a:srgbClr val="595959"/>
                </a:solidFill>
              </a:rPr>
              <a:t>으로 구성됨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-&gt; CNN</a:t>
            </a:r>
            <a:r>
              <a:rPr lang="ko-KR" altLang="en-US" dirty="0">
                <a:solidFill>
                  <a:srgbClr val="595959"/>
                </a:solidFill>
              </a:rPr>
              <a:t>에서 한 층의 뉴런들은 이전 층의 작은 영역에만 </a:t>
            </a:r>
            <a:r>
              <a:rPr lang="ko-KR" altLang="en-US" b="1" dirty="0">
                <a:solidFill>
                  <a:srgbClr val="595959"/>
                </a:solidFill>
              </a:rPr>
              <a:t>국한적으로 연결</a:t>
            </a:r>
            <a:r>
              <a:rPr lang="ko-KR" altLang="en-US" dirty="0">
                <a:solidFill>
                  <a:srgbClr val="595959"/>
                </a:solidFill>
              </a:rPr>
              <a:t> 됨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-&gt;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공간적 정보 유지</a:t>
            </a:r>
            <a:r>
              <a:rPr lang="ko-KR" altLang="en-US" dirty="0">
                <a:solidFill>
                  <a:srgbClr val="595959"/>
                </a:solidFill>
              </a:rPr>
              <a:t> 가능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-  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Convolution layer, Pooling layer, Flatten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layer,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Fully-Connected layer</a:t>
            </a:r>
            <a:r>
              <a:rPr lang="ko-KR" altLang="en-US" dirty="0">
                <a:solidFill>
                  <a:srgbClr val="595959"/>
                </a:solidFill>
              </a:rPr>
              <a:t>로 이루어져 있음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43A55D-5461-E71C-6604-4C870EF90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0" y="1178146"/>
            <a:ext cx="6323469" cy="1439912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D0ED1D-C5C0-6CAD-5D47-47EE9206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A vanilla Convolutional Neural Network (CNN) representation. | Download  Scientific Diagram">
            <a:extLst>
              <a:ext uri="{FF2B5EF4-FFF2-40B4-BE49-F238E27FC236}">
                <a16:creationId xmlns:a16="http://schemas.microsoft.com/office/drawing/2014/main" id="{F1409D56-441D-5A0D-4F13-3F7FE3F5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36" y="780473"/>
            <a:ext cx="5185224" cy="29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7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721480" y="1074075"/>
            <a:ext cx="107490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rgbClr val="595959"/>
                </a:solidFill>
              </a:rPr>
              <a:t>필터</a:t>
            </a:r>
            <a:r>
              <a:rPr lang="en-US" altLang="ko-KR" sz="2000" b="1" dirty="0">
                <a:solidFill>
                  <a:srgbClr val="595959"/>
                </a:solidFill>
              </a:rPr>
              <a:t>(Filter = kernel)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1400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이미지의 특징</a:t>
            </a:r>
            <a:r>
              <a:rPr lang="ko-KR" altLang="en-US" dirty="0">
                <a:solidFill>
                  <a:srgbClr val="595959"/>
                </a:solidFill>
              </a:rPr>
              <a:t>을 찾아내기 위한 </a:t>
            </a:r>
            <a:r>
              <a:rPr lang="ko-KR" altLang="en-US" b="1" dirty="0">
                <a:solidFill>
                  <a:srgbClr val="595959"/>
                </a:solidFill>
              </a:rPr>
              <a:t>공용 파라미터</a:t>
            </a:r>
            <a:endParaRPr lang="en-US" altLang="ko-KR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필터는 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입력 데이터를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지정된 간격으로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이동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하며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채널 별로 합성 곱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을 하고 </a:t>
            </a:r>
            <a:endParaRPr lang="en-US" altLang="ko-KR" b="0" i="0" dirty="0">
              <a:solidFill>
                <a:srgbClr val="595959"/>
              </a:solidFill>
              <a:effectLst/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  <a:latin typeface="Open Sans" panose="020B0604020202020204" pitchFamily="34" charset="0"/>
              </a:rPr>
              <a:t>      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모든 채널</a:t>
            </a: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(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컬러의 경우 </a:t>
            </a: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3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개</a:t>
            </a: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의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합성 곱의 합을 </a:t>
            </a:r>
            <a:r>
              <a:rPr lang="en-US" altLang="ko-KR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Feature Map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으로 만듦</a:t>
            </a:r>
            <a:endParaRPr lang="en-US" altLang="ko-KR" b="0" i="0" dirty="0">
              <a:solidFill>
                <a:srgbClr val="595959"/>
              </a:solidFill>
              <a:effectLst/>
              <a:latin typeface="Open Sans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C99BA4-1CD7-B033-4731-2BFDD6B06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91" y="3958109"/>
            <a:ext cx="8140324" cy="234242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A6C424-34A4-A79F-87FC-F5FC5352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5481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2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495870" y="850276"/>
            <a:ext cx="5315994" cy="234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Stride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800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입력 데이터를</a:t>
            </a:r>
            <a:r>
              <a:rPr lang="en-US" altLang="ko-KR" dirty="0">
                <a:solidFill>
                  <a:srgbClr val="595959"/>
                </a:solidFill>
                <a:latin typeface="Open Sans" panose="020B0604020202020204" pitchFamily="34" charset="0"/>
              </a:rPr>
              <a:t>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지정된 간격</a:t>
            </a: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으로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필터를 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     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순회</a:t>
            </a: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하는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간격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  <a:latin typeface="Open Sans" panose="020B0604020202020204" pitchFamily="34" charset="0"/>
              </a:rPr>
              <a:t>지정된 간격</a:t>
            </a: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으로 </a:t>
            </a:r>
            <a:r>
              <a:rPr lang="ko-KR" altLang="en-US" b="1" dirty="0">
                <a:solidFill>
                  <a:srgbClr val="595959"/>
                </a:solidFill>
                <a:latin typeface="Open Sans" panose="020B0604020202020204" pitchFamily="34" charset="0"/>
              </a:rPr>
              <a:t>이동</a:t>
            </a: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하면서 </a:t>
            </a:r>
            <a:r>
              <a:rPr lang="ko-KR" altLang="en-US" b="1" dirty="0">
                <a:solidFill>
                  <a:srgbClr val="595959"/>
                </a:solidFill>
                <a:latin typeface="Open Sans" panose="020B0604020202020204" pitchFamily="34" charset="0"/>
              </a:rPr>
              <a:t>합성 곱 계산</a:t>
            </a:r>
            <a:endParaRPr lang="en-US" altLang="ko-KR" b="1" dirty="0">
              <a:solidFill>
                <a:srgbClr val="595959"/>
              </a:solidFill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B12327-898F-4C6D-7F59-038C0B9A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38" y="3212747"/>
            <a:ext cx="4291141" cy="333174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478CF68-E511-2EB5-C648-690BF953CA5E}"/>
              </a:ext>
            </a:extLst>
          </p:cNvPr>
          <p:cNvSpPr/>
          <p:nvPr/>
        </p:nvSpPr>
        <p:spPr>
          <a:xfrm>
            <a:off x="6227661" y="918275"/>
            <a:ext cx="5006028" cy="15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000" b="1" dirty="0" err="1">
                <a:solidFill>
                  <a:srgbClr val="595959"/>
                </a:solidFill>
              </a:rPr>
              <a:t>합성곱</a:t>
            </a:r>
            <a:r>
              <a:rPr lang="en-US" altLang="ko-KR" sz="2000" b="1" dirty="0">
                <a:solidFill>
                  <a:srgbClr val="595959"/>
                </a:solidFill>
              </a:rPr>
              <a:t>(Convolution)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800" b="1" dirty="0">
              <a:solidFill>
                <a:srgbClr val="595959"/>
              </a:solidFill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필터의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커널</a:t>
            </a:r>
            <a:r>
              <a:rPr lang="ko-KR" altLang="en-US" dirty="0">
                <a:solidFill>
                  <a:srgbClr val="595959"/>
                </a:solidFill>
              </a:rPr>
              <a:t>을 일정 간격으로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이동해가며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</a:t>
            </a:r>
            <a:r>
              <a:rPr lang="ko-KR" altLang="en-US" b="1" dirty="0">
                <a:solidFill>
                  <a:srgbClr val="595959"/>
                </a:solidFill>
              </a:rPr>
              <a:t>입력 데이터에 적용</a:t>
            </a:r>
            <a:r>
              <a:rPr lang="en-US" altLang="ko-KR" b="1" dirty="0">
                <a:solidFill>
                  <a:srgbClr val="595959"/>
                </a:solidFill>
              </a:rPr>
              <a:t>(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곱해서 총합을 구함</a:t>
            </a:r>
            <a:r>
              <a:rPr lang="en-US" altLang="ko-KR" b="1" dirty="0">
                <a:solidFill>
                  <a:srgbClr val="595959"/>
                </a:solidFill>
              </a:rPr>
              <a:t>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0F3631E-BD19-907D-0C06-97CC06835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308" y="2499754"/>
            <a:ext cx="3452734" cy="252062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E771868-E49C-5107-AF10-82E567841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661" y="5116624"/>
            <a:ext cx="5450237" cy="1558813"/>
          </a:xfrm>
          <a:prstGeom prst="rect">
            <a:avLst/>
          </a:prstGeom>
        </p:spPr>
      </p:pic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4FF099C7-151E-0FBB-D902-95C0925A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FB13229-37AA-A7AA-CF91-CCE0F7EA8AB6}"/>
              </a:ext>
            </a:extLst>
          </p:cNvPr>
          <p:cNvCxnSpPr>
            <a:cxnSpLocks/>
          </p:cNvCxnSpPr>
          <p:nvPr/>
        </p:nvCxnSpPr>
        <p:spPr>
          <a:xfrm>
            <a:off x="5797551" y="850276"/>
            <a:ext cx="0" cy="58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5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Contents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2797A70-CFFC-437B-B216-7DA8668CE3E0}"/>
              </a:ext>
            </a:extLst>
          </p:cNvPr>
          <p:cNvSpPr/>
          <p:nvPr/>
        </p:nvSpPr>
        <p:spPr>
          <a:xfrm>
            <a:off x="1305005" y="920856"/>
            <a:ext cx="6304663" cy="557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1. Deep Learning(DL)</a:t>
            </a:r>
            <a:r>
              <a:rPr lang="ko-KR" altLang="en-US" sz="2000" b="1" dirty="0">
                <a:solidFill>
                  <a:srgbClr val="595959"/>
                </a:solidFill>
              </a:rPr>
              <a:t>의 배경</a:t>
            </a:r>
            <a:r>
              <a:rPr lang="en-US" altLang="ko-KR" sz="2000" b="1" dirty="0">
                <a:solidFill>
                  <a:srgbClr val="595959"/>
                </a:solidFill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2. Deep Learning(DL)</a:t>
            </a:r>
            <a:r>
              <a:rPr lang="ko-KR" altLang="en-US" sz="2000" b="1" dirty="0">
                <a:solidFill>
                  <a:srgbClr val="595959"/>
                </a:solidFill>
              </a:rPr>
              <a:t>의 학습 방법의 분류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	1) </a:t>
            </a:r>
            <a:r>
              <a:rPr lang="en-US" altLang="ko-KR" sz="2000" dirty="0">
                <a:solidFill>
                  <a:srgbClr val="595959"/>
                </a:solidFill>
              </a:rPr>
              <a:t>supervised learning(</a:t>
            </a:r>
            <a:r>
              <a:rPr lang="ko-KR" altLang="en-US" sz="2000" dirty="0">
                <a:solidFill>
                  <a:srgbClr val="595959"/>
                </a:solidFill>
              </a:rPr>
              <a:t>지도 학습</a:t>
            </a:r>
            <a:r>
              <a:rPr lang="en-US" altLang="ko-KR" sz="2000" dirty="0">
                <a:solidFill>
                  <a:srgbClr val="595959"/>
                </a:solidFill>
              </a:rPr>
              <a:t>)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	2) </a:t>
            </a:r>
            <a:r>
              <a:rPr lang="en-US" altLang="ko-KR" sz="2000" dirty="0">
                <a:solidFill>
                  <a:srgbClr val="595959"/>
                </a:solidFill>
              </a:rPr>
              <a:t>semi-supervised learning(</a:t>
            </a:r>
            <a:r>
              <a:rPr lang="ko-KR" altLang="en-US" sz="2000" dirty="0" err="1">
                <a:solidFill>
                  <a:srgbClr val="595959"/>
                </a:solidFill>
              </a:rPr>
              <a:t>준지도</a:t>
            </a:r>
            <a:r>
              <a:rPr lang="ko-KR" altLang="en-US" sz="2000" dirty="0">
                <a:solidFill>
                  <a:srgbClr val="595959"/>
                </a:solidFill>
              </a:rPr>
              <a:t> 학습</a:t>
            </a:r>
            <a:r>
              <a:rPr lang="en-US" altLang="ko-KR" sz="2000" dirty="0">
                <a:solidFill>
                  <a:srgbClr val="595959"/>
                </a:solidFill>
              </a:rPr>
              <a:t>)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	3) </a:t>
            </a:r>
            <a:r>
              <a:rPr lang="en-US" altLang="ko-KR" sz="2000" dirty="0">
                <a:solidFill>
                  <a:srgbClr val="595959"/>
                </a:solidFill>
              </a:rPr>
              <a:t>unsupervised learning(</a:t>
            </a:r>
            <a:r>
              <a:rPr lang="ko-KR" altLang="en-US" sz="2000" dirty="0">
                <a:solidFill>
                  <a:srgbClr val="595959"/>
                </a:solidFill>
              </a:rPr>
              <a:t>비지도 학습</a:t>
            </a:r>
            <a:r>
              <a:rPr lang="en-US" altLang="ko-KR" sz="2000" dirty="0">
                <a:solidFill>
                  <a:srgbClr val="595959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	4) </a:t>
            </a:r>
            <a:r>
              <a:rPr lang="en-US" altLang="ko-KR" sz="2000" dirty="0">
                <a:solidFill>
                  <a:srgbClr val="595959"/>
                </a:solidFill>
              </a:rPr>
              <a:t>reinforcement learning(</a:t>
            </a:r>
            <a:r>
              <a:rPr lang="ko-KR" altLang="en-US" sz="2000" dirty="0">
                <a:solidFill>
                  <a:srgbClr val="595959"/>
                </a:solidFill>
              </a:rPr>
              <a:t>강화 학습</a:t>
            </a:r>
            <a:r>
              <a:rPr lang="en-US" altLang="ko-KR" sz="2000" dirty="0">
                <a:solidFill>
                  <a:srgbClr val="595959"/>
                </a:solidFill>
              </a:rPr>
              <a:t>)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3. Deep Learning(DL)</a:t>
            </a:r>
            <a:r>
              <a:rPr lang="ko-KR" altLang="en-US" sz="2000" b="1" dirty="0">
                <a:solidFill>
                  <a:srgbClr val="595959"/>
                </a:solidFill>
              </a:rPr>
              <a:t>의 네트워크 유형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	1) </a:t>
            </a:r>
            <a:r>
              <a:rPr lang="en-US" altLang="ko-KR" sz="2000" dirty="0" err="1">
                <a:solidFill>
                  <a:srgbClr val="595959"/>
                </a:solidFill>
              </a:rPr>
              <a:t>RvNN</a:t>
            </a:r>
            <a:r>
              <a:rPr lang="en-US" altLang="ko-KR" sz="2000" dirty="0">
                <a:solidFill>
                  <a:srgbClr val="595959"/>
                </a:solidFill>
              </a:rPr>
              <a:t>(</a:t>
            </a:r>
            <a:r>
              <a:rPr lang="ko-KR" altLang="en-US" sz="2000" dirty="0">
                <a:solidFill>
                  <a:srgbClr val="595959"/>
                </a:solidFill>
              </a:rPr>
              <a:t>재귀 신경망</a:t>
            </a:r>
            <a:r>
              <a:rPr lang="en-US" altLang="ko-KR" sz="2000" dirty="0">
                <a:solidFill>
                  <a:srgbClr val="595959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	2) </a:t>
            </a:r>
            <a:r>
              <a:rPr lang="en-US" altLang="ko-KR" sz="2000" dirty="0">
                <a:solidFill>
                  <a:srgbClr val="595959"/>
                </a:solidFill>
              </a:rPr>
              <a:t>RNN(</a:t>
            </a:r>
            <a:r>
              <a:rPr lang="ko-KR" altLang="en-US" sz="2000" dirty="0">
                <a:solidFill>
                  <a:srgbClr val="595959"/>
                </a:solidFill>
              </a:rPr>
              <a:t>순환 신경망</a:t>
            </a:r>
            <a:r>
              <a:rPr lang="en-US" altLang="ko-KR" sz="2000" dirty="0">
                <a:solidFill>
                  <a:srgbClr val="595959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	3) </a:t>
            </a:r>
            <a:r>
              <a:rPr lang="en-US" altLang="ko-KR" sz="2000" dirty="0">
                <a:solidFill>
                  <a:srgbClr val="595959"/>
                </a:solidFill>
              </a:rPr>
              <a:t>CNN(</a:t>
            </a:r>
            <a:r>
              <a:rPr lang="ko-KR" altLang="en-US" sz="2000" dirty="0" err="1">
                <a:solidFill>
                  <a:srgbClr val="595959"/>
                </a:solidFill>
              </a:rPr>
              <a:t>합성곱</a:t>
            </a:r>
            <a:r>
              <a:rPr lang="ko-KR" altLang="en-US" sz="2000" dirty="0">
                <a:solidFill>
                  <a:srgbClr val="595959"/>
                </a:solidFill>
              </a:rPr>
              <a:t> 신경망</a:t>
            </a:r>
            <a:r>
              <a:rPr lang="en-US" altLang="ko-KR" sz="2000" dirty="0">
                <a:solidFill>
                  <a:srgbClr val="595959"/>
                </a:solidFill>
              </a:rPr>
              <a:t>)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878C3-00BD-5309-38C1-D1423BAE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9064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67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371882" y="986189"/>
            <a:ext cx="67748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rgbClr val="595959"/>
                </a:solidFill>
              </a:rPr>
              <a:t>패딩</a:t>
            </a:r>
            <a:r>
              <a:rPr lang="en-US" altLang="ko-KR" sz="2000" b="1" dirty="0">
                <a:solidFill>
                  <a:srgbClr val="595959"/>
                </a:solidFill>
              </a:rPr>
              <a:t>(Padding)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000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Convolution 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레이어의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출력 데이터가 줄어드는 것</a:t>
            </a:r>
            <a:r>
              <a:rPr lang="ko-KR" alt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을 </a:t>
            </a:r>
            <a:endParaRPr lang="en-US" altLang="ko-KR" b="0" i="0" dirty="0">
              <a:solidFill>
                <a:schemeClr val="accent1">
                  <a:lumMod val="75000"/>
                </a:schemeClr>
              </a:solidFill>
              <a:effectLst/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     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방지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하는 방법</a:t>
            </a:r>
            <a:endParaRPr lang="en-US" altLang="ko-KR" b="0" i="0" dirty="0">
              <a:solidFill>
                <a:srgbClr val="595959"/>
              </a:solidFill>
              <a:effectLst/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입력 데이터의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외각에 지정된 픽셀</a:t>
            </a:r>
            <a:r>
              <a:rPr lang="ko-KR" alt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만큼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특정 값으로 </a:t>
            </a:r>
            <a:endParaRPr lang="en-US" altLang="ko-KR" b="1" i="0" dirty="0">
              <a:solidFill>
                <a:schemeClr val="accent1">
                  <a:lumMod val="75000"/>
                </a:schemeClr>
              </a:solidFill>
              <a:effectLst/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     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채워 넣는 것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-  </a:t>
            </a:r>
            <a:r>
              <a:rPr lang="en-US" altLang="ko-KR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  </a:t>
            </a: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입력 이미지와 관련된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테두리 크기 정보를 결정</a:t>
            </a: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하는데 중요함</a:t>
            </a:r>
            <a:endParaRPr lang="en-US" altLang="ko-KR" b="1" i="0" dirty="0">
              <a:solidFill>
                <a:srgbClr val="595959"/>
              </a:solidFill>
              <a:effectLst/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b="1" dirty="0">
              <a:solidFill>
                <a:srgbClr val="595959"/>
              </a:solidFill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기능</a:t>
            </a:r>
            <a:endParaRPr lang="en-US" altLang="ko-KR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-&gt;</a:t>
            </a: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Convolution 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레이어의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출력 데이터의 사이즈를 조절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-&gt; 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인공 신경망이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이미지의 외각을 인식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하는 학습 효과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018805F-4670-1132-32BF-83C69943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24" y="1819916"/>
            <a:ext cx="4582793" cy="3986658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70F9962-EB24-48F6-341F-1CE170F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6167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31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387382" y="778790"/>
            <a:ext cx="11406827" cy="2808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rabicParenR"/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Conv layer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1000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>
                <a:solidFill>
                  <a:srgbClr val="595959"/>
                </a:solidFill>
              </a:rPr>
              <a:t>Conv layer</a:t>
            </a:r>
            <a:r>
              <a:rPr lang="ko-KR" altLang="en-US" b="1" dirty="0">
                <a:solidFill>
                  <a:srgbClr val="595959"/>
                </a:solidFill>
              </a:rPr>
              <a:t>의 파라미터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학습 가능한 필터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ko-KR" dirty="0">
                <a:solidFill>
                  <a:srgbClr val="595959"/>
                </a:solidFill>
              </a:rPr>
              <a:t>learnable filters)</a:t>
            </a:r>
            <a:r>
              <a:rPr lang="ko-KR" altLang="en-US" dirty="0">
                <a:solidFill>
                  <a:srgbClr val="595959"/>
                </a:solidFill>
              </a:rPr>
              <a:t>로 구성됨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solidFill>
                  <a:srgbClr val="595959"/>
                </a:solidFill>
              </a:rPr>
              <a:t>Feed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forward </a:t>
            </a:r>
            <a:r>
              <a:rPr lang="ko-KR" altLang="en-US" dirty="0">
                <a:solidFill>
                  <a:srgbClr val="595959"/>
                </a:solidFill>
              </a:rPr>
              <a:t>동안 </a:t>
            </a:r>
            <a:r>
              <a:rPr lang="en-US" altLang="ko-KR" b="1" dirty="0">
                <a:solidFill>
                  <a:srgbClr val="595959"/>
                </a:solidFill>
              </a:rPr>
              <a:t>filter</a:t>
            </a:r>
            <a:r>
              <a:rPr lang="ko-KR" altLang="en-US" dirty="0">
                <a:solidFill>
                  <a:srgbClr val="595959"/>
                </a:solidFill>
              </a:rPr>
              <a:t>를 입력 이미지를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슬라이딩 하면서 내적</a:t>
            </a:r>
            <a:r>
              <a:rPr lang="ko-KR" altLang="en-US" b="1" dirty="0">
                <a:solidFill>
                  <a:srgbClr val="595959"/>
                </a:solidFill>
              </a:rPr>
              <a:t> </a:t>
            </a:r>
            <a:r>
              <a:rPr lang="ko-KR" altLang="en-US" dirty="0">
                <a:solidFill>
                  <a:srgbClr val="595959"/>
                </a:solidFill>
              </a:rPr>
              <a:t>해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차원의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activation map</a:t>
            </a:r>
            <a:r>
              <a:rPr lang="ko-KR" altLang="en-US" dirty="0">
                <a:solidFill>
                  <a:srgbClr val="595959"/>
                </a:solidFill>
              </a:rPr>
              <a:t>을 생성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뉴런이 이전 층의 모든 값</a:t>
            </a:r>
            <a:r>
              <a:rPr lang="en-US" altLang="ko-KR" dirty="0">
                <a:solidFill>
                  <a:srgbClr val="595959"/>
                </a:solidFill>
              </a:rPr>
              <a:t>(volume)</a:t>
            </a:r>
            <a:r>
              <a:rPr lang="ko-KR" altLang="en-US" dirty="0">
                <a:solidFill>
                  <a:srgbClr val="595959"/>
                </a:solidFill>
              </a:rPr>
              <a:t>과 연결되는 대신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일부 지역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(local region)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에만 연결</a:t>
            </a:r>
            <a:r>
              <a:rPr lang="ko-KR" altLang="en-US" dirty="0">
                <a:solidFill>
                  <a:srgbClr val="595959"/>
                </a:solidFill>
              </a:rPr>
              <a:t>함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-&gt; </a:t>
            </a:r>
            <a:r>
              <a:rPr lang="ko-KR" altLang="en-US" dirty="0">
                <a:solidFill>
                  <a:srgbClr val="595959"/>
                </a:solidFill>
              </a:rPr>
              <a:t>이때 연결되는 공간적인 범위를 </a:t>
            </a:r>
            <a:r>
              <a:rPr lang="en-US" altLang="ko-KR" b="1" dirty="0">
                <a:solidFill>
                  <a:srgbClr val="595959"/>
                </a:solidFill>
              </a:rPr>
              <a:t>receptive</a:t>
            </a:r>
            <a:r>
              <a:rPr lang="ko-KR" altLang="en-US" b="1" dirty="0">
                <a:solidFill>
                  <a:srgbClr val="595959"/>
                </a:solidFill>
              </a:rPr>
              <a:t> </a:t>
            </a:r>
            <a:r>
              <a:rPr lang="en-US" altLang="ko-KR" b="1" dirty="0">
                <a:solidFill>
                  <a:srgbClr val="595959"/>
                </a:solidFill>
              </a:rPr>
              <a:t>field(=filter size)</a:t>
            </a:r>
            <a:r>
              <a:rPr lang="ko-KR" altLang="en-US" dirty="0">
                <a:solidFill>
                  <a:srgbClr val="595959"/>
                </a:solidFill>
              </a:rPr>
              <a:t>라고 함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5C1099-2A14-7610-8247-D661C4399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7" y="3737713"/>
            <a:ext cx="4416884" cy="2989440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4ADB783-59A8-8F7E-A1B8-F1276222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3160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93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356385" y="825284"/>
            <a:ext cx="1074904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rabicParenR"/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Conv layer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9CB1F8-E1FD-C935-E3B1-58D1BC05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21" y="825284"/>
            <a:ext cx="7147247" cy="59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1690272-D596-F2BD-3FF0-0E92D335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594064" y="898227"/>
            <a:ext cx="11003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2) Pooling layer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1200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연산비용을 줄이고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</a:rPr>
              <a:t>과적합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(overfitting)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을 제어</a:t>
            </a:r>
            <a:r>
              <a:rPr lang="ko-KR" altLang="en-US" dirty="0">
                <a:solidFill>
                  <a:srgbClr val="595959"/>
                </a:solidFill>
              </a:rPr>
              <a:t>하기 위해 </a:t>
            </a:r>
            <a:r>
              <a:rPr lang="ko-KR" altLang="en-US" b="1" dirty="0">
                <a:solidFill>
                  <a:srgbClr val="595959"/>
                </a:solidFill>
              </a:rPr>
              <a:t>출력 데이터를 입력</a:t>
            </a:r>
            <a:r>
              <a:rPr lang="ko-KR" altLang="en-US" dirty="0">
                <a:solidFill>
                  <a:srgbClr val="595959"/>
                </a:solidFill>
              </a:rPr>
              <a:t>으로 받아서 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595959"/>
                </a:solidFill>
              </a:rPr>
              <a:t>   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출력 데이터의 크기를 줄이거나 특정 데이터를 강조</a:t>
            </a:r>
            <a:r>
              <a:rPr lang="ko-KR" altLang="en-US" dirty="0">
                <a:solidFill>
                  <a:srgbClr val="595959"/>
                </a:solidFill>
              </a:rPr>
              <a:t>하는 용도로 사용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altLang="ko-KR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pooling layer</a:t>
            </a: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를 처리하는 방법 </a:t>
            </a:r>
            <a:r>
              <a:rPr lang="en-US" altLang="ko-KR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: </a:t>
            </a: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Max Pooling</a:t>
            </a:r>
            <a:r>
              <a:rPr lang="en-US" altLang="ko-KR" dirty="0">
                <a:solidFill>
                  <a:srgbClr val="595959"/>
                </a:solidFill>
                <a:latin typeface="Open Sans" panose="020B0604020202020204" pitchFamily="34" charset="0"/>
              </a:rPr>
              <a:t>,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Average Pooling</a:t>
            </a:r>
            <a:r>
              <a:rPr lang="en-US" altLang="ko-KR" dirty="0">
                <a:solidFill>
                  <a:srgbClr val="595959"/>
                </a:solidFill>
                <a:latin typeface="Open Sans" panose="020B0604020202020204" pitchFamily="34" charset="0"/>
              </a:rPr>
              <a:t> </a:t>
            </a: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등</a:t>
            </a:r>
            <a:endParaRPr lang="en-US" altLang="ko-KR" dirty="0">
              <a:solidFill>
                <a:srgbClr val="595959"/>
              </a:solidFill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일반적으로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Pooling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크기와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Stride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를 같은 크기로 설정</a:t>
            </a: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해</a:t>
            </a:r>
            <a:r>
              <a:rPr lang="en-US" altLang="ko-KR" dirty="0">
                <a:solidFill>
                  <a:srgbClr val="595959"/>
                </a:solidFill>
                <a:latin typeface="Open Sans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모든 원소가 한번씩 처리</a:t>
            </a: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되도록 설정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8085E8-B132-E7F3-A3B6-1E8F0A59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24" y="4263008"/>
            <a:ext cx="6400876" cy="213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ooling 예제: Max Pooling, Average Pooling">
            <a:extLst>
              <a:ext uri="{FF2B5EF4-FFF2-40B4-BE49-F238E27FC236}">
                <a16:creationId xmlns:a16="http://schemas.microsoft.com/office/drawing/2014/main" id="{6C96F6BC-AE90-C692-42B5-2781FB9AD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A03835B-24DC-1578-7E87-C9BEC03F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00" y="4030127"/>
            <a:ext cx="4276479" cy="2621630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3073D755-A85F-4BF1-76E6-A704A6B1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08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395513" y="862918"/>
            <a:ext cx="1024183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3) Flatten Layer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12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-   CNN</a:t>
            </a:r>
            <a:r>
              <a:rPr lang="ko-KR" altLang="en-US" dirty="0">
                <a:solidFill>
                  <a:srgbClr val="595959"/>
                </a:solidFill>
              </a:rPr>
              <a:t>의 데이터 타입을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Fully Connected Neural Network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의 형태인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차원으로 변경</a:t>
            </a:r>
            <a:r>
              <a:rPr lang="ko-KR" altLang="en-US" dirty="0">
                <a:solidFill>
                  <a:srgbClr val="595959"/>
                </a:solidFill>
              </a:rPr>
              <a:t>하는 </a:t>
            </a:r>
            <a:r>
              <a:rPr lang="en-US" altLang="ko-KR" dirty="0">
                <a:solidFill>
                  <a:srgbClr val="595959"/>
                </a:solidFill>
              </a:rPr>
              <a:t>layer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  <a:latin typeface="Open Sans" panose="020B0604020202020204" pitchFamily="34" charset="0"/>
              </a:rPr>
              <a:t>    -&gt; 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이미지 형태의 데이터를 </a:t>
            </a: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배열 형태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로 만드는 </a:t>
            </a: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layer</a:t>
            </a:r>
          </a:p>
          <a:p>
            <a:pPr lvl="0">
              <a:lnSpc>
                <a:spcPct val="150000"/>
              </a:lnSpc>
              <a:defRPr/>
            </a:pPr>
            <a:endParaRPr lang="en-US" altLang="ko-KR" b="0" i="0" dirty="0">
              <a:solidFill>
                <a:srgbClr val="595959"/>
              </a:solidFill>
              <a:effectLst/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이미지의 특징을 추출하는 부분과 이미지를 분류하는 부분 사이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에</a:t>
            </a:r>
            <a:r>
              <a:rPr lang="en-US" altLang="ko-KR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위치함</a:t>
            </a:r>
            <a:endParaRPr lang="en-US" altLang="ko-KR" b="0" i="0" dirty="0">
              <a:solidFill>
                <a:srgbClr val="595959"/>
              </a:solidFill>
              <a:effectLst/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파라미터가 존재하지 않고</a:t>
            </a:r>
            <a:r>
              <a:rPr lang="en-US" altLang="ko-KR" dirty="0">
                <a:solidFill>
                  <a:srgbClr val="595959"/>
                </a:solidFill>
                <a:latin typeface="Open Sans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입력 데이터의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Shape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Open Sans" panose="020B0604020202020204" pitchFamily="34" charset="0"/>
              </a:rPr>
              <a:t>변경만 수행</a:t>
            </a:r>
            <a:r>
              <a:rPr lang="ko-KR" altLang="en-US" dirty="0">
                <a:solidFill>
                  <a:srgbClr val="595959"/>
                </a:solidFill>
                <a:latin typeface="Open Sans" panose="020B0604020202020204" pitchFamily="34" charset="0"/>
              </a:rPr>
              <a:t>함</a:t>
            </a:r>
            <a:endParaRPr lang="en-US" altLang="ko-KR" dirty="0">
              <a:solidFill>
                <a:srgbClr val="595959"/>
              </a:solidFill>
            </a:endParaRPr>
          </a:p>
        </p:txBody>
      </p:sp>
      <p:sp>
        <p:nvSpPr>
          <p:cNvPr id="4" name="AutoShape 4" descr="Pooling 예제: Max Pooling, Average Pooling">
            <a:extLst>
              <a:ext uri="{FF2B5EF4-FFF2-40B4-BE49-F238E27FC236}">
                <a16:creationId xmlns:a16="http://schemas.microsoft.com/office/drawing/2014/main" id="{6C96F6BC-AE90-C692-42B5-2781FB9AD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8B21AFE-C586-C93D-703E-98616CA1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7589D5-D06E-EB30-3075-22C03442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53" y="4237307"/>
            <a:ext cx="4866469" cy="26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65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453961" y="966234"/>
            <a:ext cx="11284077" cy="493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4) Fully Connected Layer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1200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이전 레이어의 모든 노드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가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다음 레이어의 모든 노드</a:t>
            </a:r>
            <a:r>
              <a:rPr lang="ko-KR" altLang="en-US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에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연결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된 레이어</a:t>
            </a:r>
            <a:endParaRPr lang="en-US" altLang="ko-KR" b="0" i="0" dirty="0">
              <a:solidFill>
                <a:srgbClr val="595959"/>
              </a:solidFill>
              <a:effectLst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0" i="0" dirty="0">
                <a:solidFill>
                  <a:srgbClr val="595959"/>
                </a:solidFill>
                <a:effectLst/>
              </a:rPr>
              <a:t>2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차원 배열 형태의 이미지를 </a:t>
            </a:r>
            <a:r>
              <a:rPr lang="en-US" altLang="ko-KR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1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차원 평탄화 작업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을 통해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이미지를 분류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하는데 사용됨</a:t>
            </a:r>
            <a:endParaRPr lang="en-US" altLang="ko-KR" b="0" i="0" dirty="0">
              <a:solidFill>
                <a:srgbClr val="595959"/>
              </a:solidFill>
              <a:effectLst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595959"/>
                </a:solidFill>
              </a:rPr>
              <a:t>	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목적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en-US" altLang="ko-KR" b="1" i="0" dirty="0">
                <a:solidFill>
                  <a:srgbClr val="595959"/>
                </a:solidFill>
                <a:effectLst/>
              </a:rPr>
              <a:t>Convolution/Pooling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 </a:t>
            </a:r>
            <a:r>
              <a:rPr lang="ko-KR" altLang="en-US" b="1" i="0" dirty="0">
                <a:solidFill>
                  <a:srgbClr val="595959"/>
                </a:solidFill>
                <a:effectLst/>
              </a:rPr>
              <a:t>프로세스의 결과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를 취하여 이미지를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정의된 라벨로 분류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하는 데 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0" i="0" dirty="0">
                <a:solidFill>
                  <a:srgbClr val="595959"/>
                </a:solidFill>
                <a:effectLst/>
              </a:rPr>
              <a:t>            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사용하는 것</a:t>
            </a:r>
            <a:endParaRPr lang="en-US" altLang="ko-KR" b="0" i="0" dirty="0">
              <a:solidFill>
                <a:srgbClr val="595959"/>
              </a:solidFill>
              <a:effectLst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1" i="0" dirty="0">
                <a:solidFill>
                  <a:srgbClr val="595959"/>
                </a:solidFill>
                <a:effectLst/>
              </a:rPr>
              <a:t>Fully Connected Layer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1) </a:t>
            </a:r>
            <a:r>
              <a:rPr lang="en-US" altLang="ko-KR" b="1" dirty="0">
                <a:solidFill>
                  <a:srgbClr val="595959"/>
                </a:solidFill>
              </a:rPr>
              <a:t>2</a:t>
            </a:r>
            <a:r>
              <a:rPr lang="ko-KR" altLang="en-US" b="1" dirty="0">
                <a:solidFill>
                  <a:srgbClr val="595959"/>
                </a:solidFill>
              </a:rPr>
              <a:t>차원 배열 형태</a:t>
            </a:r>
            <a:r>
              <a:rPr lang="ko-KR" altLang="en-US" dirty="0">
                <a:solidFill>
                  <a:srgbClr val="595959"/>
                </a:solidFill>
              </a:rPr>
              <a:t>의 이미지를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차원 배열로 평탄화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b="0" i="0" dirty="0">
                <a:solidFill>
                  <a:srgbClr val="595959"/>
                </a:solidFill>
                <a:effectLst/>
              </a:rPr>
              <a:t>2)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활성화 함수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(</a:t>
            </a:r>
            <a:r>
              <a:rPr lang="en-US" altLang="ko-KR" b="0" i="0" dirty="0" err="1">
                <a:solidFill>
                  <a:srgbClr val="595959"/>
                </a:solidFill>
                <a:effectLst/>
              </a:rPr>
              <a:t>ReLU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, Leaky </a:t>
            </a:r>
            <a:r>
              <a:rPr lang="en-US" altLang="ko-KR" b="0" i="0" dirty="0" err="1">
                <a:solidFill>
                  <a:srgbClr val="595959"/>
                </a:solidFill>
                <a:effectLst/>
              </a:rPr>
              <a:t>Re</a:t>
            </a:r>
            <a:r>
              <a:rPr lang="en-US" altLang="ko-KR" dirty="0" err="1">
                <a:solidFill>
                  <a:srgbClr val="595959"/>
                </a:solidFill>
              </a:rPr>
              <a:t>LU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, tanh 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등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)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뉴런을 활성화</a:t>
            </a:r>
            <a:endParaRPr lang="en-US" altLang="ko-KR" b="1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3)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분류기</a:t>
            </a:r>
            <a:r>
              <a:rPr lang="en-US" altLang="ko-KR" dirty="0">
                <a:solidFill>
                  <a:srgbClr val="595959"/>
                </a:solidFill>
              </a:rPr>
              <a:t>(</a:t>
            </a:r>
            <a:r>
              <a:rPr lang="en-US" altLang="ko-KR" dirty="0" err="1">
                <a:solidFill>
                  <a:srgbClr val="595959"/>
                </a:solidFill>
              </a:rPr>
              <a:t>Softmax</a:t>
            </a:r>
            <a:r>
              <a:rPr lang="en-US" altLang="ko-KR" dirty="0">
                <a:solidFill>
                  <a:srgbClr val="595959"/>
                </a:solidFill>
              </a:rPr>
              <a:t>)</a:t>
            </a:r>
            <a:r>
              <a:rPr lang="ko-KR" altLang="en-US" dirty="0">
                <a:solidFill>
                  <a:srgbClr val="595959"/>
                </a:solidFill>
              </a:rPr>
              <a:t> 함수로 </a:t>
            </a:r>
            <a:r>
              <a:rPr lang="ko-KR" altLang="en-US" b="1" dirty="0">
                <a:solidFill>
                  <a:srgbClr val="595959"/>
                </a:solidFill>
              </a:rPr>
              <a:t>분류</a:t>
            </a:r>
            <a:endParaRPr lang="en-US" altLang="ko-KR" b="1" i="0" dirty="0">
              <a:solidFill>
                <a:srgbClr val="595959"/>
              </a:solidFill>
              <a:effectLst/>
            </a:endParaRPr>
          </a:p>
        </p:txBody>
      </p:sp>
      <p:sp>
        <p:nvSpPr>
          <p:cNvPr id="4" name="AutoShape 4" descr="Pooling 예제: Max Pooling, Average Pooling">
            <a:extLst>
              <a:ext uri="{FF2B5EF4-FFF2-40B4-BE49-F238E27FC236}">
                <a16:creationId xmlns:a16="http://schemas.microsoft.com/office/drawing/2014/main" id="{6C96F6BC-AE90-C692-42B5-2781FB9AD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298D4E-3C6D-122F-1265-7BAEC1FA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B3C9083-3F9D-9506-C19B-28C4F32D0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00" y="3741371"/>
            <a:ext cx="2405061" cy="293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72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4" name="AutoShape 4" descr="Pooling 예제: Max Pooling, Average Pooling">
            <a:extLst>
              <a:ext uri="{FF2B5EF4-FFF2-40B4-BE49-F238E27FC236}">
                <a16:creationId xmlns:a16="http://schemas.microsoft.com/office/drawing/2014/main" id="{6C96F6BC-AE90-C692-42B5-2781FB9AD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662428-34F0-361A-18E7-D3FAEF5E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9E65FD-3DCA-501C-AC3A-EDBE6C19B617}"/>
              </a:ext>
            </a:extLst>
          </p:cNvPr>
          <p:cNvSpPr/>
          <p:nvPr/>
        </p:nvSpPr>
        <p:spPr>
          <a:xfrm>
            <a:off x="453961" y="904241"/>
            <a:ext cx="11543598" cy="373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* </a:t>
            </a:r>
            <a:r>
              <a:rPr lang="ko-KR" altLang="en-US" sz="2000" b="1" dirty="0">
                <a:solidFill>
                  <a:srgbClr val="595959"/>
                </a:solidFill>
              </a:rPr>
              <a:t>정규화</a:t>
            </a:r>
            <a:r>
              <a:rPr lang="en-US" altLang="ko-KR" sz="2000" b="1" dirty="0">
                <a:solidFill>
                  <a:srgbClr val="595959"/>
                </a:solidFill>
              </a:rPr>
              <a:t>(Regularization)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1400" b="1" dirty="0">
              <a:solidFill>
                <a:srgbClr val="595959"/>
              </a:solidFill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 err="1">
                <a:solidFill>
                  <a:srgbClr val="595959"/>
                </a:solidFill>
              </a:rPr>
              <a:t>과적합</a:t>
            </a:r>
            <a:r>
              <a:rPr lang="en-US" altLang="ko-KR" dirty="0">
                <a:solidFill>
                  <a:srgbClr val="595959"/>
                </a:solidFill>
              </a:rPr>
              <a:t>(over-fitting)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dirty="0">
                <a:solidFill>
                  <a:srgbClr val="595959"/>
                </a:solidFill>
              </a:rPr>
              <a:t>모델이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학습 데이터에 지나치게 맞춰져서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>
                <a:solidFill>
                  <a:srgbClr val="595959"/>
                </a:solidFill>
              </a:rPr>
              <a:t>새로운 데이터에 대한 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595959"/>
                </a:solidFill>
              </a:rPr>
              <a:t>   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일반화 성능이 떨어지는 현상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정규화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dirty="0">
                <a:solidFill>
                  <a:srgbClr val="595959"/>
                </a:solidFill>
              </a:rPr>
              <a:t>특정 값을 가지는 데이터의 영향을 적게 받도록 하여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일반화에 적합한 특성</a:t>
            </a:r>
            <a:r>
              <a:rPr lang="ko-KR" altLang="en-US" dirty="0">
                <a:solidFill>
                  <a:srgbClr val="595959"/>
                </a:solidFill>
              </a:rPr>
              <a:t>을 갖게 만드는 것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-&gt;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과적합</a:t>
            </a:r>
            <a:r>
              <a:rPr lang="ko-KR" altLang="en-US" dirty="0">
                <a:solidFill>
                  <a:srgbClr val="595959"/>
                </a:solidFill>
              </a:rPr>
              <a:t>을 줄이는 방법 중 하나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-&gt; noise, </a:t>
            </a:r>
            <a:r>
              <a:rPr lang="ko-KR" altLang="en-US" dirty="0">
                <a:solidFill>
                  <a:srgbClr val="595959"/>
                </a:solidFill>
              </a:rPr>
              <a:t>특이점의 영향을 적게 받도록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-&gt; </a:t>
            </a:r>
            <a:r>
              <a:rPr lang="ko-KR" altLang="en-US" b="1" dirty="0">
                <a:solidFill>
                  <a:srgbClr val="595959"/>
                </a:solidFill>
              </a:rPr>
              <a:t>종류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Dropout,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Drop-weights, </a:t>
            </a:r>
            <a:r>
              <a:rPr lang="ko-KR" altLang="en-US" dirty="0">
                <a:solidFill>
                  <a:srgbClr val="595959"/>
                </a:solidFill>
              </a:rPr>
              <a:t>데이터 증대</a:t>
            </a:r>
            <a:r>
              <a:rPr lang="en-US" altLang="ko-KR" dirty="0">
                <a:solidFill>
                  <a:srgbClr val="595959"/>
                </a:solidFill>
              </a:rPr>
              <a:t>(data argumentation), </a:t>
            </a:r>
            <a:r>
              <a:rPr lang="ko-KR" altLang="en-US" dirty="0">
                <a:solidFill>
                  <a:srgbClr val="595959"/>
                </a:solidFill>
              </a:rPr>
              <a:t>배치 정규화</a:t>
            </a:r>
            <a:r>
              <a:rPr lang="en-US" altLang="ko-KR" dirty="0">
                <a:solidFill>
                  <a:srgbClr val="595959"/>
                </a:solidFill>
              </a:rPr>
              <a:t>(batch normalization)  </a:t>
            </a:r>
            <a:r>
              <a:rPr lang="ko-KR" altLang="en-US" dirty="0">
                <a:solidFill>
                  <a:srgbClr val="595959"/>
                </a:solidFill>
              </a:rPr>
              <a:t>등</a:t>
            </a:r>
            <a:endParaRPr lang="en-US" altLang="ko-KR" dirty="0">
              <a:solidFill>
                <a:srgbClr val="595959"/>
              </a:solidFill>
            </a:endParaRPr>
          </a:p>
        </p:txBody>
      </p:sp>
      <p:pic>
        <p:nvPicPr>
          <p:cNvPr id="1026" name="Picture 2" descr="figure 11">
            <a:extLst>
              <a:ext uri="{FF2B5EF4-FFF2-40B4-BE49-F238E27FC236}">
                <a16:creationId xmlns:a16="http://schemas.microsoft.com/office/drawing/2014/main" id="{0042DB2C-B166-D9E3-C592-9D864B68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8" y="4836844"/>
            <a:ext cx="5891857" cy="19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80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4" name="AutoShape 4" descr="Pooling 예제: Max Pooling, Average Pooling">
            <a:extLst>
              <a:ext uri="{FF2B5EF4-FFF2-40B4-BE49-F238E27FC236}">
                <a16:creationId xmlns:a16="http://schemas.microsoft.com/office/drawing/2014/main" id="{6C96F6BC-AE90-C692-42B5-2781FB9AD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662428-34F0-361A-18E7-D3FAEF5E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9E65FD-3DCA-501C-AC3A-EDBE6C19B617}"/>
              </a:ext>
            </a:extLst>
          </p:cNvPr>
          <p:cNvSpPr/>
          <p:nvPr/>
        </p:nvSpPr>
        <p:spPr>
          <a:xfrm>
            <a:off x="348384" y="1533897"/>
            <a:ext cx="11495232" cy="420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* </a:t>
            </a:r>
            <a:r>
              <a:rPr lang="ko-KR" altLang="en-US" sz="2000" b="1" dirty="0">
                <a:solidFill>
                  <a:srgbClr val="595959"/>
                </a:solidFill>
              </a:rPr>
              <a:t>최적화 알고리즘</a:t>
            </a:r>
            <a:r>
              <a:rPr lang="en-US" altLang="ko-KR" sz="2000" b="1" dirty="0">
                <a:solidFill>
                  <a:srgbClr val="595959"/>
                </a:solidFill>
              </a:rPr>
              <a:t>(Optimizer)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000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solidFill>
                  <a:srgbClr val="595959"/>
                </a:solidFill>
              </a:rPr>
              <a:t>Train data set</a:t>
            </a:r>
            <a:r>
              <a:rPr lang="ko-KR" altLang="en-US" dirty="0">
                <a:solidFill>
                  <a:srgbClr val="595959"/>
                </a:solidFill>
              </a:rPr>
              <a:t>을 이용해 모델을 학습할 때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데이터의 실제 결과와 모델이 예측한 결과의 차이</a:t>
            </a:r>
            <a:r>
              <a:rPr lang="ko-KR" altLang="en-US" dirty="0">
                <a:solidFill>
                  <a:srgbClr val="595959"/>
                </a:solidFill>
              </a:rPr>
              <a:t>를 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잘 줄일 수 있게 만들어주는 역할</a:t>
            </a:r>
            <a:r>
              <a:rPr lang="ko-KR" altLang="en-US" dirty="0">
                <a:solidFill>
                  <a:srgbClr val="595959"/>
                </a:solidFill>
              </a:rPr>
              <a:t>을 함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-  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loss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function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의 최소값</a:t>
            </a:r>
            <a:r>
              <a:rPr lang="ko-KR" altLang="en-US" dirty="0">
                <a:solidFill>
                  <a:srgbClr val="595959"/>
                </a:solidFill>
              </a:rPr>
              <a:t>을 찾는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최적화</a:t>
            </a:r>
            <a:r>
              <a:rPr lang="ko-KR" altLang="en-US" dirty="0">
                <a:solidFill>
                  <a:srgbClr val="595959"/>
                </a:solidFill>
              </a:rPr>
              <a:t>를 수행하는 알고리즘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어떤 </a:t>
            </a:r>
            <a:r>
              <a:rPr lang="en-US" altLang="ko-KR" dirty="0">
                <a:solidFill>
                  <a:srgbClr val="595959"/>
                </a:solidFill>
              </a:rPr>
              <a:t>Optimizer</a:t>
            </a:r>
            <a:r>
              <a:rPr lang="ko-KR" altLang="en-US" dirty="0">
                <a:solidFill>
                  <a:srgbClr val="595959"/>
                </a:solidFill>
              </a:rPr>
              <a:t>를 </a:t>
            </a:r>
            <a:r>
              <a:rPr lang="ko-KR" altLang="en-US" dirty="0" err="1">
                <a:solidFill>
                  <a:srgbClr val="595959"/>
                </a:solidFill>
              </a:rPr>
              <a:t>사용하느냐에</a:t>
            </a:r>
            <a:r>
              <a:rPr lang="ko-KR" altLang="en-US" dirty="0">
                <a:solidFill>
                  <a:srgbClr val="595959"/>
                </a:solidFill>
              </a:rPr>
              <a:t> 따라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학습 속도와 학습 성능에 차이</a:t>
            </a:r>
            <a:r>
              <a:rPr lang="ko-KR" altLang="en-US" dirty="0">
                <a:solidFill>
                  <a:srgbClr val="595959"/>
                </a:solidFill>
              </a:rPr>
              <a:t>를 보임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b="1" i="0" dirty="0">
                <a:solidFill>
                  <a:srgbClr val="595959"/>
                </a:solidFill>
                <a:effectLst/>
              </a:rPr>
              <a:t>종류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 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: 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배치 경사 하강</a:t>
            </a:r>
            <a:r>
              <a:rPr lang="en-US" altLang="ko-KR" dirty="0">
                <a:solidFill>
                  <a:srgbClr val="595959"/>
                </a:solidFill>
              </a:rPr>
              <a:t>(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Batch Gradient Descent)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>
                <a:solidFill>
                  <a:srgbClr val="595959"/>
                </a:solidFill>
              </a:rPr>
              <a:t>확률적 경사 하강</a:t>
            </a:r>
            <a:r>
              <a:rPr lang="en-US" altLang="ko-KR" dirty="0">
                <a:solidFill>
                  <a:srgbClr val="595959"/>
                </a:solidFill>
              </a:rPr>
              <a:t>(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Stochastic Gradient Descent)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        </a:t>
            </a:r>
            <a:r>
              <a:rPr lang="ko-KR" altLang="en-US" dirty="0">
                <a:solidFill>
                  <a:srgbClr val="595959"/>
                </a:solidFill>
              </a:rPr>
              <a:t>미니 배치 경사 하강</a:t>
            </a:r>
            <a:r>
              <a:rPr lang="en-US" altLang="ko-KR" dirty="0">
                <a:solidFill>
                  <a:srgbClr val="595959"/>
                </a:solidFill>
              </a:rPr>
              <a:t>(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Mini-batch Gradient Descent)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>
                <a:solidFill>
                  <a:srgbClr val="595959"/>
                </a:solidFill>
              </a:rPr>
              <a:t>모멘텀</a:t>
            </a:r>
            <a:r>
              <a:rPr lang="en-US" altLang="ko-KR" dirty="0">
                <a:solidFill>
                  <a:srgbClr val="595959"/>
                </a:solidFill>
              </a:rPr>
              <a:t>(</a:t>
            </a:r>
            <a:r>
              <a:rPr lang="en-US" altLang="ko-KR" b="0" i="0" dirty="0">
                <a:solidFill>
                  <a:srgbClr val="595959"/>
                </a:solidFill>
                <a:effectLst/>
              </a:rPr>
              <a:t>Momentum), Adam </a:t>
            </a:r>
            <a:r>
              <a:rPr lang="ko-KR" altLang="en-US" b="0" i="0" dirty="0">
                <a:solidFill>
                  <a:srgbClr val="595959"/>
                </a:solidFill>
                <a:effectLst/>
              </a:rPr>
              <a:t>등</a:t>
            </a:r>
            <a:endParaRPr lang="en-US" altLang="ko-KR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8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453961" y="966234"/>
            <a:ext cx="11284077" cy="303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* </a:t>
            </a:r>
            <a:r>
              <a:rPr lang="ko-KR" altLang="en-US" sz="2000" b="1" dirty="0">
                <a:solidFill>
                  <a:srgbClr val="595959"/>
                </a:solidFill>
              </a:rPr>
              <a:t>활성화 함수</a:t>
            </a:r>
            <a:r>
              <a:rPr lang="en-US" altLang="ko-KR" sz="2000" b="1" dirty="0">
                <a:solidFill>
                  <a:srgbClr val="595959"/>
                </a:solidFill>
              </a:rPr>
              <a:t>(Activation Function)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000" b="1" dirty="0">
              <a:solidFill>
                <a:srgbClr val="595959"/>
              </a:solidFill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이전 층의 </a:t>
            </a:r>
            <a:r>
              <a:rPr lang="ko-KR" altLang="en-US" b="1" dirty="0">
                <a:solidFill>
                  <a:srgbClr val="595959"/>
                </a:solidFill>
              </a:rPr>
              <a:t>결과값을 변환</a:t>
            </a:r>
            <a:r>
              <a:rPr lang="ko-KR" altLang="en-US" dirty="0">
                <a:solidFill>
                  <a:srgbClr val="595959"/>
                </a:solidFill>
              </a:rPr>
              <a:t>하여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다른 층의 뉴런으로 신호를 전달</a:t>
            </a:r>
            <a:r>
              <a:rPr lang="ko-KR" altLang="en-US" dirty="0">
                <a:solidFill>
                  <a:srgbClr val="595959"/>
                </a:solidFill>
              </a:rPr>
              <a:t>하는 역할</a:t>
            </a:r>
            <a:endParaRPr lang="en-US" altLang="ko-KR" dirty="0">
              <a:solidFill>
                <a:srgbClr val="595959"/>
              </a:solidFill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모델의 </a:t>
            </a:r>
            <a:r>
              <a:rPr lang="ko-KR" altLang="en-US" b="1" dirty="0">
                <a:solidFill>
                  <a:srgbClr val="595959"/>
                </a:solidFill>
              </a:rPr>
              <a:t>복잡도를 높임</a:t>
            </a:r>
            <a:endParaRPr lang="en-US" altLang="ko-KR" b="1" dirty="0">
              <a:solidFill>
                <a:srgbClr val="595959"/>
              </a:solidFill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입력 값에 대한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출력 값이 비선형적</a:t>
            </a:r>
            <a:r>
              <a:rPr lang="ko-KR" altLang="en-US" dirty="0">
                <a:solidFill>
                  <a:srgbClr val="595959"/>
                </a:solidFill>
              </a:rPr>
              <a:t>으로 나와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>
                <a:solidFill>
                  <a:srgbClr val="595959"/>
                </a:solidFill>
              </a:rPr>
              <a:t>선형분류기를 </a:t>
            </a:r>
            <a:r>
              <a:rPr lang="ko-KR" altLang="en-US" b="1" dirty="0">
                <a:solidFill>
                  <a:srgbClr val="595959"/>
                </a:solidFill>
              </a:rPr>
              <a:t>비선형 분류기</a:t>
            </a:r>
            <a:r>
              <a:rPr lang="ko-KR" altLang="en-US" dirty="0">
                <a:solidFill>
                  <a:srgbClr val="595959"/>
                </a:solidFill>
              </a:rPr>
              <a:t>로 만들 수 있음</a:t>
            </a:r>
            <a:endParaRPr lang="en-US" altLang="ko-KR" dirty="0">
              <a:solidFill>
                <a:srgbClr val="595959"/>
              </a:solidFill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비선형 성능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CNN</a:t>
            </a:r>
            <a:r>
              <a:rPr lang="ko-KR" altLang="en-US" dirty="0">
                <a:solidFill>
                  <a:srgbClr val="595959"/>
                </a:solidFill>
              </a:rPr>
              <a:t>에게 매우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복잡한 것을 학습</a:t>
            </a:r>
            <a:r>
              <a:rPr lang="ko-KR" altLang="en-US" dirty="0">
                <a:solidFill>
                  <a:srgbClr val="595959"/>
                </a:solidFill>
              </a:rPr>
              <a:t>할 수 있는 능력을 제공함</a:t>
            </a:r>
            <a:r>
              <a:rPr lang="en-US" altLang="ko-KR" dirty="0">
                <a:solidFill>
                  <a:srgbClr val="595959"/>
                </a:solidFill>
              </a:rPr>
              <a:t>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종류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dirty="0" err="1">
                <a:solidFill>
                  <a:srgbClr val="595959"/>
                </a:solidFill>
              </a:rPr>
              <a:t>시그모이드</a:t>
            </a:r>
            <a:r>
              <a:rPr lang="en-US" altLang="ko-KR" dirty="0">
                <a:solidFill>
                  <a:srgbClr val="595959"/>
                </a:solidFill>
              </a:rPr>
              <a:t>(Sigmoid)</a:t>
            </a:r>
            <a:r>
              <a:rPr lang="ko-KR" altLang="en-US" dirty="0">
                <a:solidFill>
                  <a:srgbClr val="595959"/>
                </a:solidFill>
              </a:rPr>
              <a:t> 함수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 err="1">
                <a:solidFill>
                  <a:srgbClr val="595959"/>
                </a:solidFill>
              </a:rPr>
              <a:t>하이퍼블릭</a:t>
            </a:r>
            <a:r>
              <a:rPr lang="ko-KR" altLang="en-US" dirty="0">
                <a:solidFill>
                  <a:srgbClr val="595959"/>
                </a:solidFill>
              </a:rPr>
              <a:t> 탄젠트</a:t>
            </a:r>
            <a:r>
              <a:rPr lang="en-US" altLang="ko-KR" dirty="0">
                <a:solidFill>
                  <a:srgbClr val="595959"/>
                </a:solidFill>
              </a:rPr>
              <a:t>(than)</a:t>
            </a:r>
            <a:r>
              <a:rPr lang="ko-KR" altLang="en-US" dirty="0">
                <a:solidFill>
                  <a:srgbClr val="595959"/>
                </a:solidFill>
              </a:rPr>
              <a:t> 함수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ko-KR" altLang="en-US" dirty="0" err="1">
                <a:solidFill>
                  <a:srgbClr val="595959"/>
                </a:solidFill>
              </a:rPr>
              <a:t>렐루</a:t>
            </a:r>
            <a:r>
              <a:rPr lang="en-US" altLang="ko-KR" dirty="0">
                <a:solidFill>
                  <a:srgbClr val="595959"/>
                </a:solidFill>
              </a:rPr>
              <a:t>(</a:t>
            </a:r>
            <a:r>
              <a:rPr lang="en-US" altLang="ko-KR" dirty="0" err="1">
                <a:solidFill>
                  <a:srgbClr val="595959"/>
                </a:solidFill>
              </a:rPr>
              <a:t>ReLU</a:t>
            </a:r>
            <a:r>
              <a:rPr lang="en-US" altLang="ko-KR" dirty="0">
                <a:solidFill>
                  <a:srgbClr val="595959"/>
                </a:solidFill>
              </a:rPr>
              <a:t>)</a:t>
            </a:r>
            <a:r>
              <a:rPr lang="ko-KR" altLang="en-US" dirty="0">
                <a:solidFill>
                  <a:srgbClr val="595959"/>
                </a:solidFill>
              </a:rPr>
              <a:t> 함수 등이 있음</a:t>
            </a:r>
            <a:endParaRPr lang="en-US" altLang="ko-KR" dirty="0">
              <a:solidFill>
                <a:srgbClr val="595959"/>
              </a:solidFill>
            </a:endParaRPr>
          </a:p>
        </p:txBody>
      </p:sp>
      <p:sp>
        <p:nvSpPr>
          <p:cNvPr id="4" name="AutoShape 4" descr="Pooling 예제: Max Pooling, Average Pooling">
            <a:extLst>
              <a:ext uri="{FF2B5EF4-FFF2-40B4-BE49-F238E27FC236}">
                <a16:creationId xmlns:a16="http://schemas.microsoft.com/office/drawing/2014/main" id="{6C96F6BC-AE90-C692-42B5-2781FB9AD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298D4E-3C6D-122F-1265-7BAEC1FA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6E36AAE-34DF-B2F1-A569-F34C849DE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5" y="4275308"/>
            <a:ext cx="3338955" cy="20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B880EEE-89D2-C4DA-7054-EFEDF48C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22" y="4343434"/>
            <a:ext cx="3338955" cy="19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6BD4BEE-D4E9-FCB3-72D8-E8D0A2E1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69" y="4477328"/>
            <a:ext cx="3621419" cy="20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58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ADFDAC-4060-49FB-AE66-580A20485D20}"/>
              </a:ext>
            </a:extLst>
          </p:cNvPr>
          <p:cNvSpPr/>
          <p:nvPr/>
        </p:nvSpPr>
        <p:spPr>
          <a:xfrm>
            <a:off x="567499" y="1512609"/>
            <a:ext cx="11057002" cy="383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* </a:t>
            </a:r>
            <a:r>
              <a:rPr lang="ko-KR" altLang="en-US" sz="2000" b="1" dirty="0">
                <a:solidFill>
                  <a:srgbClr val="595959"/>
                </a:solidFill>
              </a:rPr>
              <a:t>손실 함수</a:t>
            </a:r>
            <a:r>
              <a:rPr lang="en-US" altLang="ko-KR" sz="2000" b="1" dirty="0">
                <a:solidFill>
                  <a:srgbClr val="595959"/>
                </a:solidFill>
              </a:rPr>
              <a:t>(Loss Function)</a:t>
            </a:r>
          </a:p>
          <a:p>
            <a:pPr lvl="0">
              <a:lnSpc>
                <a:spcPct val="150000"/>
              </a:lnSpc>
              <a:defRPr/>
            </a:pPr>
            <a:endParaRPr lang="en-US" altLang="ko-KR" b="1" dirty="0">
              <a:solidFill>
                <a:srgbClr val="595959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  <a:latin typeface="-apple-system"/>
              </a:rPr>
              <a:t>측정한 데이터를 토대로 산출한 모델의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-apple-system"/>
              </a:rPr>
              <a:t>예측 값과 실제 값의 차이를 표현하는 지표</a:t>
            </a:r>
            <a:endParaRPr lang="en-US" altLang="ko-KR" b="1" i="0" dirty="0">
              <a:solidFill>
                <a:schemeClr val="accent1">
                  <a:lumMod val="75000"/>
                </a:schemeClr>
              </a:solidFill>
              <a:effectLst/>
              <a:latin typeface="-apple-system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b="0" i="0" dirty="0">
                <a:solidFill>
                  <a:srgbClr val="595959"/>
                </a:solidFill>
                <a:effectLst/>
                <a:latin typeface="-apple-system"/>
              </a:rPr>
              <a:t>예측 값과 실제 값에 대한 </a:t>
            </a:r>
            <a:r>
              <a:rPr lang="ko-KR" alt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오차를 줄이는 데에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-apple-system"/>
              </a:rPr>
              <a:t>사용</a:t>
            </a:r>
            <a:r>
              <a:rPr lang="ko-KR" altLang="en-US" dirty="0">
                <a:solidFill>
                  <a:srgbClr val="595959"/>
                </a:solidFill>
                <a:latin typeface="-apple-system"/>
              </a:rPr>
              <a:t>됨</a:t>
            </a:r>
            <a:endParaRPr lang="en-US" altLang="ko-KR" dirty="0">
              <a:solidFill>
                <a:srgbClr val="595959"/>
              </a:solidFill>
              <a:latin typeface="-apple-system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  <a:latin typeface="-apple-system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  <a:latin typeface="-apple-system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  <a:latin typeface="-apple-system"/>
              </a:rPr>
              <a:t>종류</a:t>
            </a:r>
            <a:r>
              <a:rPr lang="ko-KR" altLang="en-US" dirty="0">
                <a:solidFill>
                  <a:srgbClr val="595959"/>
                </a:solidFill>
                <a:latin typeface="-apple-system"/>
              </a:rPr>
              <a:t> </a:t>
            </a:r>
            <a:endParaRPr lang="en-US" altLang="ko-KR" dirty="0">
              <a:solidFill>
                <a:srgbClr val="595959"/>
              </a:solidFill>
              <a:latin typeface="-apple-system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  <a:latin typeface="-apple-system"/>
              </a:rPr>
              <a:t>1) </a:t>
            </a:r>
            <a:r>
              <a:rPr lang="ko-KR" altLang="en-US" b="1" dirty="0">
                <a:solidFill>
                  <a:srgbClr val="595959"/>
                </a:solidFill>
                <a:latin typeface="-apple-system"/>
              </a:rPr>
              <a:t>회귀 모델</a:t>
            </a:r>
            <a:r>
              <a:rPr lang="ko-KR" altLang="en-US" dirty="0">
                <a:solidFill>
                  <a:srgbClr val="595959"/>
                </a:solidFill>
                <a:latin typeface="-apple-system"/>
              </a:rPr>
              <a:t> </a:t>
            </a:r>
            <a:r>
              <a:rPr lang="en-US" altLang="ko-KR" dirty="0">
                <a:solidFill>
                  <a:srgbClr val="595959"/>
                </a:solidFill>
                <a:latin typeface="-apple-system"/>
              </a:rPr>
              <a:t>: MSE(mean square Error), MAE(Mean Absolute Error), RMES(Root</a:t>
            </a:r>
            <a:r>
              <a:rPr lang="ko-KR" altLang="en-US" dirty="0">
                <a:solidFill>
                  <a:srgbClr val="595959"/>
                </a:solidFill>
                <a:latin typeface="-apple-system"/>
              </a:rPr>
              <a:t> </a:t>
            </a:r>
            <a:r>
              <a:rPr lang="en-US" altLang="ko-KR" dirty="0">
                <a:solidFill>
                  <a:srgbClr val="595959"/>
                </a:solidFill>
                <a:latin typeface="-apple-system"/>
              </a:rPr>
              <a:t>Mean Squared Error) </a:t>
            </a:r>
            <a:r>
              <a:rPr lang="ko-KR" altLang="en-US" dirty="0">
                <a:solidFill>
                  <a:srgbClr val="595959"/>
                </a:solidFill>
                <a:latin typeface="-apple-system"/>
              </a:rPr>
              <a:t>등</a:t>
            </a:r>
            <a:endParaRPr lang="en-US" altLang="ko-KR" dirty="0">
              <a:solidFill>
                <a:srgbClr val="595959"/>
              </a:solidFill>
              <a:latin typeface="-apple-system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  <a:latin typeface="-apple-system"/>
              </a:rPr>
              <a:t>2) </a:t>
            </a:r>
            <a:r>
              <a:rPr lang="ko-KR" altLang="en-US" b="1" dirty="0">
                <a:solidFill>
                  <a:srgbClr val="595959"/>
                </a:solidFill>
                <a:latin typeface="-apple-system"/>
              </a:rPr>
              <a:t>분류 모델</a:t>
            </a:r>
            <a:r>
              <a:rPr lang="ko-KR" altLang="en-US" dirty="0">
                <a:solidFill>
                  <a:srgbClr val="595959"/>
                </a:solidFill>
                <a:latin typeface="-apple-system"/>
              </a:rPr>
              <a:t> </a:t>
            </a:r>
            <a:r>
              <a:rPr lang="en-US" altLang="ko-KR" dirty="0">
                <a:solidFill>
                  <a:srgbClr val="595959"/>
                </a:solidFill>
                <a:latin typeface="-apple-system"/>
              </a:rPr>
              <a:t>: Binary cross-entropy, Categorical cross-entropy </a:t>
            </a:r>
            <a:r>
              <a:rPr lang="ko-KR" altLang="en-US" dirty="0">
                <a:solidFill>
                  <a:srgbClr val="595959"/>
                </a:solidFill>
                <a:latin typeface="-apple-system"/>
              </a:rPr>
              <a:t>등</a:t>
            </a:r>
            <a:endParaRPr lang="en-US" altLang="ko-KR" dirty="0">
              <a:solidFill>
                <a:srgbClr val="595959"/>
              </a:solidFill>
              <a:latin typeface="-apple-system"/>
            </a:endParaRPr>
          </a:p>
        </p:txBody>
      </p:sp>
      <p:sp>
        <p:nvSpPr>
          <p:cNvPr id="4" name="AutoShape 4" descr="Pooling 예제: Max Pooling, Average Pooling">
            <a:extLst>
              <a:ext uri="{FF2B5EF4-FFF2-40B4-BE49-F238E27FC236}">
                <a16:creationId xmlns:a16="http://schemas.microsoft.com/office/drawing/2014/main" id="{6C96F6BC-AE90-C692-42B5-2781FB9AD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298D4E-3C6D-122F-1265-7BAEC1FA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2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CD35DAE-BF5B-7BDB-874B-2203DEAA2FC8}"/>
              </a:ext>
            </a:extLst>
          </p:cNvPr>
          <p:cNvSpPr/>
          <p:nvPr/>
        </p:nvSpPr>
        <p:spPr>
          <a:xfrm>
            <a:off x="285750" y="238616"/>
            <a:ext cx="11620500" cy="6381750"/>
          </a:xfrm>
          <a:prstGeom prst="roundRect">
            <a:avLst>
              <a:gd name="adj" fmla="val 2339"/>
            </a:avLst>
          </a:prstGeom>
          <a:solidFill>
            <a:srgbClr val="FFFFFF"/>
          </a:solidFill>
          <a:ln>
            <a:noFill/>
          </a:ln>
          <a:effectLst>
            <a:outerShdw blurRad="190500" dist="38100" dir="5400000" algn="t" rotWithShape="0">
              <a:srgbClr val="1E2E6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r>
              <a:rPr lang="en-US" altLang="ko-KR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1. Deep</a:t>
            </a:r>
            <a:r>
              <a:rPr lang="ko-KR" altLang="en-US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en-US" altLang="ko-KR" sz="3200" b="1" kern="0" dirty="0">
                <a:ln w="9525">
                  <a:noFill/>
                </a:ln>
                <a:solidFill>
                  <a:srgbClr val="59595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Learning</a:t>
            </a:r>
            <a:r>
              <a:rPr lang="ko-KR" altLang="en-US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의 배경</a:t>
            </a:r>
            <a:endParaRPr lang="en-US" altLang="ko-KR" sz="3200" b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285750" y="238616"/>
            <a:ext cx="11620500" cy="628649"/>
          </a:xfrm>
          <a:prstGeom prst="round2Same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algn="ctr">
              <a:defRPr/>
            </a:pPr>
            <a:endParaRPr lang="en-US" altLang="ko-KR" sz="1050" i="1" kern="0" dirty="0">
              <a:ln w="9525">
                <a:noFill/>
              </a:ln>
              <a:solidFill>
                <a:prstClr val="white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44FD7A-625D-2D2C-CCDA-08E1B33B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054" y="6254259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Convolutional neural networks(CNN)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A41F52-3B41-42E3-8A0F-4F94F8AFDE47}"/>
              </a:ext>
            </a:extLst>
          </p:cNvPr>
          <p:cNvSpPr/>
          <p:nvPr/>
        </p:nvSpPr>
        <p:spPr>
          <a:xfrm>
            <a:off x="520697" y="1002209"/>
            <a:ext cx="10499675" cy="511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CNN</a:t>
            </a:r>
            <a:r>
              <a:rPr lang="ko-KR" altLang="en-US" sz="2000" b="1" dirty="0">
                <a:solidFill>
                  <a:srgbClr val="595959"/>
                </a:solidFill>
              </a:rPr>
              <a:t>의 장점</a:t>
            </a:r>
            <a:r>
              <a:rPr lang="ko-KR" altLang="en-US" b="1" dirty="0">
                <a:solidFill>
                  <a:srgbClr val="595959"/>
                </a:solidFill>
              </a:rPr>
              <a:t> </a:t>
            </a:r>
            <a:endParaRPr lang="en-US" altLang="ko-KR" b="1" dirty="0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595959"/>
                </a:solidFill>
              </a:rPr>
              <a:t>    - </a:t>
            </a:r>
            <a:r>
              <a:rPr lang="ko-KR" altLang="en-US" dirty="0">
                <a:solidFill>
                  <a:srgbClr val="595959"/>
                </a:solidFill>
              </a:rPr>
              <a:t>위치마다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동일한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feature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를 추출</a:t>
            </a:r>
            <a:r>
              <a:rPr lang="ko-KR" altLang="en-US" dirty="0">
                <a:solidFill>
                  <a:srgbClr val="595959"/>
                </a:solidFill>
              </a:rPr>
              <a:t>하기 때문에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평행 이동 불변성</a:t>
            </a:r>
            <a:r>
              <a:rPr lang="en-US" altLang="ko-KR" dirty="0">
                <a:solidFill>
                  <a:srgbClr val="595959"/>
                </a:solidFill>
              </a:rPr>
              <a:t>(translation invariant)</a:t>
            </a:r>
            <a:r>
              <a:rPr lang="ko-KR" altLang="en-US" dirty="0">
                <a:solidFill>
                  <a:srgbClr val="595959"/>
                </a:solidFill>
              </a:rPr>
              <a:t>을 가짐</a:t>
            </a:r>
            <a:r>
              <a:rPr lang="en-US" altLang="ko-KR" dirty="0">
                <a:solidFill>
                  <a:srgbClr val="595959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595959"/>
                </a:solidFill>
              </a:rPr>
              <a:t>    - </a:t>
            </a:r>
            <a:r>
              <a:rPr lang="en-US" altLang="ko-KR" b="1" dirty="0">
                <a:solidFill>
                  <a:srgbClr val="595959"/>
                </a:solidFill>
              </a:rPr>
              <a:t>feature</a:t>
            </a:r>
            <a:r>
              <a:rPr lang="ko-KR" altLang="en-US" b="1" dirty="0">
                <a:solidFill>
                  <a:srgbClr val="595959"/>
                </a:solidFill>
              </a:rPr>
              <a:t>를 스스로</a:t>
            </a:r>
            <a:r>
              <a:rPr lang="ko-KR" altLang="en-US" dirty="0">
                <a:solidFill>
                  <a:srgbClr val="595959"/>
                </a:solidFill>
              </a:rPr>
              <a:t> 가져오기 때문에</a:t>
            </a:r>
            <a:r>
              <a:rPr lang="en-US" altLang="ko-KR" dirty="0">
                <a:solidFill>
                  <a:srgbClr val="595959"/>
                </a:solidFill>
              </a:rPr>
              <a:t>, </a:t>
            </a:r>
            <a:r>
              <a:rPr lang="en-US" altLang="ko-KR" b="1" dirty="0">
                <a:solidFill>
                  <a:srgbClr val="595959"/>
                </a:solidFill>
              </a:rPr>
              <a:t>training sample</a:t>
            </a:r>
            <a:r>
              <a:rPr lang="ko-KR" altLang="en-US" b="1" dirty="0">
                <a:solidFill>
                  <a:srgbClr val="595959"/>
                </a:solidFill>
              </a:rPr>
              <a:t>이 적어도</a:t>
            </a:r>
            <a:r>
              <a:rPr lang="ko-KR" altLang="en-US" dirty="0">
                <a:solidFill>
                  <a:srgbClr val="595959"/>
                </a:solidFill>
              </a:rPr>
              <a:t> 학습이 잘됨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- </a:t>
            </a:r>
            <a:r>
              <a:rPr lang="ko-KR" altLang="en-US" dirty="0">
                <a:solidFill>
                  <a:srgbClr val="595959"/>
                </a:solidFill>
              </a:rPr>
              <a:t>입</a:t>
            </a:r>
            <a:r>
              <a:rPr lang="en-US" altLang="ko-KR" dirty="0">
                <a:solidFill>
                  <a:srgbClr val="595959"/>
                </a:solidFill>
              </a:rPr>
              <a:t>/</a:t>
            </a:r>
            <a:r>
              <a:rPr lang="ko-KR" altLang="en-US" dirty="0">
                <a:solidFill>
                  <a:srgbClr val="595959"/>
                </a:solidFill>
              </a:rPr>
              <a:t>출력 </a:t>
            </a:r>
            <a:r>
              <a:rPr lang="ko-KR" altLang="en-US" b="1" dirty="0">
                <a:solidFill>
                  <a:srgbClr val="595959"/>
                </a:solidFill>
              </a:rPr>
              <a:t>모두 </a:t>
            </a:r>
            <a:r>
              <a:rPr lang="en-US" altLang="ko-KR" b="1" dirty="0">
                <a:solidFill>
                  <a:srgbClr val="595959"/>
                </a:solidFill>
              </a:rPr>
              <a:t>3</a:t>
            </a:r>
            <a:r>
              <a:rPr lang="ko-KR" altLang="en-US" b="1" dirty="0">
                <a:solidFill>
                  <a:srgbClr val="595959"/>
                </a:solidFill>
              </a:rPr>
              <a:t>차원 데이터로 처리</a:t>
            </a:r>
            <a:r>
              <a:rPr lang="ko-KR" altLang="en-US" dirty="0">
                <a:solidFill>
                  <a:srgbClr val="595959"/>
                </a:solidFill>
              </a:rPr>
              <a:t>하기 때문에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공간적 정보를 유지</a:t>
            </a:r>
            <a:r>
              <a:rPr lang="ko-KR" altLang="en-US" dirty="0">
                <a:solidFill>
                  <a:srgbClr val="595959"/>
                </a:solidFill>
              </a:rPr>
              <a:t>할 수 있음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-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패턴의 공간적 계층 구조</a:t>
            </a:r>
            <a:r>
              <a:rPr lang="ko-KR" altLang="en-US" dirty="0">
                <a:solidFill>
                  <a:srgbClr val="595959"/>
                </a:solidFill>
              </a:rPr>
              <a:t> 학습 가능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CNN</a:t>
            </a:r>
            <a:r>
              <a:rPr lang="ko-KR" altLang="en-US" sz="2000" b="1" dirty="0">
                <a:solidFill>
                  <a:srgbClr val="595959"/>
                </a:solidFill>
              </a:rPr>
              <a:t>의 단점</a:t>
            </a:r>
            <a:r>
              <a:rPr lang="ko-KR" altLang="en-US" b="1" dirty="0">
                <a:solidFill>
                  <a:srgbClr val="595959"/>
                </a:solidFill>
              </a:rPr>
              <a:t> </a:t>
            </a:r>
            <a:endParaRPr lang="en-US" altLang="ko-KR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 </a:t>
            </a:r>
            <a:r>
              <a:rPr lang="ko-KR" altLang="en-US" b="1" dirty="0" err="1">
                <a:solidFill>
                  <a:srgbClr val="595959"/>
                </a:solidFill>
              </a:rPr>
              <a:t>연산량</a:t>
            </a:r>
            <a:r>
              <a:rPr lang="ko-KR" altLang="en-US" dirty="0" err="1">
                <a:solidFill>
                  <a:srgbClr val="595959"/>
                </a:solidFill>
              </a:rPr>
              <a:t>이</a:t>
            </a:r>
            <a:r>
              <a:rPr lang="ko-KR" altLang="en-US" dirty="0">
                <a:solidFill>
                  <a:srgbClr val="595959"/>
                </a:solidFill>
              </a:rPr>
              <a:t> 많음 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 </a:t>
            </a:r>
            <a:r>
              <a:rPr lang="ko-KR" altLang="en-US" b="1" dirty="0">
                <a:solidFill>
                  <a:srgbClr val="595959"/>
                </a:solidFill>
              </a:rPr>
              <a:t>전체 데이터</a:t>
            </a:r>
            <a:r>
              <a:rPr lang="ko-KR" altLang="en-US" dirty="0">
                <a:solidFill>
                  <a:srgbClr val="595959"/>
                </a:solidFill>
              </a:rPr>
              <a:t>를 보고 </a:t>
            </a:r>
            <a:r>
              <a:rPr lang="ko-KR" altLang="en-US" b="1" dirty="0">
                <a:solidFill>
                  <a:srgbClr val="595959"/>
                </a:solidFill>
              </a:rPr>
              <a:t>특성을 추출</a:t>
            </a:r>
            <a:r>
              <a:rPr lang="ko-KR" altLang="en-US" dirty="0">
                <a:solidFill>
                  <a:srgbClr val="595959"/>
                </a:solidFill>
              </a:rPr>
              <a:t>할 수 없음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- </a:t>
            </a:r>
            <a:r>
              <a:rPr lang="ko-KR" altLang="en-US" dirty="0">
                <a:solidFill>
                  <a:srgbClr val="595959"/>
                </a:solidFill>
              </a:rPr>
              <a:t>여러 </a:t>
            </a:r>
            <a:r>
              <a:rPr lang="en-US" altLang="ko-KR" b="1" dirty="0">
                <a:solidFill>
                  <a:srgbClr val="595959"/>
                </a:solidFill>
              </a:rPr>
              <a:t>pooling</a:t>
            </a:r>
            <a:r>
              <a:rPr lang="ko-KR" altLang="en-US" b="1" dirty="0">
                <a:solidFill>
                  <a:srgbClr val="595959"/>
                </a:solidFill>
              </a:rPr>
              <a:t>층</a:t>
            </a:r>
            <a:r>
              <a:rPr lang="ko-KR" altLang="en-US" dirty="0">
                <a:solidFill>
                  <a:srgbClr val="595959"/>
                </a:solidFill>
              </a:rPr>
              <a:t>을 거치면서 작은 </a:t>
            </a:r>
            <a:r>
              <a:rPr lang="en-US" altLang="ko-KR" b="1" dirty="0">
                <a:solidFill>
                  <a:srgbClr val="595959"/>
                </a:solidFill>
              </a:rPr>
              <a:t>local </a:t>
            </a:r>
            <a:r>
              <a:rPr lang="ko-KR" altLang="en-US" b="1" dirty="0">
                <a:solidFill>
                  <a:srgbClr val="595959"/>
                </a:solidFill>
              </a:rPr>
              <a:t>정보</a:t>
            </a:r>
            <a:r>
              <a:rPr lang="ko-KR" altLang="en-US" dirty="0">
                <a:solidFill>
                  <a:srgbClr val="595959"/>
                </a:solidFill>
              </a:rPr>
              <a:t>를 잃을 수 있음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A7D74F6-AE2D-1601-5589-6436A56E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5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Deep Learning </a:t>
            </a:r>
            <a:r>
              <a:rPr lang="ko-KR" altLang="en-US" sz="2400" b="1" i="1" dirty="0">
                <a:solidFill>
                  <a:prstClr val="white"/>
                </a:solidFill>
              </a:rPr>
              <a:t>배경</a:t>
            </a:r>
          </a:p>
        </p:txBody>
      </p:sp>
      <p:pic>
        <p:nvPicPr>
          <p:cNvPr id="1028" name="Picture 4" descr="figure 2">
            <a:extLst>
              <a:ext uri="{FF2B5EF4-FFF2-40B4-BE49-F238E27FC236}">
                <a16:creationId xmlns:a16="http://schemas.microsoft.com/office/drawing/2014/main" id="{8E7A3116-FA12-45DC-A8F3-6B8AE908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8" y="1180191"/>
            <a:ext cx="5097052" cy="51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CA41F52-3B41-42E3-8A0F-4F94F8AFDE47}"/>
              </a:ext>
            </a:extLst>
          </p:cNvPr>
          <p:cNvSpPr/>
          <p:nvPr/>
        </p:nvSpPr>
        <p:spPr>
          <a:xfrm>
            <a:off x="6400802" y="1856288"/>
            <a:ext cx="5285736" cy="3408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Deep</a:t>
            </a:r>
            <a:r>
              <a:rPr lang="ko-KR" altLang="en-US" sz="2000" b="1" dirty="0">
                <a:solidFill>
                  <a:srgbClr val="595959"/>
                </a:solidFill>
              </a:rPr>
              <a:t> </a:t>
            </a:r>
            <a:r>
              <a:rPr lang="en-US" altLang="ko-KR" sz="2000" b="1" dirty="0">
                <a:solidFill>
                  <a:srgbClr val="595959"/>
                </a:solidFill>
              </a:rPr>
              <a:t>Learning</a:t>
            </a:r>
            <a:r>
              <a:rPr lang="ko-KR" altLang="en-US" sz="2000" b="1" dirty="0">
                <a:solidFill>
                  <a:srgbClr val="595959"/>
                </a:solidFill>
              </a:rPr>
              <a:t> 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두뇌</a:t>
            </a:r>
            <a:r>
              <a:rPr lang="ko-KR" altLang="en-US" dirty="0">
                <a:solidFill>
                  <a:srgbClr val="595959"/>
                </a:solidFill>
              </a:rPr>
              <a:t>에서 발견되는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정보처리 패턴</a:t>
            </a:r>
            <a:r>
              <a:rPr lang="ko-KR" altLang="en-US" dirty="0">
                <a:solidFill>
                  <a:srgbClr val="595959"/>
                </a:solidFill>
              </a:rPr>
              <a:t>에서 영감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많은 양의 데이터를 사용해 주어진 입력을 </a:t>
            </a:r>
            <a:endParaRPr lang="en-US" altLang="ko-KR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595959"/>
                </a:solidFill>
              </a:rPr>
              <a:t>  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특정 레이블에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mapping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수많은 </a:t>
            </a:r>
            <a:r>
              <a:rPr lang="ko-KR" altLang="en-US" b="1" dirty="0">
                <a:solidFill>
                  <a:srgbClr val="595959"/>
                </a:solidFill>
              </a:rPr>
              <a:t>알고리즘 계층</a:t>
            </a:r>
            <a:r>
              <a:rPr lang="en-US" altLang="ko-KR" dirty="0">
                <a:solidFill>
                  <a:srgbClr val="595959"/>
                </a:solidFill>
              </a:rPr>
              <a:t>(ANN)</a:t>
            </a:r>
            <a:r>
              <a:rPr lang="ko-KR" altLang="en-US" dirty="0">
                <a:solidFill>
                  <a:srgbClr val="595959"/>
                </a:solidFill>
              </a:rPr>
              <a:t>을 사용해 설계됨</a:t>
            </a:r>
            <a:endParaRPr lang="en-US" altLang="ko-KR" dirty="0">
              <a:solidFill>
                <a:srgbClr val="595959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6151C49-47AD-2CA6-EC4E-89D37FAF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5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Deep Learning VS</a:t>
            </a:r>
            <a:r>
              <a:rPr lang="ko-KR" altLang="en-US" sz="2400" b="1" i="1" dirty="0">
                <a:solidFill>
                  <a:prstClr val="white"/>
                </a:solidFill>
              </a:rPr>
              <a:t> </a:t>
            </a:r>
            <a:r>
              <a:rPr lang="en-US" altLang="ko-KR" sz="2400" b="1" i="1" dirty="0">
                <a:solidFill>
                  <a:prstClr val="white"/>
                </a:solidFill>
              </a:rPr>
              <a:t>Machine</a:t>
            </a:r>
            <a:r>
              <a:rPr lang="ko-KR" altLang="en-US" sz="2400" b="1" i="1" dirty="0">
                <a:solidFill>
                  <a:prstClr val="white"/>
                </a:solidFill>
              </a:rPr>
              <a:t> </a:t>
            </a:r>
            <a:r>
              <a:rPr lang="en-US" altLang="ko-KR" sz="2400" b="1" i="1" dirty="0">
                <a:solidFill>
                  <a:prstClr val="white"/>
                </a:solidFill>
              </a:rPr>
              <a:t>Learning 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CC51D450-9BA4-4CB3-8179-8C564085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3" y="1424442"/>
            <a:ext cx="10403134" cy="45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67ECA8C-EF9E-34EF-2D2D-9F1273E6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9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CD35DAE-BF5B-7BDB-874B-2203DEAA2FC8}"/>
              </a:ext>
            </a:extLst>
          </p:cNvPr>
          <p:cNvSpPr/>
          <p:nvPr/>
        </p:nvSpPr>
        <p:spPr>
          <a:xfrm>
            <a:off x="285750" y="238616"/>
            <a:ext cx="11620500" cy="6381750"/>
          </a:xfrm>
          <a:prstGeom prst="roundRect">
            <a:avLst>
              <a:gd name="adj" fmla="val 2339"/>
            </a:avLst>
          </a:prstGeom>
          <a:solidFill>
            <a:srgbClr val="FFFFFF"/>
          </a:solidFill>
          <a:ln>
            <a:noFill/>
          </a:ln>
          <a:effectLst>
            <a:outerShdw blurRad="190500" dist="38100" dir="5400000" algn="t" rotWithShape="0">
              <a:srgbClr val="1E2E6C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endParaRPr lang="en-US" altLang="ko-KR" sz="3200" i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defRPr/>
            </a:pPr>
            <a:r>
              <a:rPr lang="en-US" altLang="ko-KR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2. Deep</a:t>
            </a:r>
            <a:r>
              <a:rPr lang="ko-KR" altLang="en-US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en-US" altLang="ko-KR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Learning</a:t>
            </a:r>
            <a:r>
              <a:rPr lang="ko-KR" altLang="en-US" sz="3200" b="1" kern="0" dirty="0">
                <a:ln w="9525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의 학습 방법의 분류</a:t>
            </a:r>
            <a:endParaRPr lang="en-US" altLang="ko-KR" sz="3200" b="1" kern="0" dirty="0">
              <a:ln w="9525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900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285750" y="238616"/>
            <a:ext cx="11620500" cy="628649"/>
          </a:xfrm>
          <a:prstGeom prst="round2Same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algn="ctr">
              <a:defRPr/>
            </a:pPr>
            <a:endParaRPr lang="en-US" altLang="ko-KR" sz="1050" i="1" kern="0" dirty="0">
              <a:ln w="9525">
                <a:noFill/>
              </a:ln>
              <a:solidFill>
                <a:prstClr val="white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D6472C-4E2E-3B00-E1C9-2385F7D9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4552" y="6254259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Supervised learning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50D1FE0-A01F-496D-A327-AFC563A72319}"/>
              </a:ext>
            </a:extLst>
          </p:cNvPr>
          <p:cNvSpPr/>
          <p:nvPr/>
        </p:nvSpPr>
        <p:spPr>
          <a:xfrm>
            <a:off x="599496" y="1233041"/>
            <a:ext cx="10993007" cy="4655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1) Supervised learning</a:t>
            </a:r>
            <a:r>
              <a:rPr lang="ko-KR" altLang="en-US" sz="2000" b="1" dirty="0">
                <a:solidFill>
                  <a:srgbClr val="595959"/>
                </a:solidFill>
              </a:rPr>
              <a:t> 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이 지정</a:t>
            </a:r>
            <a:r>
              <a:rPr lang="ko-KR" altLang="en-US" dirty="0">
                <a:solidFill>
                  <a:srgbClr val="595959"/>
                </a:solidFill>
              </a:rPr>
              <a:t>된 데이터 처리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제공된 </a:t>
            </a:r>
            <a:r>
              <a:rPr lang="en-US" altLang="ko-KR" b="1" dirty="0">
                <a:solidFill>
                  <a:srgbClr val="595959"/>
                </a:solidFill>
              </a:rPr>
              <a:t>sample data</a:t>
            </a:r>
            <a:r>
              <a:rPr lang="ko-KR" altLang="en-US" dirty="0">
                <a:solidFill>
                  <a:srgbClr val="595959"/>
                </a:solidFill>
              </a:rPr>
              <a:t>에 대해서 작동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접근</a:t>
            </a:r>
            <a:r>
              <a:rPr lang="en-US" altLang="ko-KR" b="1" dirty="0">
                <a:solidFill>
                  <a:srgbClr val="595959"/>
                </a:solidFill>
              </a:rPr>
              <a:t> </a:t>
            </a:r>
            <a:r>
              <a:rPr lang="ko-KR" altLang="en-US" b="1" dirty="0">
                <a:solidFill>
                  <a:srgbClr val="595959"/>
                </a:solidFill>
              </a:rPr>
              <a:t>방식 </a:t>
            </a:r>
            <a:r>
              <a:rPr lang="en-US" altLang="ko-KR" dirty="0">
                <a:solidFill>
                  <a:srgbClr val="595959"/>
                </a:solidFill>
              </a:rPr>
              <a:t>:</a:t>
            </a:r>
            <a:r>
              <a:rPr lang="en-US" altLang="ko-KR" b="1" dirty="0">
                <a:solidFill>
                  <a:srgbClr val="595959"/>
                </a:solidFill>
              </a:rPr>
              <a:t>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en-US" altLang="ko-KR" b="1" dirty="0">
                <a:solidFill>
                  <a:srgbClr val="595959"/>
                </a:solidFill>
              </a:rPr>
              <a:t>,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Regression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일반적인 알고리즘 </a:t>
            </a:r>
            <a:r>
              <a:rPr lang="en-US" altLang="ko-KR" b="1" dirty="0">
                <a:solidFill>
                  <a:srgbClr val="595959"/>
                </a:solidFill>
              </a:rPr>
              <a:t>: </a:t>
            </a:r>
            <a:r>
              <a:rPr lang="en-US" altLang="ko-KR" dirty="0">
                <a:solidFill>
                  <a:srgbClr val="595959"/>
                </a:solidFill>
              </a:rPr>
              <a:t>Support Vector Machines(SVM), </a:t>
            </a:r>
            <a:r>
              <a:rPr lang="ko-KR" altLang="en-US" dirty="0">
                <a:solidFill>
                  <a:srgbClr val="595959"/>
                </a:solidFill>
              </a:rPr>
              <a:t>로지스틱 회귀</a:t>
            </a:r>
            <a:r>
              <a:rPr lang="en-US" altLang="ko-KR" dirty="0">
                <a:solidFill>
                  <a:srgbClr val="595959"/>
                </a:solidFill>
              </a:rPr>
              <a:t>, KNN(K-nearest neighbor) </a:t>
            </a:r>
            <a:r>
              <a:rPr lang="ko-KR" altLang="en-US" dirty="0">
                <a:solidFill>
                  <a:srgbClr val="595959"/>
                </a:solidFill>
              </a:rPr>
              <a:t>등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장점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b="1" dirty="0">
                <a:solidFill>
                  <a:srgbClr val="595959"/>
                </a:solidFill>
              </a:rPr>
              <a:t>데이터를 수집</a:t>
            </a:r>
            <a:r>
              <a:rPr lang="ko-KR" altLang="en-US" dirty="0">
                <a:solidFill>
                  <a:srgbClr val="595959"/>
                </a:solidFill>
              </a:rPr>
              <a:t>하거나 </a:t>
            </a:r>
            <a:r>
              <a:rPr lang="ko-KR" altLang="en-US" b="1" dirty="0">
                <a:solidFill>
                  <a:srgbClr val="595959"/>
                </a:solidFill>
              </a:rPr>
              <a:t>사전 지식</a:t>
            </a:r>
            <a:r>
              <a:rPr lang="ko-KR" altLang="en-US" dirty="0">
                <a:solidFill>
                  <a:srgbClr val="595959"/>
                </a:solidFill>
              </a:rPr>
              <a:t>에서 </a:t>
            </a:r>
            <a:r>
              <a:rPr lang="ko-KR" altLang="en-US" b="1" dirty="0">
                <a:solidFill>
                  <a:srgbClr val="595959"/>
                </a:solidFill>
              </a:rPr>
              <a:t>데이터 출력</a:t>
            </a:r>
            <a:r>
              <a:rPr lang="ko-KR" altLang="en-US" dirty="0">
                <a:solidFill>
                  <a:srgbClr val="595959"/>
                </a:solidFill>
              </a:rPr>
              <a:t>을 생성 가능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단점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en-US" altLang="ko-KR" b="1" dirty="0">
                <a:solidFill>
                  <a:srgbClr val="595959"/>
                </a:solidFill>
              </a:rPr>
              <a:t>training set</a:t>
            </a:r>
            <a:r>
              <a:rPr lang="ko-KR" altLang="en-US" dirty="0">
                <a:solidFill>
                  <a:srgbClr val="595959"/>
                </a:solidFill>
              </a:rPr>
              <a:t>가 </a:t>
            </a:r>
            <a:r>
              <a:rPr lang="en-US" altLang="ko-KR" dirty="0">
                <a:solidFill>
                  <a:srgbClr val="595959"/>
                </a:solidFill>
              </a:rPr>
              <a:t>class</a:t>
            </a:r>
            <a:r>
              <a:rPr lang="ko-KR" altLang="en-US" dirty="0">
                <a:solidFill>
                  <a:srgbClr val="595959"/>
                </a:solidFill>
              </a:rPr>
              <a:t>에 있어야 </a:t>
            </a:r>
            <a:r>
              <a:rPr lang="ko-KR" altLang="en-US" b="1" dirty="0">
                <a:solidFill>
                  <a:srgbClr val="595959"/>
                </a:solidFill>
              </a:rPr>
              <a:t>하는 </a:t>
            </a:r>
            <a:r>
              <a:rPr lang="en-US" altLang="ko-KR" b="1" dirty="0">
                <a:solidFill>
                  <a:srgbClr val="595959"/>
                </a:solidFill>
              </a:rPr>
              <a:t>sample</a:t>
            </a:r>
            <a:r>
              <a:rPr lang="ko-KR" altLang="en-US" b="1" dirty="0">
                <a:solidFill>
                  <a:srgbClr val="595959"/>
                </a:solidFill>
              </a:rPr>
              <a:t>을 소유하지 않을 때</a:t>
            </a:r>
            <a:r>
              <a:rPr lang="en-US" altLang="ko-KR" dirty="0">
                <a:solidFill>
                  <a:srgbClr val="595959"/>
                </a:solidFill>
              </a:rPr>
              <a:t>,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595959"/>
                </a:solidFill>
              </a:rPr>
              <a:t>       </a:t>
            </a:r>
            <a:r>
              <a:rPr lang="ko-KR" altLang="en-US" b="1" dirty="0">
                <a:solidFill>
                  <a:srgbClr val="595959"/>
                </a:solidFill>
              </a:rPr>
              <a:t>결정 경계</a:t>
            </a:r>
            <a:r>
              <a:rPr lang="en-US" altLang="ko-KR" dirty="0">
                <a:solidFill>
                  <a:srgbClr val="595959"/>
                </a:solidFill>
              </a:rPr>
              <a:t>(Decision Boundary)</a:t>
            </a:r>
            <a:r>
              <a:rPr lang="ko-KR" altLang="en-US" dirty="0">
                <a:solidFill>
                  <a:srgbClr val="595959"/>
                </a:solidFill>
              </a:rPr>
              <a:t>가 </a:t>
            </a:r>
            <a:r>
              <a:rPr lang="ko-KR" altLang="en-US" b="1" dirty="0">
                <a:solidFill>
                  <a:srgbClr val="595959"/>
                </a:solidFill>
              </a:rPr>
              <a:t>과도하게 변형 가능</a:t>
            </a:r>
            <a:endParaRPr lang="en-US" altLang="ko-KR" b="1" dirty="0">
              <a:solidFill>
                <a:srgbClr val="595959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F04BC8-5B9A-9BC7-B9E2-BEA92493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5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Unsupervised learning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50D1FE0-A01F-496D-A327-AFC563A72319}"/>
              </a:ext>
            </a:extLst>
          </p:cNvPr>
          <p:cNvSpPr/>
          <p:nvPr/>
        </p:nvSpPr>
        <p:spPr>
          <a:xfrm>
            <a:off x="809588" y="1025292"/>
            <a:ext cx="10572823" cy="507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2) Unsupervised learning</a:t>
            </a:r>
            <a:r>
              <a:rPr lang="ko-KR" altLang="en-US" sz="2000" b="1" dirty="0">
                <a:solidFill>
                  <a:srgbClr val="595959"/>
                </a:solidFill>
              </a:rPr>
              <a:t> 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지정이 되지 않은 경우</a:t>
            </a:r>
            <a:r>
              <a:rPr lang="ko-KR" altLang="en-US" dirty="0">
                <a:solidFill>
                  <a:srgbClr val="595959"/>
                </a:solidFill>
              </a:rPr>
              <a:t>에 데이터 처리 가능 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에이전트는 </a:t>
            </a:r>
            <a:r>
              <a:rPr lang="ko-KR" altLang="en-US" b="1" dirty="0">
                <a:solidFill>
                  <a:srgbClr val="595959"/>
                </a:solidFill>
              </a:rPr>
              <a:t>입력 데이터</a:t>
            </a:r>
            <a:r>
              <a:rPr lang="ko-KR" altLang="en-US" dirty="0">
                <a:solidFill>
                  <a:srgbClr val="595959"/>
                </a:solidFill>
              </a:rPr>
              <a:t>에서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식별되지 않은 패턴 또는 상관관계</a:t>
            </a:r>
            <a:r>
              <a:rPr lang="ko-KR" altLang="en-US" dirty="0">
                <a:solidFill>
                  <a:srgbClr val="595959"/>
                </a:solidFill>
              </a:rPr>
              <a:t>를 찾아냄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데이터 자체가 부족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하거나 훈련 데이터를 수집하기에는 </a:t>
            </a: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비용이 너무 높은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 등의 이유로 </a:t>
            </a:r>
            <a:r>
              <a:rPr lang="ko-KR" altLang="en-US" b="1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출력에 대해 알 수 없거나 활용할 수 없을 때</a:t>
            </a:r>
            <a:r>
              <a:rPr lang="ko-KR" altLang="en-US" b="0" i="0" dirty="0">
                <a:solidFill>
                  <a:srgbClr val="595959"/>
                </a:solidFill>
                <a:effectLst/>
                <a:latin typeface="Open Sans" panose="020B0604020202020204" pitchFamily="34" charset="0"/>
              </a:rPr>
              <a:t> 주로 사용됨</a:t>
            </a:r>
            <a:endParaRPr lang="en-US" altLang="ko-KR" b="0" i="0" dirty="0">
              <a:solidFill>
                <a:srgbClr val="595959"/>
              </a:solidFill>
              <a:effectLst/>
              <a:latin typeface="Open Sans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b="0" i="0" dirty="0">
              <a:solidFill>
                <a:srgbClr val="595959"/>
              </a:solidFill>
              <a:effectLst/>
              <a:latin typeface="Open Sans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접근 방식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Clustering</a:t>
            </a:r>
            <a:r>
              <a:rPr lang="en-US" altLang="ko-KR" b="1" dirty="0">
                <a:solidFill>
                  <a:srgbClr val="595959"/>
                </a:solidFill>
              </a:rPr>
              <a:t>,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Association, Dimensionality reduction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일반적인 알고리즘 </a:t>
            </a:r>
            <a:r>
              <a:rPr lang="en-US" altLang="ko-KR" b="1" dirty="0">
                <a:solidFill>
                  <a:srgbClr val="595959"/>
                </a:solidFill>
              </a:rPr>
              <a:t>: </a:t>
            </a:r>
            <a:r>
              <a:rPr lang="en-US" altLang="ko-KR" dirty="0">
                <a:solidFill>
                  <a:srgbClr val="595959"/>
                </a:solidFill>
              </a:rPr>
              <a:t>Clustering, K-means </a:t>
            </a:r>
            <a:r>
              <a:rPr lang="ko-KR" altLang="en-US" dirty="0">
                <a:solidFill>
                  <a:srgbClr val="595959"/>
                </a:solidFill>
              </a:rPr>
              <a:t>등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장점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en-US" altLang="ko-KR" b="1" dirty="0">
                <a:solidFill>
                  <a:srgbClr val="595959"/>
                </a:solidFill>
              </a:rPr>
              <a:t>label</a:t>
            </a:r>
            <a:r>
              <a:rPr lang="ko-KR" altLang="en-US" b="1" dirty="0">
                <a:solidFill>
                  <a:srgbClr val="595959"/>
                </a:solidFill>
              </a:rPr>
              <a:t>이 지정되지 않은 데이터</a:t>
            </a:r>
            <a:r>
              <a:rPr lang="ko-KR" altLang="en-US" dirty="0">
                <a:solidFill>
                  <a:srgbClr val="595959"/>
                </a:solidFill>
              </a:rPr>
              <a:t>를 처리함 </a:t>
            </a:r>
            <a:r>
              <a:rPr lang="en-US" altLang="ko-KR" dirty="0">
                <a:solidFill>
                  <a:srgbClr val="595959"/>
                </a:solidFill>
              </a:rPr>
              <a:t>/ </a:t>
            </a:r>
            <a:r>
              <a:rPr lang="ko-KR" altLang="en-US" b="1" dirty="0">
                <a:solidFill>
                  <a:srgbClr val="595959"/>
                </a:solidFill>
              </a:rPr>
              <a:t>복잡한 처리 작업 </a:t>
            </a:r>
            <a:r>
              <a:rPr lang="ko-KR" altLang="en-US" dirty="0">
                <a:solidFill>
                  <a:srgbClr val="595959"/>
                </a:solidFill>
              </a:rPr>
              <a:t>수행 가능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단점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dirty="0">
                <a:solidFill>
                  <a:srgbClr val="595959"/>
                </a:solidFill>
              </a:rPr>
              <a:t>데이터 정렬과 계산적으로 복잡한 정보를 </a:t>
            </a:r>
            <a:r>
              <a:rPr lang="ko-KR" altLang="en-US" b="1" dirty="0">
                <a:solidFill>
                  <a:srgbClr val="595959"/>
                </a:solidFill>
              </a:rPr>
              <a:t>정확하게 제공 불가능</a:t>
            </a:r>
            <a:endParaRPr lang="en-US" altLang="ko-KR" b="1" dirty="0">
              <a:solidFill>
                <a:srgbClr val="595959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137F104-0830-57C4-8791-B55CCEB6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9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8BE1B8F-546C-FB36-C3CB-E78B4245DAE9}"/>
              </a:ext>
            </a:extLst>
          </p:cNvPr>
          <p:cNvSpPr/>
          <p:nvPr/>
        </p:nvSpPr>
        <p:spPr>
          <a:xfrm>
            <a:off x="0" y="0"/>
            <a:ext cx="12192000" cy="628649"/>
          </a:xfrm>
          <a:prstGeom prst="rect">
            <a:avLst/>
          </a:prstGeom>
          <a:solidFill>
            <a:srgbClr val="94AAD1"/>
          </a:solidFill>
          <a:ln>
            <a:noFill/>
          </a:ln>
          <a:effectLst>
            <a:outerShdw dist="25400" dir="5400000" algn="t" rotWithShape="0">
              <a:srgbClr val="FE913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>
              <a:defRPr/>
            </a:pPr>
            <a:r>
              <a:rPr lang="en-US" altLang="ko-KR" sz="2400" b="1" i="1" dirty="0">
                <a:solidFill>
                  <a:prstClr val="white"/>
                </a:solidFill>
              </a:rPr>
              <a:t>Semi-Supervised learning</a:t>
            </a:r>
            <a:endParaRPr lang="ko-KR" altLang="en-US" sz="2400" b="1" i="1" dirty="0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50D1FE0-A01F-496D-A327-AFC563A72319}"/>
              </a:ext>
            </a:extLst>
          </p:cNvPr>
          <p:cNvSpPr/>
          <p:nvPr/>
        </p:nvSpPr>
        <p:spPr>
          <a:xfrm>
            <a:off x="584227" y="1233041"/>
            <a:ext cx="11023545" cy="4655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595959"/>
                </a:solidFill>
              </a:rPr>
              <a:t>3) Semi-Supervised learning</a:t>
            </a:r>
            <a:r>
              <a:rPr lang="ko-KR" altLang="en-US" sz="2000" b="1" dirty="0">
                <a:solidFill>
                  <a:srgbClr val="595959"/>
                </a:solidFill>
              </a:rPr>
              <a:t> </a:t>
            </a:r>
            <a:endParaRPr lang="en-US" altLang="ko-KR" sz="2000" b="1" dirty="0">
              <a:solidFill>
                <a:srgbClr val="595959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이 지정된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ko-KR" altLang="en-US" dirty="0">
                <a:solidFill>
                  <a:srgbClr val="595959"/>
                </a:solidFill>
              </a:rPr>
              <a:t>와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지정되지 않은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ko-KR" altLang="en-US" dirty="0">
                <a:solidFill>
                  <a:srgbClr val="595959"/>
                </a:solidFill>
              </a:rPr>
              <a:t>가 모두 사용됨</a:t>
            </a:r>
            <a:endParaRPr lang="en-US" altLang="ko-KR" dirty="0">
              <a:solidFill>
                <a:srgbClr val="595959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666666"/>
                </a:solidFill>
                <a:latin typeface="Lexend"/>
              </a:rPr>
              <a:t>-&gt; </a:t>
            </a:r>
            <a:r>
              <a:rPr lang="ko-KR" altLang="en-US" b="1" dirty="0">
                <a:solidFill>
                  <a:srgbClr val="666666"/>
                </a:solidFill>
                <a:latin typeface="Lexend"/>
              </a:rPr>
              <a:t>소량의 </a:t>
            </a:r>
            <a:r>
              <a:rPr lang="en-US" altLang="ko-KR" b="1" dirty="0">
                <a:solidFill>
                  <a:srgbClr val="666666"/>
                </a:solidFill>
                <a:latin typeface="Lexend"/>
              </a:rPr>
              <a:t>labeled data</a:t>
            </a:r>
            <a:r>
              <a:rPr lang="ko-KR" altLang="en-US" b="1" dirty="0">
                <a:solidFill>
                  <a:srgbClr val="666666"/>
                </a:solidFill>
                <a:latin typeface="Lexend"/>
              </a:rPr>
              <a:t>에는</a:t>
            </a:r>
            <a:r>
              <a:rPr lang="en-US" altLang="ko-KR" b="1" dirty="0">
                <a:solidFill>
                  <a:srgbClr val="666666"/>
                </a:solidFill>
                <a:latin typeface="Lexend"/>
              </a:rPr>
              <a:t> supervised learning</a:t>
            </a:r>
            <a:r>
              <a:rPr lang="ko-KR" altLang="en-US" b="1" dirty="0">
                <a:solidFill>
                  <a:srgbClr val="666666"/>
                </a:solidFill>
                <a:latin typeface="Lexend"/>
              </a:rPr>
              <a:t>을 적용</a:t>
            </a:r>
            <a:r>
              <a:rPr lang="en-US" altLang="ko-KR" b="1" dirty="0">
                <a:solidFill>
                  <a:srgbClr val="666666"/>
                </a:solidFill>
                <a:latin typeface="Lexend"/>
              </a:rPr>
              <a:t>,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666666"/>
                </a:solidFill>
                <a:latin typeface="Lexend"/>
              </a:rPr>
              <a:t>     </a:t>
            </a:r>
            <a:r>
              <a:rPr lang="ko-KR" altLang="en-US" b="1" dirty="0">
                <a:solidFill>
                  <a:srgbClr val="666666"/>
                </a:solidFill>
                <a:latin typeface="Lexend"/>
              </a:rPr>
              <a:t>많은 양의 </a:t>
            </a:r>
            <a:r>
              <a:rPr lang="en-US" altLang="ko-KR" b="1" dirty="0">
                <a:solidFill>
                  <a:srgbClr val="666666"/>
                </a:solidFill>
                <a:latin typeface="Lexend"/>
              </a:rPr>
              <a:t>unlabeled data</a:t>
            </a:r>
            <a:r>
              <a:rPr lang="ko-KR" altLang="en-US" dirty="0">
                <a:solidFill>
                  <a:srgbClr val="666666"/>
                </a:solidFill>
                <a:latin typeface="Lexend"/>
              </a:rPr>
              <a:t>에는 </a:t>
            </a:r>
            <a:r>
              <a:rPr lang="en-US" altLang="ko-KR" dirty="0">
                <a:solidFill>
                  <a:srgbClr val="666666"/>
                </a:solidFill>
                <a:latin typeface="Lexend"/>
              </a:rPr>
              <a:t> </a:t>
            </a:r>
            <a:r>
              <a:rPr lang="en-US" altLang="ko-KR" b="1" dirty="0">
                <a:solidFill>
                  <a:srgbClr val="666666"/>
                </a:solidFill>
                <a:latin typeface="Lexend"/>
              </a:rPr>
              <a:t>unsupervised learning </a:t>
            </a:r>
            <a:r>
              <a:rPr lang="ko-KR" altLang="en-US" dirty="0">
                <a:solidFill>
                  <a:srgbClr val="666666"/>
                </a:solidFill>
                <a:latin typeface="Lexend"/>
              </a:rPr>
              <a:t>적용해 </a:t>
            </a:r>
            <a:r>
              <a:rPr lang="ko-KR" altLang="en-US" b="1" dirty="0">
                <a:solidFill>
                  <a:srgbClr val="666666"/>
                </a:solidFill>
                <a:latin typeface="Lexend"/>
              </a:rPr>
              <a:t>추가적인 성능 향상</a:t>
            </a:r>
            <a:r>
              <a:rPr lang="ko-KR" altLang="en-US" dirty="0">
                <a:solidFill>
                  <a:srgbClr val="666666"/>
                </a:solidFill>
                <a:latin typeface="Lexend"/>
              </a:rPr>
              <a:t>을 목표로 함</a:t>
            </a:r>
            <a:endParaRPr lang="en-US" altLang="ko-KR" dirty="0">
              <a:solidFill>
                <a:srgbClr val="666666"/>
              </a:solidFill>
              <a:latin typeface="Lexend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적은 양의 </a:t>
            </a:r>
            <a:r>
              <a:rPr lang="en-US" altLang="ko-KR" dirty="0">
                <a:solidFill>
                  <a:srgbClr val="595959"/>
                </a:solidFill>
              </a:rPr>
              <a:t>labeled data</a:t>
            </a:r>
            <a:r>
              <a:rPr lang="ko-KR" altLang="en-US" dirty="0">
                <a:solidFill>
                  <a:srgbClr val="595959"/>
                </a:solidFill>
              </a:rPr>
              <a:t>와</a:t>
            </a:r>
            <a:r>
              <a:rPr lang="en-US" altLang="ko-KR" dirty="0">
                <a:solidFill>
                  <a:srgbClr val="595959"/>
                </a:solidFill>
              </a:rPr>
              <a:t> </a:t>
            </a:r>
            <a:r>
              <a:rPr lang="ko-KR" altLang="en-US" dirty="0">
                <a:solidFill>
                  <a:srgbClr val="595959"/>
                </a:solidFill>
              </a:rPr>
              <a:t>많은 양의 </a:t>
            </a:r>
            <a:r>
              <a:rPr lang="en-US" altLang="ko-KR" dirty="0">
                <a:solidFill>
                  <a:srgbClr val="595959"/>
                </a:solidFill>
              </a:rPr>
              <a:t>unlabeled data</a:t>
            </a:r>
            <a:r>
              <a:rPr lang="ko-KR" altLang="en-US" dirty="0">
                <a:solidFill>
                  <a:srgbClr val="595959"/>
                </a:solidFill>
              </a:rPr>
              <a:t>가 서로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식별 가능한 관계</a:t>
            </a:r>
            <a:r>
              <a:rPr lang="ko-KR" altLang="en-US" dirty="0">
                <a:solidFill>
                  <a:srgbClr val="595959"/>
                </a:solidFill>
              </a:rPr>
              <a:t>가 있다고 가정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595959"/>
                </a:solidFill>
              </a:rPr>
              <a:t>텍스트 문서 분류기 등에 적용</a:t>
            </a:r>
            <a:endParaRPr lang="en-US" altLang="ko-KR" b="1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장점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b="1" dirty="0">
                <a:solidFill>
                  <a:srgbClr val="595959"/>
                </a:solidFill>
              </a:rPr>
              <a:t>레이블이 지정된 데이터의 양을 최소화</a:t>
            </a:r>
            <a:r>
              <a:rPr lang="ko-KR" altLang="en-US" dirty="0">
                <a:solidFill>
                  <a:srgbClr val="595959"/>
                </a:solidFill>
              </a:rPr>
              <a:t>함</a:t>
            </a:r>
            <a:endParaRPr lang="en-US" altLang="ko-KR" dirty="0">
              <a:solidFill>
                <a:srgbClr val="595959"/>
              </a:solidFill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595959"/>
                </a:solidFill>
              </a:rPr>
              <a:t>단점</a:t>
            </a:r>
            <a:r>
              <a:rPr lang="ko-KR" altLang="en-US" dirty="0">
                <a:solidFill>
                  <a:srgbClr val="595959"/>
                </a:solidFill>
              </a:rPr>
              <a:t> </a:t>
            </a:r>
            <a:r>
              <a:rPr lang="en-US" altLang="ko-KR" dirty="0">
                <a:solidFill>
                  <a:srgbClr val="595959"/>
                </a:solidFill>
              </a:rPr>
              <a:t>: </a:t>
            </a:r>
            <a:r>
              <a:rPr lang="ko-KR" altLang="en-US" dirty="0">
                <a:solidFill>
                  <a:srgbClr val="595959"/>
                </a:solidFill>
              </a:rPr>
              <a:t>현재 </a:t>
            </a:r>
            <a:r>
              <a:rPr lang="en-US" altLang="ko-KR" dirty="0">
                <a:solidFill>
                  <a:srgbClr val="595959"/>
                </a:solidFill>
              </a:rPr>
              <a:t>training data</a:t>
            </a:r>
            <a:r>
              <a:rPr lang="ko-KR" altLang="en-US" dirty="0">
                <a:solidFill>
                  <a:srgbClr val="595959"/>
                </a:solidFill>
              </a:rPr>
              <a:t>가 </a:t>
            </a:r>
            <a:r>
              <a:rPr lang="ko-KR" altLang="en-US" b="1" dirty="0">
                <a:solidFill>
                  <a:srgbClr val="595959"/>
                </a:solidFill>
              </a:rPr>
              <a:t>잘못된 결정을 제공</a:t>
            </a:r>
            <a:r>
              <a:rPr lang="ko-KR" altLang="en-US" dirty="0">
                <a:solidFill>
                  <a:srgbClr val="595959"/>
                </a:solidFill>
              </a:rPr>
              <a:t>할 수 있는 </a:t>
            </a:r>
            <a:r>
              <a:rPr lang="ko-KR" altLang="en-US" b="1" dirty="0">
                <a:solidFill>
                  <a:srgbClr val="595959"/>
                </a:solidFill>
              </a:rPr>
              <a:t>부적절한 입력</a:t>
            </a:r>
            <a:r>
              <a:rPr lang="ko-KR" altLang="en-US" dirty="0">
                <a:solidFill>
                  <a:srgbClr val="595959"/>
                </a:solidFill>
              </a:rPr>
              <a:t> 가능</a:t>
            </a:r>
            <a:endParaRPr lang="en-US" altLang="ko-KR" b="1" dirty="0">
              <a:solidFill>
                <a:srgbClr val="595959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ACA884-431C-EA65-2BCE-997A93D5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063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3435</Words>
  <Application>Microsoft Office PowerPoint</Application>
  <PresentationFormat>와이드스크린</PresentationFormat>
  <Paragraphs>558</Paragraphs>
  <Slides>30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4" baseType="lpstr">
      <vt:lpstr>AppleSDGothicNeo</vt:lpstr>
      <vt:lpstr>-apple-system</vt:lpstr>
      <vt:lpstr>HelveticaNeue</vt:lpstr>
      <vt:lpstr>inherit</vt:lpstr>
      <vt:lpstr>Jeju Gothic</vt:lpstr>
      <vt:lpstr>Lexend</vt:lpstr>
      <vt:lpstr>Noto Sans KR</vt:lpstr>
      <vt:lpstr>Open Sans</vt:lpstr>
      <vt:lpstr>se-nanumgothic</vt:lpstr>
      <vt:lpstr>Tmon몬소리 Black</vt:lpstr>
      <vt:lpstr>맑은 고딕</vt:lpstr>
      <vt:lpstr>Arial</vt:lpstr>
      <vt:lpstr>Symbol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User</cp:lastModifiedBy>
  <cp:revision>86</cp:revision>
  <dcterms:created xsi:type="dcterms:W3CDTF">2022-10-04T05:16:09Z</dcterms:created>
  <dcterms:modified xsi:type="dcterms:W3CDTF">2023-04-06T17:18:38Z</dcterms:modified>
</cp:coreProperties>
</file>