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8" r:id="rId2"/>
    <p:sldId id="386" r:id="rId3"/>
    <p:sldId id="390" r:id="rId4"/>
    <p:sldId id="388" r:id="rId5"/>
    <p:sldId id="394" r:id="rId6"/>
    <p:sldId id="395" r:id="rId7"/>
    <p:sldId id="391" r:id="rId8"/>
    <p:sldId id="392" r:id="rId9"/>
    <p:sldId id="393" r:id="rId10"/>
    <p:sldId id="389" r:id="rId11"/>
    <p:sldId id="324" r:id="rId12"/>
  </p:sldIdLst>
  <p:sldSz cx="12192000" cy="6858000"/>
  <p:notesSz cx="6797675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AFABAB"/>
    <a:srgbClr val="F4B183"/>
    <a:srgbClr val="9DC3E6"/>
    <a:srgbClr val="D0CECE"/>
    <a:srgbClr val="FFFFFF"/>
    <a:srgbClr val="F5F6F9"/>
    <a:srgbClr val="5B9BD5"/>
    <a:srgbClr val="222A35"/>
    <a:srgbClr val="E1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7" autoAdjust="0"/>
    <p:restoredTop sz="97397" autoAdjust="0"/>
  </p:normalViewPr>
  <p:slideViewPr>
    <p:cSldViewPr snapToGrid="0">
      <p:cViewPr varScale="1">
        <p:scale>
          <a:sx n="114" d="100"/>
          <a:sy n="114" d="100"/>
        </p:scale>
        <p:origin x="114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FCBC-7976-4FDA-9B7F-33EDC0D790CC}" type="datetimeFigureOut">
              <a:rPr lang="ko-KR" altLang="en-US" smtClean="0"/>
              <a:t>2022-12-13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D3500-2EE7-48C0-8813-6CEDDF7DB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16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482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93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45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80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13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1449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658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879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3607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92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1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9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9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9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8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1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7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102973" y="631829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7FBB162-8746-42C9-BFFF-D75069B67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8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5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3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9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5F6F9"/>
            </a:gs>
            <a:gs pos="5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581F29D-2EBB-462C-8B31-4F037D464DD5}"/>
              </a:ext>
            </a:extLst>
          </p:cNvPr>
          <p:cNvGrpSpPr/>
          <p:nvPr/>
        </p:nvGrpSpPr>
        <p:grpSpPr>
          <a:xfrm>
            <a:off x="3814824" y="1724619"/>
            <a:ext cx="4541466" cy="3570373"/>
            <a:chOff x="3814824" y="1724619"/>
            <a:chExt cx="4541466" cy="3570373"/>
          </a:xfrm>
        </p:grpSpPr>
        <p:sp>
          <p:nvSpPr>
            <p:cNvPr id="5" name="직사각형 4"/>
            <p:cNvSpPr/>
            <p:nvPr/>
          </p:nvSpPr>
          <p:spPr>
            <a:xfrm>
              <a:off x="3814824" y="3383014"/>
              <a:ext cx="4541466" cy="191197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>
                <a:lnSpc>
                  <a:spcPct val="150000"/>
                </a:lnSpc>
              </a:pPr>
              <a:r>
                <a:rPr lang="en-US" altLang="ko-KR" sz="1600" b="1" kern="0">
                  <a:solidFill>
                    <a:prstClr val="white"/>
                  </a:solidFill>
                </a:rPr>
                <a:t>Intelligent Information Processing Lab</a:t>
              </a:r>
              <a:endParaRPr lang="en-US" altLang="ko-KR" sz="1600" b="1" kern="0" dirty="0">
                <a:solidFill>
                  <a:prstClr val="white"/>
                </a:solidFill>
              </a:endParaRPr>
            </a:p>
            <a:p>
              <a:pPr lvl="1" algn="r">
                <a:lnSpc>
                  <a:spcPct val="150000"/>
                </a:lnSpc>
              </a:pPr>
              <a:r>
                <a:rPr lang="en-US" altLang="ko-KR" sz="1400">
                  <a:solidFill>
                    <a:prstClr val="white"/>
                  </a:solidFill>
                </a:rPr>
                <a:t>JunHo Yoon</a:t>
              </a:r>
            </a:p>
          </p:txBody>
        </p:sp>
        <p:sp>
          <p:nvSpPr>
            <p:cNvPr id="42" name="양쪽 모서리가 둥근 사각형 41"/>
            <p:cNvSpPr/>
            <p:nvPr/>
          </p:nvSpPr>
          <p:spPr>
            <a:xfrm>
              <a:off x="3814824" y="1724619"/>
              <a:ext cx="4541466" cy="1658394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57300" dist="38100" dir="16200000" sx="79000" sy="79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i="1" kern="0">
                  <a:solidFill>
                    <a:schemeClr val="tx1"/>
                  </a:solidFill>
                </a:rPr>
                <a:t>IIP Lab Seminar</a:t>
              </a:r>
              <a:endParaRPr lang="en-US" altLang="ko-KR" sz="2400" b="1" i="1" kern="0">
                <a:solidFill>
                  <a:schemeClr val="tx1"/>
                </a:solidFill>
              </a:endParaRP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800" kern="0">
                  <a:solidFill>
                    <a:schemeClr val="tx1"/>
                  </a:solidFill>
                </a:rPr>
                <a:t>Quantum AI Paer Revew</a:t>
              </a:r>
              <a:endParaRPr lang="en-US" altLang="ko-KR" sz="600" kern="0">
                <a:solidFill>
                  <a:schemeClr val="tx1"/>
                </a:solidFill>
              </a:endParaRPr>
            </a:p>
            <a:p>
              <a:pPr algn="r" latinLnBrk="0">
                <a:lnSpc>
                  <a:spcPct val="150000"/>
                </a:lnSpc>
                <a:defRPr/>
              </a:pPr>
              <a:r>
                <a:rPr lang="en-US" altLang="ko-KR" sz="800" kern="0">
                  <a:solidFill>
                    <a:schemeClr val="tx1"/>
                  </a:solidFill>
                </a:rPr>
                <a:t>Dec.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50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Quantum AI Paper Review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Conclusion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9873F7-6BFE-5D31-499B-0EE276FAEC4C}"/>
              </a:ext>
            </a:extLst>
          </p:cNvPr>
          <p:cNvSpPr txBox="1"/>
          <p:nvPr/>
        </p:nvSpPr>
        <p:spPr>
          <a:xfrm>
            <a:off x="753353" y="1895131"/>
            <a:ext cx="1068923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Paper - Conclusion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QUBO </a:t>
            </a:r>
            <a:r>
              <a:rPr lang="ko-KR" altLang="en-US" sz="1400" b="1"/>
              <a:t>문제는 양자 컴퓨팅과 </a:t>
            </a:r>
            <a:r>
              <a:rPr lang="en-US" altLang="ko-KR" sz="1400" b="1"/>
              <a:t>AI </a:t>
            </a:r>
            <a:r>
              <a:rPr lang="ko-KR" altLang="en-US" sz="1400" b="1"/>
              <a:t>영역에서 가치가 높음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VQE</a:t>
            </a:r>
            <a:r>
              <a:rPr lang="ko-KR" altLang="en-US" sz="1400" b="1"/>
              <a:t>와 </a:t>
            </a:r>
            <a:r>
              <a:rPr lang="en-US" altLang="ko-KR" sz="1400" b="1"/>
              <a:t>QAOA</a:t>
            </a:r>
            <a:r>
              <a:rPr lang="ko-KR" altLang="en-US" sz="1400" b="1"/>
              <a:t>는 </a:t>
            </a:r>
            <a:r>
              <a:rPr lang="en-US" altLang="ko-KR" sz="1400" b="1"/>
              <a:t>NISQ </a:t>
            </a:r>
            <a:r>
              <a:rPr lang="ko-KR" altLang="en-US" sz="1400" b="1"/>
              <a:t>단계에서 하이브리드 양자</a:t>
            </a:r>
            <a:r>
              <a:rPr lang="en-US" altLang="ko-KR" sz="1400" b="1"/>
              <a:t>/</a:t>
            </a:r>
            <a:r>
              <a:rPr lang="ko-KR" altLang="en-US" sz="1400" b="1"/>
              <a:t>고전 알고리즘으로 적용 분야가 다양함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HHL </a:t>
            </a:r>
            <a:r>
              <a:rPr lang="ko-KR" altLang="en-US" sz="1400" b="1"/>
              <a:t>알고리즘은 양자 머신 러닝의 핵심 기술 중 하나인 선형 방정식에서 확실한 속도 향상을 보장하는 해결 방안임</a:t>
            </a:r>
            <a:endParaRPr lang="en-US" altLang="ko-KR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599AE-B5EF-028D-F07F-4C53A619BBD8}"/>
              </a:ext>
            </a:extLst>
          </p:cNvPr>
          <p:cNvSpPr txBox="1"/>
          <p:nvPr/>
        </p:nvSpPr>
        <p:spPr>
          <a:xfrm>
            <a:off x="753353" y="3689708"/>
            <a:ext cx="1068923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Proposal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QAOA </a:t>
            </a:r>
            <a:r>
              <a:rPr lang="ko-KR" altLang="en-US" sz="1400" b="1"/>
              <a:t>알고리즘의 경우 </a:t>
            </a:r>
            <a:r>
              <a:rPr lang="en-US" altLang="ko-KR" sz="1400" b="1"/>
              <a:t>Hamiltonian </a:t>
            </a:r>
            <a:r>
              <a:rPr lang="ko-KR" altLang="en-US" sz="1400" b="1"/>
              <a:t>연산자를 </a:t>
            </a:r>
            <a:r>
              <a:rPr lang="en-US" altLang="ko-KR" sz="1400" b="1"/>
              <a:t>2</a:t>
            </a:r>
            <a:r>
              <a:rPr lang="ko-KR" altLang="en-US" sz="1400" b="1"/>
              <a:t>개 사용하고 </a:t>
            </a:r>
            <a:r>
              <a:rPr lang="en-US" altLang="ko-KR" sz="1400" b="1"/>
              <a:t>Layer </a:t>
            </a:r>
            <a:r>
              <a:rPr lang="ko-KR" altLang="en-US" sz="1400" b="1"/>
              <a:t>를 증가함으로써 </a:t>
            </a:r>
            <a:r>
              <a:rPr lang="en-US" altLang="ko-KR" sz="1400" b="1"/>
              <a:t>VQE </a:t>
            </a:r>
            <a:r>
              <a:rPr lang="ko-KR" altLang="en-US" sz="1400" b="1"/>
              <a:t>대비 정확한 근사 값 탐색이 가능함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Layer</a:t>
            </a:r>
            <a:r>
              <a:rPr lang="ko-KR" altLang="en-US" sz="1400" b="1"/>
              <a:t>는 깊어질수록 정보가 손실되는 문제가 발생 가능하기 때문에</a:t>
            </a:r>
            <a:r>
              <a:rPr lang="en-US" altLang="ko-KR" sz="1400" b="1"/>
              <a:t> Residual Block </a:t>
            </a:r>
            <a:r>
              <a:rPr lang="ko-KR" altLang="en-US" sz="1400" b="1"/>
              <a:t>또는 </a:t>
            </a:r>
            <a:r>
              <a:rPr lang="en-US" altLang="ko-KR" sz="1400" b="1"/>
              <a:t>Inception Block </a:t>
            </a:r>
            <a:r>
              <a:rPr lang="ko-KR" altLang="en-US" sz="1400" b="1"/>
              <a:t>등 딥러닝 모델에서의 기법 적용 또는 최적의 </a:t>
            </a:r>
            <a:r>
              <a:rPr lang="en-US" altLang="ko-KR" sz="1400" b="1"/>
              <a:t>EfficientNet</a:t>
            </a:r>
            <a:r>
              <a:rPr lang="ko-KR" altLang="en-US" sz="1400" b="1"/>
              <a:t>과 같이 최적화 방안에 대한 연구가 필요함</a:t>
            </a:r>
            <a:endParaRPr lang="en-US" altLang="ko-KR" sz="1400" b="1"/>
          </a:p>
        </p:txBody>
      </p:sp>
    </p:spTree>
    <p:extLst>
      <p:ext uri="{BB962C8B-B14F-4D97-AF65-F5344CB8AC3E}">
        <p14:creationId xmlns:p14="http://schemas.microsoft.com/office/powerpoint/2010/main" val="117641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Multi-modal based Item Similarity Mesurement for Recommendation System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236592" y="3394771"/>
            <a:ext cx="11682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/>
              <a:t>Thank you </a:t>
            </a:r>
            <a:r>
              <a:rPr lang="en-US" altLang="ko-KR" sz="2400">
                <a:sym typeface="Wingdings" panose="05000000000000000000" pitchFamily="2" charset="2"/>
              </a:rPr>
              <a:t></a:t>
            </a:r>
            <a:endParaRPr lang="en-US" altLang="ko-KR" sz="2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E3338-C8E4-47C6-BE79-944C349969CE}"/>
              </a:ext>
            </a:extLst>
          </p:cNvPr>
          <p:cNvSpPr txBox="1"/>
          <p:nvPr/>
        </p:nvSpPr>
        <p:spPr>
          <a:xfrm>
            <a:off x="236591" y="5368075"/>
            <a:ext cx="116825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/>
              <a:t>JunHo Yoon   </a:t>
            </a:r>
            <a:r>
              <a:rPr lang="ko-KR" altLang="en-US" sz="1200"/>
              <a:t>윤준호</a:t>
            </a:r>
            <a:endParaRPr lang="en-US" altLang="ko-KR" sz="1200"/>
          </a:p>
          <a:p>
            <a:pPr algn="r"/>
            <a:r>
              <a:rPr lang="en-US" altLang="ko-KR" sz="1200"/>
              <a:t>Department of Computer Engineering, Gachon University | Researcher</a:t>
            </a:r>
          </a:p>
          <a:p>
            <a:pPr algn="r"/>
            <a:endParaRPr lang="en-US" altLang="ko-KR" sz="1200"/>
          </a:p>
          <a:p>
            <a:pPr algn="r"/>
            <a:r>
              <a:rPr lang="en-US" altLang="ko-KR" sz="1200"/>
              <a:t>Tel. +82-31-750-8822   Mobile. +82-10-9110-6257</a:t>
            </a:r>
          </a:p>
          <a:p>
            <a:pPr algn="r"/>
            <a:r>
              <a:rPr lang="en-US" altLang="ko-KR" sz="1200"/>
              <a:t>E-mail. junho6257@gachon.ac.kr</a:t>
            </a:r>
          </a:p>
        </p:txBody>
      </p:sp>
    </p:spTree>
    <p:extLst>
      <p:ext uri="{BB962C8B-B14F-4D97-AF65-F5344CB8AC3E}">
        <p14:creationId xmlns:p14="http://schemas.microsoft.com/office/powerpoint/2010/main" val="425349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Quantum AI Paper Review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Review Paper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9873F7-6BFE-5D31-499B-0EE276FAEC4C}"/>
              </a:ext>
            </a:extLst>
          </p:cNvPr>
          <p:cNvSpPr txBox="1"/>
          <p:nvPr/>
        </p:nvSpPr>
        <p:spPr>
          <a:xfrm>
            <a:off x="4613563" y="1895131"/>
            <a:ext cx="682901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Paper Description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Title : The Useful Quantum Computing Techniques for Artificial Intelligence Engineers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Conference : International Conference on Information Networking (ICOIN)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Impact Score (IS) : 1.65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Date : Jan, 2020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DOI : 10.1109/ICOIN48656.2020.9016555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Pages (s) : 1-3</a:t>
            </a: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Citation (Google Scholar) : 15</a:t>
            </a:r>
            <a:endParaRPr lang="en-US" altLang="ko-KR" sz="140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8EBD51B-B482-FE00-B713-C843671DB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18" y="1834913"/>
            <a:ext cx="3550082" cy="46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9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Quantum AI Paper Review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Abstract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9873F7-6BFE-5D31-499B-0EE276FAEC4C}"/>
              </a:ext>
            </a:extLst>
          </p:cNvPr>
          <p:cNvSpPr txBox="1"/>
          <p:nvPr/>
        </p:nvSpPr>
        <p:spPr>
          <a:xfrm>
            <a:off x="753353" y="3568104"/>
            <a:ext cx="1068923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Quantum Computinng Techniques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Quadratic Unconstrained Binary Optimizer (QUBO)</a:t>
            </a:r>
            <a:br>
              <a:rPr lang="en-US" altLang="ko-KR" sz="1400" b="1"/>
            </a:b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Variational Quantum Eigensolver (VQE)</a:t>
            </a:r>
            <a:br>
              <a:rPr lang="en-US" altLang="ko-KR" sz="1400" b="1"/>
            </a:b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Quantum Approximate Optimization Algorithm (QAOA)</a:t>
            </a:r>
            <a:br>
              <a:rPr lang="en-US" altLang="ko-KR" sz="1400" b="1"/>
            </a:b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Harrow-Hassidim-Lloyd (HHL) Algorithm</a:t>
            </a:r>
            <a:endParaRPr lang="en-US" altLang="ko-KR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E86D6-5EA5-2BF7-C8DD-7682B75ABED3}"/>
              </a:ext>
            </a:extLst>
          </p:cNvPr>
          <p:cNvSpPr txBox="1"/>
          <p:nvPr/>
        </p:nvSpPr>
        <p:spPr>
          <a:xfrm>
            <a:off x="753353" y="1895131"/>
            <a:ext cx="10689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Noisy Intermediate-Scale Quantum (NISQ) </a:t>
            </a:r>
            <a:r>
              <a:rPr lang="ko-KR" altLang="en-US" sz="1600" b="1"/>
              <a:t>단계</a:t>
            </a:r>
            <a:endParaRPr lang="en-US" altLang="ko-KR" sz="1600" b="1"/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ko-KR" altLang="en-US" sz="1400" b="1"/>
              <a:t>양자 프로세서는 약 </a:t>
            </a:r>
            <a:r>
              <a:rPr lang="en-US" altLang="ko-KR" sz="1400" b="1"/>
              <a:t>50~</a:t>
            </a:r>
            <a:r>
              <a:rPr lang="ko-KR" altLang="en-US" sz="1400" b="1"/>
              <a:t>수백 큐비트를 포함하지만 지속 가능한 이익</a:t>
            </a:r>
            <a:r>
              <a:rPr lang="en-US" altLang="ko-KR" sz="1400" b="1"/>
              <a:t>(</a:t>
            </a:r>
            <a:r>
              <a:rPr lang="ko-KR" altLang="en-US" sz="1400" b="1"/>
              <a:t>오류 보정 등</a:t>
            </a:r>
            <a:r>
              <a:rPr lang="en-US" altLang="ko-KR" sz="1400" b="1"/>
              <a:t>)</a:t>
            </a:r>
            <a:r>
              <a:rPr lang="ko-KR" altLang="en-US" sz="1400" b="1"/>
              <a:t>을 얻을 만큼 큐비트가 충분히 크지 않음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NISQ </a:t>
            </a:r>
            <a:r>
              <a:rPr lang="ko-KR" altLang="en-US" sz="1400" b="1"/>
              <a:t>단계에서 </a:t>
            </a:r>
            <a:r>
              <a:rPr lang="en-US" altLang="ko-KR" sz="1400" b="1"/>
              <a:t>VQE</a:t>
            </a:r>
            <a:r>
              <a:rPr lang="ko-KR" altLang="en-US" sz="1400" b="1"/>
              <a:t>와 </a:t>
            </a:r>
            <a:r>
              <a:rPr lang="en-US" altLang="ko-KR" sz="1400" b="1"/>
              <a:t>QAOA </a:t>
            </a:r>
            <a:r>
              <a:rPr lang="ko-KR" altLang="en-US" sz="1400" b="1"/>
              <a:t>같은 알고리즘을 여러 기술에 적용하는 것이 양자 컴퓨팅 연구의 흐름임</a:t>
            </a:r>
            <a:endParaRPr lang="en-US" altLang="ko-KR" sz="1400"/>
          </a:p>
        </p:txBody>
      </p:sp>
    </p:spTree>
    <p:extLst>
      <p:ext uri="{BB962C8B-B14F-4D97-AF65-F5344CB8AC3E}">
        <p14:creationId xmlns:p14="http://schemas.microsoft.com/office/powerpoint/2010/main" val="161259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Quantum AI Paper Review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QUBO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9873F7-6BFE-5D31-499B-0EE276FAEC4C}"/>
              </a:ext>
            </a:extLst>
          </p:cNvPr>
          <p:cNvSpPr txBox="1"/>
          <p:nvPr/>
        </p:nvSpPr>
        <p:spPr>
          <a:xfrm>
            <a:off x="753353" y="1895131"/>
            <a:ext cx="106892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Quadratic Unconstrained Binary Optimizer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QUBO</a:t>
            </a:r>
            <a:r>
              <a:rPr lang="ko-KR" altLang="en-US" sz="1400" b="1"/>
              <a:t>는 조합 최적화</a:t>
            </a:r>
            <a:r>
              <a:rPr lang="en-US" altLang="ko-KR" sz="1400" b="1"/>
              <a:t>(Combinatioria Optimization)</a:t>
            </a:r>
            <a:r>
              <a:rPr lang="ko-KR" altLang="en-US" sz="1400" b="1"/>
              <a:t> 문제로광범위한 응용 분야에 유용한 기술임</a:t>
            </a:r>
            <a:br>
              <a:rPr lang="en-US" altLang="ko-KR" sz="1400" b="1"/>
            </a:br>
            <a:r>
              <a:rPr lang="ko-KR" altLang="en-US" sz="1400"/>
              <a:t>조합 최적화 </a:t>
            </a:r>
            <a:r>
              <a:rPr lang="en-US" altLang="ko-KR" sz="1400"/>
              <a:t>: </a:t>
            </a:r>
            <a:r>
              <a:rPr lang="ko-KR" altLang="en-US" sz="1400"/>
              <a:t>문제의 해가 정수</a:t>
            </a:r>
            <a:r>
              <a:rPr lang="en-US" altLang="ko-KR" sz="1400"/>
              <a:t>, </a:t>
            </a:r>
            <a:r>
              <a:rPr lang="ko-KR" altLang="en-US" sz="1400"/>
              <a:t>그래프</a:t>
            </a:r>
            <a:r>
              <a:rPr lang="en-US" altLang="ko-KR" sz="1400"/>
              <a:t>, Boolean</a:t>
            </a:r>
            <a:r>
              <a:rPr lang="ko-KR" altLang="en-US" sz="1400"/>
              <a:t>등 이상적일 경우</a:t>
            </a:r>
            <a:endParaRPr lang="en-US" altLang="ko-KR" sz="1400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QUBO</a:t>
            </a:r>
            <a:r>
              <a:rPr lang="ko-KR" altLang="en-US" sz="1400" b="1"/>
              <a:t>는 물리학의 </a:t>
            </a:r>
            <a:r>
              <a:rPr lang="en-US" altLang="ko-KR" sz="1400" b="1"/>
              <a:t>Ising </a:t>
            </a:r>
            <a:r>
              <a:rPr lang="ko-KR" altLang="en-US" sz="1400" b="1"/>
              <a:t>모델과의 관련성 때문에 </a:t>
            </a:r>
            <a:r>
              <a:rPr lang="en-US" altLang="ko-KR" sz="1400" b="1"/>
              <a:t>Quentum Annealing</a:t>
            </a:r>
            <a:r>
              <a:rPr lang="ko-KR" altLang="en-US" sz="1400" b="1"/>
              <a:t>의 기초와 </a:t>
            </a:r>
            <a:r>
              <a:rPr lang="en-US" altLang="ko-KR" sz="1400" b="1"/>
              <a:t>Neuromorphic Computing </a:t>
            </a:r>
            <a:r>
              <a:rPr lang="ko-KR" altLang="en-US" sz="1400" b="1"/>
              <a:t>연구의 주제가 됨</a:t>
            </a:r>
            <a:br>
              <a:rPr lang="en-US" altLang="ko-KR" sz="1400" b="1"/>
            </a:br>
            <a:br>
              <a:rPr lang="en-US" altLang="ko-KR" sz="1400" b="1"/>
            </a:br>
            <a:r>
              <a:rPr lang="en-US" altLang="ko-KR" sz="1400"/>
              <a:t>Ising </a:t>
            </a:r>
            <a:r>
              <a:rPr lang="ko-KR" altLang="en-US" sz="1400"/>
              <a:t>모델</a:t>
            </a:r>
            <a:r>
              <a:rPr lang="en-US" altLang="ko-KR" sz="1400"/>
              <a:t>		: </a:t>
            </a:r>
            <a:r>
              <a:rPr lang="ko-KR" altLang="en-US" sz="1400"/>
              <a:t>두 가지 상태 중 하나에 있을 수 있는 이산 변수로 구성</a:t>
            </a:r>
            <a:br>
              <a:rPr lang="en-US" altLang="ko-KR" sz="1400"/>
            </a:br>
            <a:r>
              <a:rPr lang="en-US" altLang="ko-KR" sz="1400"/>
              <a:t>Quantum Annealing	: Quantum fluctuation</a:t>
            </a:r>
            <a:r>
              <a:rPr lang="ko-KR" altLang="en-US" sz="1400"/>
              <a:t>에서 목적 함수의 전역 최소값을 찾기 위한 최적화 프로세스</a:t>
            </a:r>
            <a:br>
              <a:rPr lang="en-US" altLang="ko-KR" sz="1400"/>
            </a:br>
            <a:r>
              <a:rPr lang="en-US" altLang="ko-KR" sz="1400"/>
              <a:t>Neuromophic Computin	: </a:t>
            </a:r>
            <a:r>
              <a:rPr lang="ko-KR" altLang="en-US" sz="1400"/>
              <a:t>신경계에 존재하는 신경생물학적 구조를 모방하여 계산을 수행 </a:t>
            </a:r>
            <a:r>
              <a:rPr lang="en-US" altLang="ko-KR" sz="1400"/>
              <a:t>(ex. Neural Network)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FF74A0-2899-1E49-7ABB-2E3EDB08C7D3}"/>
              </a:ext>
            </a:extLst>
          </p:cNvPr>
          <p:cNvSpPr txBox="1"/>
          <p:nvPr/>
        </p:nvSpPr>
        <p:spPr>
          <a:xfrm>
            <a:off x="753353" y="4676554"/>
            <a:ext cx="106892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/>
              <a:t>QUBO</a:t>
            </a:r>
            <a:r>
              <a:rPr lang="ko-KR" altLang="en-US" sz="1400" b="1"/>
              <a:t>는 다음 목적함수를 통해 나타낼 수 있음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여기서 </a:t>
            </a:r>
            <a:r>
              <a:rPr lang="en-US" altLang="ko-KR" sz="1400" b="1"/>
              <a:t>x</a:t>
            </a:r>
            <a:r>
              <a:rPr lang="ko-KR" altLang="en-US" sz="1400" b="1"/>
              <a:t>는 이항 변수의 벡터이고 </a:t>
            </a:r>
            <a:r>
              <a:rPr lang="en-US" altLang="ko-KR" sz="1400" b="1"/>
              <a:t>Q</a:t>
            </a:r>
            <a:r>
              <a:rPr lang="ko-KR" altLang="en-US" sz="1400" b="1"/>
              <a:t>는 삼각 또는 대칭 행렬이 될 수 있는 가중치 값을 가지는 정사각 행렬임</a:t>
            </a:r>
            <a:endParaRPr lang="en-US" altLang="ko-KR" sz="1400" b="1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9A590BF-DBCF-0D5A-B4AB-CD9571872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19" y="5026069"/>
            <a:ext cx="1746861" cy="4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8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Quantum AI Paper Review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QUBO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5</a:t>
            </a:fld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9873F7-6BFE-5D31-499B-0EE276FAEC4C}"/>
                  </a:ext>
                </a:extLst>
              </p:cNvPr>
              <p:cNvSpPr txBox="1"/>
              <p:nvPr/>
            </p:nvSpPr>
            <p:spPr>
              <a:xfrm>
                <a:off x="753353" y="1895131"/>
                <a:ext cx="10689230" cy="1020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sz="1600" b="1"/>
                  <a:t>■ </a:t>
                </a:r>
                <a:r>
                  <a:rPr lang="en-US" altLang="ko-KR" sz="1600" b="1"/>
                  <a:t>Quadratic Unconstrained Binary Optimizer</a:t>
                </a:r>
              </a:p>
              <a:p>
                <a:endParaRPr lang="en-US" altLang="ko-KR" sz="1600"/>
              </a:p>
              <a:p>
                <a:pPr marL="285750" indent="-285750">
                  <a:buFontTx/>
                  <a:buChar char="-"/>
                </a:pPr>
                <a:r>
                  <a:rPr lang="ko-KR" altLang="en-US" sz="1400" b="1"/>
                  <a:t>최적화 문제에 대해 다음과 같은 수식이 있다고 가정했을 때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𝒐𝒓</m:t>
                    </m:r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 ∈{</m:t>
                    </m:r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altLang="ko-KR" sz="1400" b="1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ko-KR" sz="1400" b="1"/>
                  <a:t> </a:t>
                </a:r>
                <a:r>
                  <a:rPr lang="ko-KR" altLang="en-US" sz="1400" b="1"/>
                  <a:t>으로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b="1" i="1"/>
                        </m:ctrlPr>
                      </m:sSubPr>
                      <m:e>
                        <m:r>
                          <a:rPr lang="en-US" altLang="ko-KR" sz="1400" b="1" i="1"/>
                          <m:t>𝒙</m:t>
                        </m:r>
                      </m:e>
                      <m:sub>
                        <m:r>
                          <a:rPr lang="en-US" altLang="ko-KR" sz="1400" b="1" i="1"/>
                          <m:t>𝒏</m:t>
                        </m:r>
                      </m:sub>
                    </m:sSub>
                    <m:r>
                      <a:rPr lang="en-US" altLang="ko-KR" sz="1400" b="1" i="1"/>
                      <m:t>=</m:t>
                    </m:r>
                    <m:sSubSup>
                      <m:sSubSupPr>
                        <m:ctrlPr>
                          <a:rPr lang="ko-KR" altLang="ko-KR" sz="1400" b="1" i="1"/>
                        </m:ctrlPr>
                      </m:sSubSupPr>
                      <m:e>
                        <m:r>
                          <a:rPr lang="en-US" altLang="ko-KR" sz="1400" b="1" i="1"/>
                          <m:t>𝒙</m:t>
                        </m:r>
                      </m:e>
                      <m:sub>
                        <m:r>
                          <a:rPr lang="en-US" altLang="ko-KR" sz="1400" b="1" i="1"/>
                          <m:t>𝒏</m:t>
                        </m:r>
                      </m:sub>
                      <m:sup>
                        <m:r>
                          <a:rPr lang="en-US" altLang="ko-KR" sz="1400" b="1" i="1"/>
                          <m:t>𝟐</m:t>
                        </m:r>
                      </m:sup>
                    </m:sSubSup>
                  </m:oMath>
                </a14:m>
                <a:r>
                  <a:rPr lang="ko-KR" altLang="en-US" sz="1400" b="1"/>
                  <a:t>이기 때문에 </a:t>
                </a:r>
                <a:r>
                  <a:rPr lang="en-US" altLang="ko-KR" sz="1400" b="1"/>
                  <a:t>Equation (2)</a:t>
                </a:r>
                <a:r>
                  <a:rPr lang="ko-KR" altLang="en-US" sz="1400" b="1"/>
                  <a:t>는 </a:t>
                </a:r>
                <a:r>
                  <a:rPr lang="en-US" altLang="ko-KR" sz="1400" b="1"/>
                  <a:t>Equation (3)</a:t>
                </a:r>
                <a:r>
                  <a:rPr lang="ko-KR" altLang="en-US" sz="1400" b="1"/>
                  <a:t>과 같이 나타낼 수 있음</a:t>
                </a:r>
                <a:endParaRPr lang="en-US" altLang="ko-KR" sz="1400" b="1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9873F7-6BFE-5D31-499B-0EE276FAE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53" y="1895131"/>
                <a:ext cx="10689230" cy="1020472"/>
              </a:xfrm>
              <a:prstGeom prst="rect">
                <a:avLst/>
              </a:prstGeom>
              <a:blipFill>
                <a:blip r:embed="rId3"/>
                <a:stretch>
                  <a:fillRect l="-342" t="-1796" b="-47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F3CB2658-4E23-4FD6-1308-30958ABAD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959" y="3206611"/>
            <a:ext cx="7281643" cy="94888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EB2B01D-A749-4D3E-42AE-8928AE2F0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959" y="4961001"/>
            <a:ext cx="7281643" cy="948883"/>
          </a:xfrm>
          <a:prstGeom prst="rect">
            <a:avLst/>
          </a:prstGeom>
        </p:spPr>
      </p:pic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1555454E-28B1-AE53-F7A3-F1D8217FC2B4}"/>
              </a:ext>
            </a:extLst>
          </p:cNvPr>
          <p:cNvSpPr/>
          <p:nvPr/>
        </p:nvSpPr>
        <p:spPr>
          <a:xfrm>
            <a:off x="4370664" y="4355358"/>
            <a:ext cx="738231" cy="405779"/>
          </a:xfrm>
          <a:prstGeom prst="downArrow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23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Quantum AI Paper Review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QUBO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6</a:t>
            </a:fld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9873F7-6BFE-5D31-499B-0EE276FAEC4C}"/>
                  </a:ext>
                </a:extLst>
              </p:cNvPr>
              <p:cNvSpPr txBox="1"/>
              <p:nvPr/>
            </p:nvSpPr>
            <p:spPr>
              <a:xfrm>
                <a:off x="753353" y="1895131"/>
                <a:ext cx="10689230" cy="1057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sz="1600" b="1"/>
                  <a:t>■ </a:t>
                </a:r>
                <a:r>
                  <a:rPr lang="en-US" altLang="ko-KR" sz="1600" b="1"/>
                  <a:t>Quadratic Unconstrained Binary Optimizer</a:t>
                </a:r>
              </a:p>
              <a:p>
                <a:endParaRPr lang="en-US" altLang="ko-KR" sz="1600"/>
              </a:p>
              <a:p>
                <a:pPr marL="285750" indent="-285750">
                  <a:buFontTx/>
                  <a:buChar char="-"/>
                </a:pPr>
                <a:r>
                  <a:rPr lang="en-US" altLang="ko-KR" sz="1400" b="1"/>
                  <a:t>Equation (3)</a:t>
                </a:r>
                <a:r>
                  <a:rPr lang="ko-KR" altLang="en-US" sz="1400" b="1"/>
                  <a:t>은 </a:t>
                </a:r>
                <a:r>
                  <a:rPr lang="en-US" altLang="ko-KR" sz="1400" b="1"/>
                  <a:t>QUBO</a:t>
                </a:r>
                <a:r>
                  <a:rPr lang="ko-KR" altLang="en-US" sz="1400" b="1"/>
                  <a:t>의 목적 함수와 동일한 형식으로 </a:t>
                </a:r>
                <a:r>
                  <a:rPr lang="en-US" altLang="ko-KR" sz="1400" b="1"/>
                  <a:t>Equation (4)</a:t>
                </a:r>
                <a:r>
                  <a:rPr lang="ko-KR" altLang="en-US" sz="1400" b="1"/>
                  <a:t>와 같이 나타낼 수 있음</a:t>
                </a:r>
                <a:endParaRPr lang="en-US" altLang="ko-KR" sz="1400" b="1"/>
              </a:p>
              <a:p>
                <a:pPr marL="285750" indent="-285750">
                  <a:buFontTx/>
                  <a:buChar char="-"/>
                </a:pPr>
                <a:r>
                  <a:rPr lang="ko-KR" altLang="en-US" sz="1400" b="1"/>
                  <a:t>이때 </a:t>
                </a:r>
                <a:r>
                  <a:rPr lang="en-US" altLang="ko-KR" sz="1400" b="1"/>
                  <a:t>Q </a:t>
                </a:r>
                <a:r>
                  <a:rPr lang="ko-KR" altLang="en-US" sz="1400" b="1"/>
                  <a:t>행렬의 구성 요소인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400" b="1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ko-KR" altLang="ko-KR" sz="1400" b="1">
                    <a:effectLst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는 </a:t>
                </a:r>
                <a:r>
                  <a:rPr lang="en-US" altLang="ko-KR" sz="1400" b="1"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Equation</a:t>
                </a:r>
                <a:r>
                  <a:rPr lang="ko-KR" altLang="en-US" sz="1400" b="1"/>
                  <a:t> </a:t>
                </a:r>
                <a:r>
                  <a:rPr lang="en-US" altLang="ko-KR" sz="1400" b="1"/>
                  <a:t>(5)</a:t>
                </a:r>
                <a:r>
                  <a:rPr lang="ko-KR" altLang="en-US" sz="1400" b="1"/>
                  <a:t>를 만족하고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b="1" i="1"/>
                        </m:ctrlPr>
                      </m:sSubPr>
                      <m:e>
                        <m:r>
                          <a:rPr lang="en-US" altLang="ko-KR" sz="1400" b="1" i="1"/>
                          <m:t>𝑪</m:t>
                        </m:r>
                      </m:e>
                      <m:sub>
                        <m:sSub>
                          <m:sSubPr>
                            <m:ctrlPr>
                              <a:rPr lang="ko-KR" altLang="ko-KR" sz="1400" b="1" i="1"/>
                            </m:ctrlPr>
                          </m:sSubPr>
                          <m:e>
                            <m:r>
                              <a:rPr lang="en-US" altLang="ko-KR" sz="1400" b="1" i="1"/>
                              <m:t>𝒙</m:t>
                            </m:r>
                          </m:e>
                          <m:sub>
                            <m:r>
                              <a:rPr lang="en-US" altLang="ko-KR" sz="1400" b="1" i="1"/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ko-KR" altLang="ko-KR" sz="1400" b="1" i="1"/>
                            </m:ctrlPr>
                          </m:sSubPr>
                          <m:e>
                            <m:r>
                              <a:rPr lang="en-US" altLang="ko-KR" sz="1400" b="1" i="1"/>
                              <m:t>𝒙</m:t>
                            </m:r>
                          </m:e>
                          <m:sub>
                            <m:r>
                              <a:rPr lang="en-US" altLang="ko-KR" sz="1400" b="1" i="1"/>
                              <m:t>𝒋</m:t>
                            </m:r>
                          </m:sub>
                        </m:sSub>
                      </m:sub>
                    </m:sSub>
                  </m:oMath>
                </a14:m>
                <a:r>
                  <a:rPr lang="ko-KR" altLang="ko-KR" sz="1400" b="1"/>
                  <a:t>는 </a:t>
                </a:r>
                <a:r>
                  <a:rPr lang="en-US" altLang="ko-KR" sz="1400" b="1"/>
                  <a:t>Equation</a:t>
                </a:r>
                <a:r>
                  <a:rPr lang="ko-KR" altLang="ko-KR" sz="1400" b="1"/>
                  <a:t> </a:t>
                </a:r>
                <a:r>
                  <a:rPr lang="en-US" altLang="ko-KR" sz="1400" b="1"/>
                  <a:t>(3)</a:t>
                </a:r>
                <a:r>
                  <a:rPr lang="ko-KR" altLang="ko-KR" sz="1400" b="1"/>
                  <a:t>에서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b="1" i="1"/>
                        </m:ctrlPr>
                      </m:sSubPr>
                      <m:e>
                        <m:r>
                          <a:rPr lang="en-US" altLang="ko-KR" sz="1400" b="1" i="1"/>
                          <m:t>𝒙</m:t>
                        </m:r>
                      </m:e>
                      <m:sub>
                        <m:r>
                          <a:rPr lang="en-US" altLang="ko-KR" sz="1400" b="1" i="1"/>
                          <m:t>𝒊</m:t>
                        </m:r>
                      </m:sub>
                    </m:sSub>
                    <m:sSub>
                      <m:sSubPr>
                        <m:ctrlPr>
                          <a:rPr lang="ko-KR" altLang="ko-KR" sz="1400" b="1" i="1"/>
                        </m:ctrlPr>
                      </m:sSubPr>
                      <m:e>
                        <m:r>
                          <a:rPr lang="en-US" altLang="ko-KR" sz="1400" b="1" i="1"/>
                          <m:t>𝒙</m:t>
                        </m:r>
                      </m:e>
                      <m:sub>
                        <m:r>
                          <a:rPr lang="en-US" altLang="ko-KR" sz="1400" b="1" i="1"/>
                          <m:t>𝒋</m:t>
                        </m:r>
                      </m:sub>
                    </m:sSub>
                  </m:oMath>
                </a14:m>
                <a:r>
                  <a:rPr lang="ko-KR" altLang="ko-KR" sz="1400" b="1"/>
                  <a:t>항의 계수이다</a:t>
                </a:r>
                <a:endParaRPr lang="en-US" altLang="ko-KR" sz="1400" b="1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9873F7-6BFE-5D31-499B-0EE276FAE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53" y="1895131"/>
                <a:ext cx="10689230" cy="1057597"/>
              </a:xfrm>
              <a:prstGeom prst="rect">
                <a:avLst/>
              </a:prstGeom>
              <a:blipFill>
                <a:blip r:embed="rId3"/>
                <a:stretch>
                  <a:fillRect l="-342" t="-1734" b="-23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7EF563D3-AD39-7706-7F61-6FA317EBD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204" y="3061785"/>
            <a:ext cx="8057908" cy="177664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3D899EC-A132-2A01-A56C-F4DF18EA2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8033" y="5049123"/>
            <a:ext cx="6493080" cy="116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0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Quantum AI Paper Review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VQE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9873F7-6BFE-5D31-499B-0EE276FAEC4C}"/>
              </a:ext>
            </a:extLst>
          </p:cNvPr>
          <p:cNvSpPr txBox="1"/>
          <p:nvPr/>
        </p:nvSpPr>
        <p:spPr>
          <a:xfrm>
            <a:off x="753353" y="1895131"/>
            <a:ext cx="10689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Variational Quantum Eigensolver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VQE</a:t>
            </a:r>
            <a:r>
              <a:rPr lang="ko-KR" altLang="en-US" sz="1400" b="1"/>
              <a:t>는 </a:t>
            </a:r>
            <a:r>
              <a:rPr lang="en-US" altLang="ko-KR" sz="1400" b="1"/>
              <a:t>Hamiltonian</a:t>
            </a:r>
            <a:r>
              <a:rPr lang="ko-KR" altLang="en-US" sz="1400" b="1"/>
              <a:t>의 가장 낮은 고유의 값을 찾는데 사용할 수 있는 하이브리드 양자</a:t>
            </a:r>
            <a:r>
              <a:rPr lang="en-US" altLang="ko-KR" sz="1400" b="1"/>
              <a:t>/</a:t>
            </a:r>
            <a:r>
              <a:rPr lang="ko-KR" altLang="en-US" sz="1400" b="1"/>
              <a:t>고전 알고리즘임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ko-KR" altLang="en-US" sz="1400" b="1"/>
              <a:t>실제로 </a:t>
            </a:r>
            <a:r>
              <a:rPr lang="en-US" altLang="ko-KR" sz="1400" b="1"/>
              <a:t>VQE</a:t>
            </a:r>
            <a:r>
              <a:rPr lang="ko-KR" altLang="en-US" sz="1400" b="1"/>
              <a:t>는 분자의 에너지 상태를 찾는데 사용되며 다양한 양자 시물레이션 시스템에서 적용 가능함</a:t>
            </a:r>
            <a:endParaRPr lang="en-US" altLang="ko-KR" sz="140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0B77AA3-FC9E-88CE-5305-97BEE8707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29" y="2976056"/>
            <a:ext cx="5385250" cy="3095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116B09-1FE7-060B-4438-847AB135964D}"/>
              </a:ext>
            </a:extLst>
          </p:cNvPr>
          <p:cNvSpPr txBox="1"/>
          <p:nvPr/>
        </p:nvSpPr>
        <p:spPr>
          <a:xfrm>
            <a:off x="1107829" y="6136938"/>
            <a:ext cx="103347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/>
              <a:t>QPU</a:t>
            </a:r>
            <a:r>
              <a:rPr lang="ko-KR" altLang="en-US" sz="1600"/>
              <a:t>에서는 </a:t>
            </a:r>
            <a:r>
              <a:rPr lang="en-US" altLang="ko-KR" sz="1600"/>
              <a:t>Hamiltonian</a:t>
            </a:r>
            <a:r>
              <a:rPr lang="ko-KR" altLang="en-US" sz="1600"/>
              <a:t>의 기대 값을 찾고 이를 </a:t>
            </a:r>
            <a:r>
              <a:rPr lang="en-US" altLang="ko-KR" sz="1600"/>
              <a:t>CPU</a:t>
            </a:r>
            <a:r>
              <a:rPr lang="ko-KR" altLang="en-US" sz="1600"/>
              <a:t>에서 받아 파라미터를 수정함으로써 이를 반복함</a:t>
            </a:r>
            <a:endParaRPr lang="en-US" altLang="ko-KR" sz="1400"/>
          </a:p>
        </p:txBody>
      </p:sp>
    </p:spTree>
    <p:extLst>
      <p:ext uri="{BB962C8B-B14F-4D97-AF65-F5344CB8AC3E}">
        <p14:creationId xmlns:p14="http://schemas.microsoft.com/office/powerpoint/2010/main" val="384019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Quantum AI Paper Review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QAOA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9873F7-6BFE-5D31-499B-0EE276FAEC4C}"/>
              </a:ext>
            </a:extLst>
          </p:cNvPr>
          <p:cNvSpPr txBox="1"/>
          <p:nvPr/>
        </p:nvSpPr>
        <p:spPr>
          <a:xfrm>
            <a:off x="753353" y="1895131"/>
            <a:ext cx="1068923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Quantum Approximate Optimization Algorithm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QAOA</a:t>
            </a:r>
            <a:r>
              <a:rPr lang="ko-KR" altLang="en-US" sz="1400" b="1"/>
              <a:t>는 </a:t>
            </a:r>
            <a:r>
              <a:rPr lang="en-US" altLang="ko-KR" sz="1400" b="1"/>
              <a:t>VQE</a:t>
            </a:r>
            <a:r>
              <a:rPr lang="ko-KR" altLang="en-US" sz="1400" b="1"/>
              <a:t>와 같은 하이브리드 양자</a:t>
            </a:r>
            <a:r>
              <a:rPr lang="en-US" altLang="ko-KR" sz="1400" b="1"/>
              <a:t>/</a:t>
            </a:r>
            <a:r>
              <a:rPr lang="ko-KR" altLang="en-US" sz="1400" b="1"/>
              <a:t>고전 알고리즘의 하나로 양자 시스템을 사용하여 조합 최적화 문제를 해결하도록 설계된 알고리즘임</a:t>
            </a: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QAOA</a:t>
            </a:r>
            <a:r>
              <a:rPr lang="ko-KR" altLang="en-US" sz="1400" b="1"/>
              <a:t>는 </a:t>
            </a:r>
            <a:r>
              <a:rPr lang="en-US" altLang="ko-KR" sz="1400" b="1"/>
              <a:t>VQE</a:t>
            </a:r>
            <a:r>
              <a:rPr lang="ko-KR" altLang="en-US" sz="1400" b="1"/>
              <a:t>와 달리 두 개의 </a:t>
            </a:r>
            <a:r>
              <a:rPr lang="en-US" altLang="ko-KR" sz="1400" b="1"/>
              <a:t>Hamiltonian</a:t>
            </a:r>
            <a:r>
              <a:rPr lang="ko-KR" altLang="en-US" sz="1400" b="1"/>
              <a:t>이 주어지고 연산자가 </a:t>
            </a:r>
            <a:r>
              <a:rPr lang="en-US" altLang="ko-KR" sz="1400" b="1"/>
              <a:t>p</a:t>
            </a:r>
            <a:r>
              <a:rPr lang="ko-KR" altLang="en-US" sz="1400" b="1"/>
              <a:t>회</a:t>
            </a:r>
            <a:r>
              <a:rPr lang="en-US" altLang="ko-KR" sz="1400" b="1"/>
              <a:t>,</a:t>
            </a:r>
            <a:r>
              <a:rPr lang="ko-KR" altLang="en-US" sz="1400" b="1"/>
              <a:t> 적용 즉 </a:t>
            </a:r>
            <a:r>
              <a:rPr lang="en-US" altLang="ko-KR" sz="1400" b="1"/>
              <a:t>Layer</a:t>
            </a:r>
            <a:r>
              <a:rPr lang="ko-KR" altLang="en-US" sz="1400" b="1"/>
              <a:t>를 늘림</a:t>
            </a:r>
            <a:endParaRPr lang="en-US" altLang="ko-KR" sz="140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FFFAF08-06FE-4D8C-09D3-6E0464057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54" y="3322034"/>
            <a:ext cx="8723700" cy="280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2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Quantum AI Paper Review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HHL Algorithm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9873F7-6BFE-5D31-499B-0EE276FAEC4C}"/>
              </a:ext>
            </a:extLst>
          </p:cNvPr>
          <p:cNvSpPr txBox="1"/>
          <p:nvPr/>
        </p:nvSpPr>
        <p:spPr>
          <a:xfrm>
            <a:off x="753353" y="1895131"/>
            <a:ext cx="10689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Harrow-Hassidim-Lloyd Algorithm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HHL</a:t>
            </a:r>
            <a:r>
              <a:rPr lang="ko-KR" altLang="en-US" sz="1400" b="1"/>
              <a:t> 알고리즘은 선형 방정식의 해를 추정하기 위한 양자 알고리즘으로 수학</a:t>
            </a:r>
            <a:r>
              <a:rPr lang="en-US" altLang="ko-KR" sz="1400" b="1"/>
              <a:t>, </a:t>
            </a:r>
            <a:r>
              <a:rPr lang="ko-KR" altLang="en-US" sz="1400" b="1"/>
              <a:t>과학</a:t>
            </a:r>
            <a:r>
              <a:rPr lang="en-US" altLang="ko-KR" sz="1400" b="1"/>
              <a:t>, </a:t>
            </a:r>
            <a:r>
              <a:rPr lang="ko-KR" altLang="en-US" sz="1400" b="1"/>
              <a:t>공학 문제의 대부분은 </a:t>
            </a:r>
            <a:r>
              <a:rPr lang="en-US" altLang="ko-KR" sz="1400" b="1"/>
              <a:t>Equation (12)</a:t>
            </a:r>
            <a:r>
              <a:rPr lang="ko-KR" altLang="en-US" sz="1400" b="1"/>
              <a:t>와 같이 공식화 가능함</a:t>
            </a:r>
            <a:endParaRPr lang="en-US" altLang="ko-KR" sz="1400" b="1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E8AD5A3-46E1-C1F5-96B8-DA05D72DD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54" y="2910795"/>
            <a:ext cx="4522349" cy="386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D1E2DE-2ABC-05EC-849D-C235310E3C90}"/>
              </a:ext>
            </a:extLst>
          </p:cNvPr>
          <p:cNvSpPr txBox="1"/>
          <p:nvPr/>
        </p:nvSpPr>
        <p:spPr>
          <a:xfrm>
            <a:off x="753353" y="3749616"/>
            <a:ext cx="1068923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/>
              <a:t>HHL </a:t>
            </a:r>
            <a:r>
              <a:rPr lang="ko-KR" altLang="en-US" sz="1400" b="1"/>
              <a:t>알고리즘은 </a:t>
            </a:r>
            <a:r>
              <a:rPr lang="en-US" altLang="ko-KR" sz="1400" b="1"/>
              <a:t>Superposition Principle, Hamiltonian Simulation</a:t>
            </a:r>
            <a:r>
              <a:rPr lang="ko-KR" altLang="en-US" sz="1400" b="1"/>
              <a:t>과 </a:t>
            </a:r>
            <a:r>
              <a:rPr lang="en-US" altLang="ko-KR" sz="1400" b="1"/>
              <a:t>Phase Estimation</a:t>
            </a:r>
            <a:r>
              <a:rPr lang="ko-KR" altLang="en-US" sz="1400" b="1"/>
              <a:t>을 사용하여 고전적인 알고리즘 보다 빨리 해결 가능하기 때문에 </a:t>
            </a:r>
            <a:r>
              <a:rPr lang="en-US" altLang="ko-KR" sz="1400" b="1"/>
              <a:t>Singula Value Estimation(SVE) </a:t>
            </a:r>
            <a:r>
              <a:rPr lang="ko-KR" altLang="en-US" sz="1400" b="1"/>
              <a:t>알고리즘과 함께 머신 러닝의 핵심 개념으로 사용됨</a:t>
            </a:r>
            <a:br>
              <a:rPr lang="en-US" altLang="ko-KR" sz="1400" b="1"/>
            </a:br>
            <a:br>
              <a:rPr lang="en-US" altLang="ko-KR" sz="1400" b="1"/>
            </a:br>
            <a:r>
              <a:rPr lang="en-US" altLang="ko-KR" sz="1400"/>
              <a:t>Superposition Principle	: </a:t>
            </a:r>
            <a:r>
              <a:rPr lang="ko-KR" altLang="en-US" sz="1400"/>
              <a:t>선형 미분 방정식의 해의 선형 결합은 또다른 해가 되는 원리</a:t>
            </a:r>
            <a:br>
              <a:rPr lang="en-US" altLang="ko-KR" sz="1400"/>
            </a:br>
            <a:r>
              <a:rPr lang="en-US" altLang="ko-KR" sz="1400"/>
              <a:t>Hamiltonian Simulation	: </a:t>
            </a:r>
            <a:r>
              <a:rPr lang="ko-KR" altLang="en-US" sz="1400"/>
              <a:t>양자 시스템 시뮬레이션</a:t>
            </a:r>
            <a:br>
              <a:rPr lang="en-US" altLang="ko-KR" sz="1400"/>
            </a:br>
            <a:r>
              <a:rPr lang="en-US" altLang="ko-KR" sz="1400"/>
              <a:t>Phase Estimation		: </a:t>
            </a:r>
            <a:r>
              <a:rPr lang="ko-KR" altLang="en-US" sz="1400"/>
              <a:t>양자 고유 값 추정</a:t>
            </a:r>
            <a:br>
              <a:rPr lang="en-US" altLang="ko-KR" sz="1400"/>
            </a:br>
            <a:r>
              <a:rPr lang="en-US" altLang="ko-KR" sz="1400"/>
              <a:t>Singula Value Estimation	: 2</a:t>
            </a:r>
            <a:r>
              <a:rPr lang="ko-KR" altLang="en-US" sz="1400"/>
              <a:t>차원 벡터 공간에서 하나의 벡터가 주어졌을 때 이와 직교 하는 벡터에 대한 탐색이 가능함</a:t>
            </a:r>
            <a:endParaRPr lang="en-US" altLang="ko-KR" sz="1400"/>
          </a:p>
        </p:txBody>
      </p:sp>
    </p:spTree>
    <p:extLst>
      <p:ext uri="{BB962C8B-B14F-4D97-AF65-F5344CB8AC3E}">
        <p14:creationId xmlns:p14="http://schemas.microsoft.com/office/powerpoint/2010/main" val="22674809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69987</TotalTime>
  <Words>822</Words>
  <Application>Microsoft Office PowerPoint</Application>
  <PresentationFormat>와이드스크린</PresentationFormat>
  <Paragraphs>114</Paragraphs>
  <Slides>11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맑은 고딕</vt:lpstr>
      <vt:lpstr>Arial</vt:lpstr>
      <vt:lpstr>Cambria Math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윤준호</cp:lastModifiedBy>
  <cp:revision>6412</cp:revision>
  <cp:lastPrinted>2022-01-04T03:27:22Z</cp:lastPrinted>
  <dcterms:created xsi:type="dcterms:W3CDTF">2019-04-17T04:58:35Z</dcterms:created>
  <dcterms:modified xsi:type="dcterms:W3CDTF">2022-12-13T14:16:02Z</dcterms:modified>
</cp:coreProperties>
</file>