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7" r:id="rId4"/>
    <p:sldId id="276" r:id="rId5"/>
    <p:sldId id="263" r:id="rId6"/>
    <p:sldId id="265" r:id="rId7"/>
    <p:sldId id="266" r:id="rId8"/>
    <p:sldId id="258" r:id="rId9"/>
    <p:sldId id="267" r:id="rId10"/>
    <p:sldId id="264" r:id="rId11"/>
    <p:sldId id="268" r:id="rId12"/>
    <p:sldId id="272" r:id="rId13"/>
    <p:sldId id="273" r:id="rId14"/>
    <p:sldId id="270" r:id="rId15"/>
    <p:sldId id="271" r:id="rId16"/>
    <p:sldId id="274" r:id="rId17"/>
    <p:sldId id="275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B0E7-4AAE-4EC2-86CE-DF2678E8068F}" type="datetimeFigureOut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A862-30A1-4E18-A6CB-B596CB654E6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44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3C9667-08F4-48B8-9B1C-26CA1A1AF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B67DAE-778E-449E-AC73-256B3D952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32DCB8-D18E-4B07-A4A5-124A2FCC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8DE6-B7BF-461C-BB02-24C79D42A616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89F7EB-1AE2-49C9-814E-55587F1C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36757F-5C78-4545-97E5-82A56EC8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01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5C6C3-4530-44ED-B25E-5C975200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447501-74E9-486B-9B38-21BFFC0F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21BDC8-FA23-4FA0-90FC-6A976973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80-DCF5-4808-B243-2F10DF6E9C62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9C3990-B750-4DFA-B66B-737E2B3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D697C4-D713-4BCE-A749-C488A20A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8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402284-E68F-4C84-BD16-B5A390C4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027AA3-7159-4827-B82A-1F552173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3A4A4A-9846-4328-93DE-6D331DAB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7C6-76B8-46C7-82FE-72B5FC6420B7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7845E2-67DD-4873-B479-103BE4F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3B499E-DA09-4376-92C1-ACCED390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743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7414E-7BD1-4187-BC61-2CE0844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2A2284-C3F4-493A-9BB9-5612F74B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A9DB6F-E9FF-41D1-8A44-A4D2DED1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DC7F-2D5A-4C9C-91EB-B8B7F9119827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C8E82F-2B6A-424A-8DDB-580F973A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556A3-F611-4B8E-BA20-85F5C77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790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10DB2-37A2-4283-9281-A77CDF45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2D4CCA-D155-4D13-9F1D-32A68F6A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2791CF-B4DA-4E10-B074-D67F8862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1B43-3512-40FE-8A7E-1E27B92850CC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1B914-8217-479C-B817-FD98D37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A2A9F5-2742-41F3-A32E-B9A1050D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8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7B3342-520E-49F4-8FAC-6649CABE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3EF26F-D1E6-4DD2-B17A-36BBB13A9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46A59A-4428-4D42-8897-29F9FDA1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8D3DF0-957C-4562-BCA2-FDBF8814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E00F-0A61-454B-86E7-17EE20915971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EF49F1-C29C-4709-97D2-21D15C25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3AD22D-9B5B-4437-A0F3-70A96713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4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E9A387-46E4-4CE7-862F-01E19065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B3E275-A843-4D71-A16D-15CD6923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4FA30-BA14-451B-B682-C63F4573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3A9DE8-DEE3-4850-AA70-7CAACB94C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563A5A-DC80-4316-AE95-14A5149D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88C45D-4F3E-4305-BE9A-98ADA1AB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407-C61F-4FDB-8E6E-EDBDCD182221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B106D1-F5AA-43CA-A6BE-863065BD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800375-9D0F-4845-B093-89B76C78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41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CDFE9-9128-413B-9847-0938A65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56B45B-35A1-4978-AF73-8B63CC5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74C-0272-4966-9881-E356F984C661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E369AA-16B8-4E87-9120-1AB10E00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58B536-989D-42FF-9EB8-B957849C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4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6B3389-5CD6-4C37-9804-30169F44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674A-26A0-4564-B8A9-662F14E0106B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2C983F-9A44-470F-B355-BAD34604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7F43F-556F-4499-B28F-D7CC37C2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4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B5BDB-370B-4B5D-B8B9-12FED120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3B2F5-AFCE-4713-A1F7-7AE5DCCB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CE035D-11AC-439E-A638-B474A5B8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640F9A-65B5-40CD-AF98-8EAFB5B5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683-914A-416B-BA14-2CE5C7024526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F71C9E-222B-45FD-931B-B57B63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FF198A-3C70-4DBA-938F-2D775DE5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7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E0EAD-F5ED-4B46-B669-102B359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E1921B-4687-4FB4-AD16-75074FC30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6FBCAD-3D97-4076-931D-591EC3F27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1F238D-D617-4A7A-B89C-C9F65179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E6E-E890-443D-90C6-CEFDA5A7DDD5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84262A-72A6-47C4-A4FF-273A15E2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43FDA1-52E3-4DA9-BEDF-38904E4B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7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93FAB2E-20C6-4D0B-882A-40BBBC73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029C45-53D7-4905-B6F9-4D7C19B5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2CF9DC-62CD-470C-8BB5-282E791E5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146E-CB71-4A50-BDFE-32B4644ADC49}" type="datetime1">
              <a:rPr lang="ko-KR" altLang="en-US" smtClean="0"/>
              <a:t>2022-07-30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018EB-1E2B-40CD-93AA-2055005F8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B3BDFB-BDE1-4E2C-BDC5-B0DA4C103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1E8B-0B89-49B2-8253-8F441822A91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8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7F6BD-E33B-483C-8AF7-F8155500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19" y="2538670"/>
            <a:ext cx="9962155" cy="1017972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Paper Review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6260460-FDDC-48FA-95EB-12DAB91DED15}"/>
              </a:ext>
            </a:extLst>
          </p:cNvPr>
          <p:cNvCxnSpPr>
            <a:cxnSpLocks/>
          </p:cNvCxnSpPr>
          <p:nvPr/>
        </p:nvCxnSpPr>
        <p:spPr>
          <a:xfrm>
            <a:off x="251520" y="3765891"/>
            <a:ext cx="1100068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0213B4-5434-4A45-98A7-6B0D2F36632B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1E7A36-34C6-49EB-B350-FB503619A42E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90DE-ECDB-48D0-B801-CCD125D5B32D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85BE1-B998-428C-BDB2-1CEAC551BF2B}"/>
              </a:ext>
            </a:extLst>
          </p:cNvPr>
          <p:cNvSpPr txBox="1"/>
          <p:nvPr/>
        </p:nvSpPr>
        <p:spPr>
          <a:xfrm>
            <a:off x="9525024" y="397514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Inpyo-Hong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4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56216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10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Contributions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2148265"/>
            <a:ext cx="10935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altLang="ko-KR" b="1" dirty="0" err="1"/>
              <a:t>ViT</a:t>
            </a:r>
            <a:r>
              <a:rPr lang="ko-KR" altLang="en-US" b="1" dirty="0"/>
              <a:t>의 한계였던 </a:t>
            </a:r>
            <a:r>
              <a:rPr lang="en-US" altLang="ko-KR" b="1" dirty="0">
                <a:solidFill>
                  <a:schemeClr val="accent2"/>
                </a:solidFill>
              </a:rPr>
              <a:t>Inductive bias</a:t>
            </a:r>
            <a:r>
              <a:rPr lang="ko-KR" altLang="en-US" b="1" dirty="0">
                <a:solidFill>
                  <a:schemeClr val="accent2"/>
                </a:solidFill>
              </a:rPr>
              <a:t>를 높임</a:t>
            </a:r>
            <a:br>
              <a:rPr lang="en-US" altLang="ko-KR" b="1" dirty="0"/>
            </a:b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indent="-342900">
              <a:buFont typeface="+mj-lt"/>
              <a:buAutoNum type="arabicParenR" startAt="2"/>
            </a:pPr>
            <a:r>
              <a:rPr lang="en-US" altLang="ko-KR" b="1" dirty="0" err="1"/>
              <a:t>ViT</a:t>
            </a:r>
            <a:r>
              <a:rPr lang="ko-KR" altLang="en-US" b="1" dirty="0"/>
              <a:t>와 거의 동일한 구조를 사용하여 성능 향상</a:t>
            </a:r>
            <a:br>
              <a:rPr lang="en-US" altLang="ko-KR" b="1" dirty="0"/>
            </a:b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indent="-342900">
              <a:buFont typeface="+mj-lt"/>
              <a:buAutoNum type="arabicParenR" startAt="3"/>
            </a:pPr>
            <a:r>
              <a:rPr lang="en-US" altLang="ko-KR" b="1" dirty="0"/>
              <a:t>CNN </a:t>
            </a:r>
            <a:r>
              <a:rPr lang="ko-KR" altLang="en-US" b="1" dirty="0"/>
              <a:t>기반 모델과 </a:t>
            </a:r>
            <a:r>
              <a:rPr lang="ko-KR" altLang="en-US" b="1" dirty="0">
                <a:solidFill>
                  <a:schemeClr val="accent2"/>
                </a:solidFill>
              </a:rPr>
              <a:t>동일한 데이터셋</a:t>
            </a:r>
            <a:r>
              <a:rPr lang="ko-KR" altLang="en-US" b="1" dirty="0"/>
              <a:t>을 사용하여 </a:t>
            </a:r>
            <a:r>
              <a:rPr lang="en-US" altLang="ko-KR" b="1" dirty="0"/>
              <a:t>State-of-The-Art </a:t>
            </a:r>
            <a:r>
              <a:rPr lang="ko-KR" altLang="en-US" b="1" dirty="0"/>
              <a:t>달성 </a:t>
            </a:r>
            <a:br>
              <a:rPr lang="en-US" altLang="ko-KR" b="1" dirty="0"/>
            </a:br>
            <a:br>
              <a:rPr lang="en-US" altLang="ko-KR" b="1" dirty="0"/>
            </a:br>
            <a:r>
              <a:rPr lang="en-US" altLang="ko-KR" b="1" dirty="0">
                <a:sym typeface="Wingdings" panose="05000000000000000000" pitchFamily="2" charset="2"/>
              </a:rPr>
              <a:t></a:t>
            </a:r>
            <a:r>
              <a:rPr lang="en-US" altLang="ko-KR" b="1" dirty="0"/>
              <a:t> </a:t>
            </a:r>
            <a:r>
              <a:rPr lang="en-US" altLang="ko-KR" b="1" dirty="0" err="1"/>
              <a:t>ViT</a:t>
            </a:r>
            <a:r>
              <a:rPr lang="ko-KR" altLang="en-US" b="1" dirty="0"/>
              <a:t>의 대규모 데이터셋 사전학습 필요 </a:t>
            </a:r>
            <a:r>
              <a:rPr lang="en-US" altLang="ko-KR" b="1" dirty="0"/>
              <a:t>X  </a:t>
            </a:r>
            <a:r>
              <a:rPr lang="en-US" altLang="ko-KR" b="1" dirty="0">
                <a:sym typeface="Wingdings" panose="05000000000000000000" pitchFamily="2" charset="2"/>
              </a:rPr>
              <a:t></a:t>
            </a:r>
            <a:r>
              <a:rPr lang="en-US" altLang="ko-KR" b="1" dirty="0"/>
              <a:t> </a:t>
            </a:r>
            <a:r>
              <a:rPr lang="ko-KR" altLang="en-US" b="1" dirty="0">
                <a:solidFill>
                  <a:schemeClr val="accent2"/>
                </a:solidFill>
              </a:rPr>
              <a:t>개인사용자의 </a:t>
            </a:r>
            <a:r>
              <a:rPr lang="en-US" altLang="ko-KR" b="1" dirty="0" err="1">
                <a:solidFill>
                  <a:schemeClr val="accent2"/>
                </a:solidFill>
              </a:rPr>
              <a:t>ViT</a:t>
            </a:r>
            <a:r>
              <a:rPr lang="en-US" altLang="ko-KR" b="1" dirty="0">
                <a:solidFill>
                  <a:schemeClr val="accent2"/>
                </a:solidFill>
              </a:rPr>
              <a:t> </a:t>
            </a:r>
            <a:r>
              <a:rPr lang="ko-KR" altLang="en-US" b="1" dirty="0">
                <a:solidFill>
                  <a:schemeClr val="accent2"/>
                </a:solidFill>
              </a:rPr>
              <a:t>사전학습 가능</a:t>
            </a:r>
            <a:br>
              <a:rPr lang="en-US" altLang="ko-KR" b="1" dirty="0">
                <a:solidFill>
                  <a:schemeClr val="accent2"/>
                </a:solidFill>
              </a:rPr>
            </a:b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+mj-lt"/>
              <a:buAutoNum type="arabicParenR" startAt="4"/>
            </a:pPr>
            <a:r>
              <a:rPr lang="en-US" altLang="ko-KR" b="1" dirty="0" err="1"/>
              <a:t>ViT</a:t>
            </a:r>
            <a:r>
              <a:rPr lang="en-US" altLang="ko-KR" b="1" dirty="0"/>
              <a:t> </a:t>
            </a:r>
            <a:r>
              <a:rPr lang="ko-KR" altLang="en-US" b="1" dirty="0"/>
              <a:t>발표 후 </a:t>
            </a:r>
            <a:r>
              <a:rPr lang="en-US" altLang="ko-KR" b="1" dirty="0"/>
              <a:t>1</a:t>
            </a:r>
            <a:r>
              <a:rPr lang="ko-KR" altLang="en-US" b="1" dirty="0" err="1"/>
              <a:t>년만에</a:t>
            </a:r>
            <a:r>
              <a:rPr lang="ko-KR" altLang="en-US" b="1" dirty="0"/>
              <a:t> </a:t>
            </a:r>
            <a:r>
              <a:rPr lang="en-US" altLang="ko-KR" b="1" dirty="0"/>
              <a:t>CNN</a:t>
            </a:r>
            <a:r>
              <a:rPr lang="ko-KR" altLang="en-US" b="1" dirty="0"/>
              <a:t>수준의 성능 달성 </a:t>
            </a:r>
            <a:r>
              <a:rPr lang="en-US" altLang="ko-KR" b="1" dirty="0">
                <a:sym typeface="Wingdings" panose="05000000000000000000" pitchFamily="2" charset="2"/>
              </a:rPr>
              <a:t></a:t>
            </a:r>
            <a:r>
              <a:rPr lang="en-US" altLang="ko-KR" b="1" dirty="0"/>
              <a:t> CNN</a:t>
            </a:r>
            <a:r>
              <a:rPr lang="ko-KR" altLang="en-US" b="1" dirty="0"/>
              <a:t>보다 </a:t>
            </a:r>
            <a:r>
              <a:rPr lang="en-US" altLang="ko-KR" b="1" dirty="0" err="1"/>
              <a:t>ViT</a:t>
            </a:r>
            <a:r>
              <a:rPr lang="ko-KR" altLang="en-US" b="1" dirty="0"/>
              <a:t>의 발전가능성이 더 높음을 증명</a:t>
            </a:r>
          </a:p>
        </p:txBody>
      </p:sp>
    </p:spTree>
    <p:extLst>
      <p:ext uri="{BB962C8B-B14F-4D97-AF65-F5344CB8AC3E}">
        <p14:creationId xmlns:p14="http://schemas.microsoft.com/office/powerpoint/2010/main" val="376135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CB80B99-EE27-9A24-A30D-6C86683E6B45}"/>
              </a:ext>
            </a:extLst>
          </p:cNvPr>
          <p:cNvSpPr/>
          <p:nvPr/>
        </p:nvSpPr>
        <p:spPr>
          <a:xfrm>
            <a:off x="632460" y="2317639"/>
            <a:ext cx="3985260" cy="27955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383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11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1829088"/>
            <a:ext cx="1093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/>
              <a:t>Bias</a:t>
            </a:r>
            <a:r>
              <a:rPr lang="ko-KR" altLang="en-US" b="1"/>
              <a:t> </a:t>
            </a:r>
            <a:r>
              <a:rPr lang="en-US" altLang="ko-KR" b="1"/>
              <a:t>&amp;</a:t>
            </a:r>
            <a:r>
              <a:rPr lang="ko-KR" altLang="en-US" b="1"/>
              <a:t> </a:t>
            </a:r>
            <a:r>
              <a:rPr lang="en-US" altLang="ko-KR" b="1"/>
              <a:t>Variance</a:t>
            </a:r>
            <a:endParaRPr lang="ko-KR" altLang="en-US" b="1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6C45520C-3D67-A6B8-2D45-9CD637150918}"/>
              </a:ext>
            </a:extLst>
          </p:cNvPr>
          <p:cNvSpPr/>
          <p:nvPr/>
        </p:nvSpPr>
        <p:spPr>
          <a:xfrm>
            <a:off x="1470206" y="3032388"/>
            <a:ext cx="465826" cy="4021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D0D6A-99B2-901C-6F27-1DE4CD83BC39}"/>
              </a:ext>
            </a:extLst>
          </p:cNvPr>
          <p:cNvSpPr txBox="1"/>
          <p:nvPr/>
        </p:nvSpPr>
        <p:spPr>
          <a:xfrm>
            <a:off x="1323438" y="3439332"/>
            <a:ext cx="759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Label</a:t>
            </a:r>
            <a:endParaRPr lang="ko-KR" altLang="en-US"/>
          </a:p>
        </p:txBody>
      </p:sp>
      <p:sp>
        <p:nvSpPr>
          <p:cNvPr id="4" name="곱하기 기호 3">
            <a:extLst>
              <a:ext uri="{FF2B5EF4-FFF2-40B4-BE49-F238E27FC236}">
                <a16:creationId xmlns:a16="http://schemas.microsoft.com/office/drawing/2014/main" id="{DA11D27B-37C2-B9E9-36F5-F31AED1C70B0}"/>
              </a:ext>
            </a:extLst>
          </p:cNvPr>
          <p:cNvSpPr/>
          <p:nvPr/>
        </p:nvSpPr>
        <p:spPr>
          <a:xfrm>
            <a:off x="3695578" y="4396216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곱하기 기호 12">
            <a:extLst>
              <a:ext uri="{FF2B5EF4-FFF2-40B4-BE49-F238E27FC236}">
                <a16:creationId xmlns:a16="http://schemas.microsoft.com/office/drawing/2014/main" id="{FCDB56EF-9BF0-ADB6-E844-198401F18411}"/>
              </a:ext>
            </a:extLst>
          </p:cNvPr>
          <p:cNvSpPr/>
          <p:nvPr/>
        </p:nvSpPr>
        <p:spPr>
          <a:xfrm>
            <a:off x="3847978" y="4548616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하기 기호 13">
            <a:extLst>
              <a:ext uri="{FF2B5EF4-FFF2-40B4-BE49-F238E27FC236}">
                <a16:creationId xmlns:a16="http://schemas.microsoft.com/office/drawing/2014/main" id="{7C6BF4C5-BB4F-1163-6638-4B68C235425D}"/>
              </a:ext>
            </a:extLst>
          </p:cNvPr>
          <p:cNvSpPr/>
          <p:nvPr/>
        </p:nvSpPr>
        <p:spPr>
          <a:xfrm>
            <a:off x="3581997" y="4543788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하기 기호 14">
            <a:extLst>
              <a:ext uri="{FF2B5EF4-FFF2-40B4-BE49-F238E27FC236}">
                <a16:creationId xmlns:a16="http://schemas.microsoft.com/office/drawing/2014/main" id="{45F148A3-FFEC-2B09-EA5B-B3EAED823242}"/>
              </a:ext>
            </a:extLst>
          </p:cNvPr>
          <p:cNvSpPr/>
          <p:nvPr/>
        </p:nvSpPr>
        <p:spPr>
          <a:xfrm>
            <a:off x="3581997" y="4243816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곱하기 기호 15">
            <a:extLst>
              <a:ext uri="{FF2B5EF4-FFF2-40B4-BE49-F238E27FC236}">
                <a16:creationId xmlns:a16="http://schemas.microsoft.com/office/drawing/2014/main" id="{10682237-4BAD-A0CD-957D-6A24E9F78567}"/>
              </a:ext>
            </a:extLst>
          </p:cNvPr>
          <p:cNvSpPr/>
          <p:nvPr/>
        </p:nvSpPr>
        <p:spPr>
          <a:xfrm>
            <a:off x="3847978" y="4222609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곱하기 기호 16">
            <a:extLst>
              <a:ext uri="{FF2B5EF4-FFF2-40B4-BE49-F238E27FC236}">
                <a16:creationId xmlns:a16="http://schemas.microsoft.com/office/drawing/2014/main" id="{EE458FE1-7048-EBA7-1ACC-8B035C34C2AF}"/>
              </a:ext>
            </a:extLst>
          </p:cNvPr>
          <p:cNvSpPr/>
          <p:nvPr/>
        </p:nvSpPr>
        <p:spPr>
          <a:xfrm>
            <a:off x="3687849" y="4057304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곱하기 기호 17">
            <a:extLst>
              <a:ext uri="{FF2B5EF4-FFF2-40B4-BE49-F238E27FC236}">
                <a16:creationId xmlns:a16="http://schemas.microsoft.com/office/drawing/2014/main" id="{47506C16-4002-2019-0CA8-AD5BB652A512}"/>
              </a:ext>
            </a:extLst>
          </p:cNvPr>
          <p:cNvSpPr/>
          <p:nvPr/>
        </p:nvSpPr>
        <p:spPr>
          <a:xfrm>
            <a:off x="3979439" y="4089034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E42C85-79C0-9C21-9E89-0D34F8CEF048}"/>
              </a:ext>
            </a:extLst>
          </p:cNvPr>
          <p:cNvSpPr txBox="1"/>
          <p:nvPr/>
        </p:nvSpPr>
        <p:spPr>
          <a:xfrm>
            <a:off x="2149533" y="5158624"/>
            <a:ext cx="1189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Bias </a:t>
            </a:r>
            <a:r>
              <a:rPr lang="ko-KR" altLang="en-US" b="1"/>
              <a:t>↑</a:t>
            </a:r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E0CECEAF-0CF3-3A97-448E-0A808CEA97A3}"/>
              </a:ext>
            </a:extLst>
          </p:cNvPr>
          <p:cNvSpPr/>
          <p:nvPr/>
        </p:nvSpPr>
        <p:spPr>
          <a:xfrm>
            <a:off x="6736534" y="2317639"/>
            <a:ext cx="3985260" cy="27955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0913997-9317-C1C6-8BC4-080E84E17FC7}"/>
              </a:ext>
            </a:extLst>
          </p:cNvPr>
          <p:cNvSpPr/>
          <p:nvPr/>
        </p:nvSpPr>
        <p:spPr>
          <a:xfrm>
            <a:off x="8450580" y="3550394"/>
            <a:ext cx="465826" cy="4021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08B42-508D-B9DB-32F1-D55468F05DA3}"/>
              </a:ext>
            </a:extLst>
          </p:cNvPr>
          <p:cNvSpPr txBox="1"/>
          <p:nvPr/>
        </p:nvSpPr>
        <p:spPr>
          <a:xfrm>
            <a:off x="8303812" y="3957338"/>
            <a:ext cx="759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Label</a:t>
            </a:r>
            <a:endParaRPr lang="ko-KR" altLang="en-US"/>
          </a:p>
        </p:txBody>
      </p:sp>
      <p:sp>
        <p:nvSpPr>
          <p:cNvPr id="24" name="곱하기 기호 23">
            <a:extLst>
              <a:ext uri="{FF2B5EF4-FFF2-40B4-BE49-F238E27FC236}">
                <a16:creationId xmlns:a16="http://schemas.microsoft.com/office/drawing/2014/main" id="{DC860770-D624-19EA-EA93-DD93F5769990}"/>
              </a:ext>
            </a:extLst>
          </p:cNvPr>
          <p:cNvSpPr/>
          <p:nvPr/>
        </p:nvSpPr>
        <p:spPr>
          <a:xfrm>
            <a:off x="9868232" y="4035544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곱하기 기호 24">
            <a:extLst>
              <a:ext uri="{FF2B5EF4-FFF2-40B4-BE49-F238E27FC236}">
                <a16:creationId xmlns:a16="http://schemas.microsoft.com/office/drawing/2014/main" id="{FEBC9525-81B6-AB33-9C5E-7B9B6E7079F8}"/>
              </a:ext>
            </a:extLst>
          </p:cNvPr>
          <p:cNvSpPr/>
          <p:nvPr/>
        </p:nvSpPr>
        <p:spPr>
          <a:xfrm>
            <a:off x="9089088" y="4623676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곱하기 기호 25">
            <a:extLst>
              <a:ext uri="{FF2B5EF4-FFF2-40B4-BE49-F238E27FC236}">
                <a16:creationId xmlns:a16="http://schemas.microsoft.com/office/drawing/2014/main" id="{D82581D7-6F36-27F8-75F5-2865358EFCF8}"/>
              </a:ext>
            </a:extLst>
          </p:cNvPr>
          <p:cNvSpPr/>
          <p:nvPr/>
        </p:nvSpPr>
        <p:spPr>
          <a:xfrm>
            <a:off x="7835945" y="4691512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곱하기 기호 26">
            <a:extLst>
              <a:ext uri="{FF2B5EF4-FFF2-40B4-BE49-F238E27FC236}">
                <a16:creationId xmlns:a16="http://schemas.microsoft.com/office/drawing/2014/main" id="{C6EDE37D-28C7-E333-2837-FFAB5BE88C1C}"/>
              </a:ext>
            </a:extLst>
          </p:cNvPr>
          <p:cNvSpPr/>
          <p:nvPr/>
        </p:nvSpPr>
        <p:spPr>
          <a:xfrm>
            <a:off x="7598191" y="3386998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곱하기 기호 27">
            <a:extLst>
              <a:ext uri="{FF2B5EF4-FFF2-40B4-BE49-F238E27FC236}">
                <a16:creationId xmlns:a16="http://schemas.microsoft.com/office/drawing/2014/main" id="{6E31C8A6-EDB6-E580-88F5-C8A6D124B15C}"/>
              </a:ext>
            </a:extLst>
          </p:cNvPr>
          <p:cNvSpPr/>
          <p:nvPr/>
        </p:nvSpPr>
        <p:spPr>
          <a:xfrm>
            <a:off x="8102651" y="2618714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곱하기 기호 28">
            <a:extLst>
              <a:ext uri="{FF2B5EF4-FFF2-40B4-BE49-F238E27FC236}">
                <a16:creationId xmlns:a16="http://schemas.microsoft.com/office/drawing/2014/main" id="{52D06216-3783-2FAE-56E6-B97B0C2CA06A}"/>
              </a:ext>
            </a:extLst>
          </p:cNvPr>
          <p:cNvSpPr/>
          <p:nvPr/>
        </p:nvSpPr>
        <p:spPr>
          <a:xfrm>
            <a:off x="9215015" y="2889478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곱하기 기호 29">
            <a:extLst>
              <a:ext uri="{FF2B5EF4-FFF2-40B4-BE49-F238E27FC236}">
                <a16:creationId xmlns:a16="http://schemas.microsoft.com/office/drawing/2014/main" id="{F59525F8-2F04-79F4-541E-F67EB0C070AA}"/>
              </a:ext>
            </a:extLst>
          </p:cNvPr>
          <p:cNvSpPr/>
          <p:nvPr/>
        </p:nvSpPr>
        <p:spPr>
          <a:xfrm>
            <a:off x="8800009" y="3614502"/>
            <a:ext cx="379562" cy="421666"/>
          </a:xfrm>
          <a:prstGeom prst="mathMultiply">
            <a:avLst>
              <a:gd name="adj1" fmla="val 1348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0A76C3-68A8-F853-A2BF-4BCDD3D2B089}"/>
              </a:ext>
            </a:extLst>
          </p:cNvPr>
          <p:cNvSpPr txBox="1"/>
          <p:nvPr/>
        </p:nvSpPr>
        <p:spPr>
          <a:xfrm>
            <a:off x="8122233" y="5158624"/>
            <a:ext cx="1538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Variance </a:t>
            </a:r>
            <a:r>
              <a:rPr lang="ko-KR" altLang="en-US" b="1"/>
              <a:t>↑</a:t>
            </a:r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134A10-ADA0-4530-AC41-B8A39909BC86}"/>
              </a:ext>
            </a:extLst>
          </p:cNvPr>
          <p:cNvSpPr txBox="1"/>
          <p:nvPr/>
        </p:nvSpPr>
        <p:spPr>
          <a:xfrm>
            <a:off x="301765" y="5757960"/>
            <a:ext cx="7546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/>
              <a:t>일반화 성능 측정 불가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8816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3907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12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1829088"/>
            <a:ext cx="1093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/>
              <a:t>Inductive Bias</a:t>
            </a:r>
            <a:endParaRPr lang="ko-KR" alt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134A10-ADA0-4530-AC41-B8A39909BC86}"/>
              </a:ext>
            </a:extLst>
          </p:cNvPr>
          <p:cNvSpPr txBox="1"/>
          <p:nvPr/>
        </p:nvSpPr>
        <p:spPr>
          <a:xfrm>
            <a:off x="771523" y="2897048"/>
            <a:ext cx="109356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모델이 경험하지 못한 데이터를 처리 가능하도록 </a:t>
            </a:r>
            <a:r>
              <a:rPr lang="ko-KR" altLang="en-US" sz="1600" b="1" dirty="0">
                <a:solidFill>
                  <a:schemeClr val="accent2"/>
                </a:solidFill>
              </a:rPr>
              <a:t>귀납적 추론을 가능하게 하는 알고리즘의 집합</a:t>
            </a:r>
            <a:br>
              <a:rPr lang="en-US" altLang="ko-KR" sz="1600" b="1" dirty="0">
                <a:solidFill>
                  <a:schemeClr val="accent2"/>
                </a:solidFill>
              </a:rPr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입력이 주어지지 않았을 경우 출력에 대해 예측</a:t>
            </a:r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모델의 </a:t>
            </a:r>
            <a:r>
              <a:rPr lang="ko-KR" altLang="en-US" sz="1600" b="1" dirty="0">
                <a:solidFill>
                  <a:schemeClr val="accent2"/>
                </a:solidFill>
              </a:rPr>
              <a:t>일반화 성능</a:t>
            </a:r>
            <a:r>
              <a:rPr lang="ko-KR" altLang="en-US" sz="1600" b="1" dirty="0"/>
              <a:t>을 측정하기 위한 수단</a:t>
            </a:r>
            <a:br>
              <a:rPr lang="en-US" altLang="ko-KR" sz="1600" b="1" dirty="0">
                <a:solidFill>
                  <a:schemeClr val="accent2"/>
                </a:solidFill>
              </a:rPr>
            </a:br>
            <a:endParaRPr lang="en-US" altLang="ko-KR" sz="16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solidFill>
                <a:schemeClr val="accent2"/>
              </a:solidFill>
            </a:endParaRPr>
          </a:p>
          <a:p>
            <a:endParaRPr lang="en-US" altLang="ko-KR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955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13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1829088"/>
            <a:ext cx="1093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/>
              <a:t>Inductive Bias</a:t>
            </a:r>
            <a:endParaRPr lang="ko-KR" alt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134A10-ADA0-4530-AC41-B8A39909BC86}"/>
              </a:ext>
            </a:extLst>
          </p:cNvPr>
          <p:cNvSpPr txBox="1"/>
          <p:nvPr/>
        </p:nvSpPr>
        <p:spPr>
          <a:xfrm>
            <a:off x="698971" y="2315078"/>
            <a:ext cx="109356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b="1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/>
              <a:t>FCN(Fully Connected Network): </a:t>
            </a:r>
            <a:r>
              <a:rPr lang="en-US" altLang="ko-KR" sz="1600" b="1">
                <a:solidFill>
                  <a:schemeClr val="accent2">
                    <a:lumMod val="50000"/>
                  </a:schemeClr>
                </a:solidFill>
              </a:rPr>
              <a:t>Inductive Bias </a:t>
            </a:r>
            <a:r>
              <a:rPr lang="ko-KR" altLang="en-US" sz="1600" b="1">
                <a:solidFill>
                  <a:schemeClr val="accent2">
                    <a:lumMod val="50000"/>
                  </a:schemeClr>
                </a:solidFill>
              </a:rPr>
              <a:t>↓</a:t>
            </a:r>
            <a:br>
              <a:rPr lang="en-US" altLang="ko-KR" sz="1600" b="1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altLang="ko-KR" sz="1600" b="1"/>
            </a:br>
            <a:endParaRPr lang="en-US" altLang="ko-KR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/>
              <a:t>CNN(Convolutional Neural Network): </a:t>
            </a:r>
            <a:r>
              <a:rPr lang="en-US" altLang="ko-KR" sz="1600" b="1">
                <a:solidFill>
                  <a:schemeClr val="accent6"/>
                </a:solidFill>
              </a:rPr>
              <a:t>Inductive Bias </a:t>
            </a:r>
            <a:r>
              <a:rPr lang="ko-KR" altLang="en-US" sz="1600" b="1">
                <a:solidFill>
                  <a:schemeClr val="accent6"/>
                </a:solidFill>
              </a:rPr>
              <a:t>↑ </a:t>
            </a:r>
            <a:br>
              <a:rPr lang="en-US" altLang="ko-KR" sz="1600" b="1">
                <a:solidFill>
                  <a:schemeClr val="accent6"/>
                </a:solidFill>
              </a:rPr>
            </a:br>
            <a:br>
              <a:rPr lang="en-US" altLang="ko-KR" sz="1600" b="1">
                <a:solidFill>
                  <a:schemeClr val="accent6"/>
                </a:solidFill>
                <a:sym typeface="Wingdings" panose="05000000000000000000" pitchFamily="2" charset="2"/>
              </a:rPr>
            </a:br>
            <a:r>
              <a:rPr lang="ko-KR" altLang="en-US" sz="1600" b="1">
                <a:sym typeface="Wingdings" panose="05000000000000000000" pitchFamily="2" charset="2"/>
              </a:rPr>
              <a:t>지역적 특성 파악 잘함 </a:t>
            </a:r>
            <a:r>
              <a:rPr lang="en-US" altLang="ko-KR" sz="1600" b="1">
                <a:sym typeface="Wingdings" panose="05000000000000000000" pitchFamily="2" charset="2"/>
              </a:rPr>
              <a:t>(∵Convolution </a:t>
            </a:r>
            <a:r>
              <a:rPr lang="ko-KR" altLang="en-US" sz="1600" b="1">
                <a:sym typeface="Wingdings" panose="05000000000000000000" pitchFamily="2" charset="2"/>
              </a:rPr>
              <a:t>연산</a:t>
            </a:r>
            <a:r>
              <a:rPr lang="en-US" altLang="ko-KR" sz="1600" b="1">
                <a:sym typeface="Wingdings" panose="05000000000000000000" pitchFamily="2" charset="2"/>
              </a:rPr>
              <a:t>)</a:t>
            </a:r>
            <a:r>
              <a:rPr lang="ko-KR" altLang="en-US" sz="1600" b="1">
                <a:sym typeface="Wingdings" panose="05000000000000000000" pitchFamily="2" charset="2"/>
              </a:rPr>
              <a:t> </a:t>
            </a:r>
            <a:r>
              <a:rPr lang="en-US" altLang="ko-KR" sz="1600" b="1">
                <a:sym typeface="Wingdings" panose="05000000000000000000" pitchFamily="2" charset="2"/>
              </a:rPr>
              <a:t> </a:t>
            </a:r>
            <a:r>
              <a:rPr lang="ko-KR" altLang="en-US" sz="1600" b="1">
                <a:sym typeface="Wingdings" panose="05000000000000000000" pitchFamily="2" charset="2"/>
              </a:rPr>
              <a:t>이미지처리에 강함</a:t>
            </a:r>
            <a:br>
              <a:rPr lang="en-US" altLang="ko-KR" sz="1600" b="1">
                <a:sym typeface="Wingdings" panose="05000000000000000000" pitchFamily="2" charset="2"/>
              </a:rPr>
            </a:br>
            <a:endParaRPr lang="en-US" altLang="ko-KR" sz="1600" b="1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>
                <a:sym typeface="Wingdings" panose="05000000000000000000" pitchFamily="2" charset="2"/>
              </a:rPr>
              <a:t>Transformer: </a:t>
            </a:r>
            <a:r>
              <a:rPr lang="ko-KR" altLang="en-US" sz="1600" b="1">
                <a:sym typeface="Wingdings" panose="05000000000000000000" pitchFamily="2" charset="2"/>
              </a:rPr>
              <a:t>입력데이터 길이가 다름 </a:t>
            </a:r>
            <a:r>
              <a:rPr lang="en-US" altLang="ko-KR" sz="1600" b="1">
                <a:sym typeface="Wingdings" panose="05000000000000000000" pitchFamily="2" charset="2"/>
              </a:rPr>
              <a:t> Global</a:t>
            </a:r>
            <a:r>
              <a:rPr lang="ko-KR" altLang="en-US" sz="1600" b="1">
                <a:sym typeface="Wingdings" panose="05000000000000000000" pitchFamily="2" charset="2"/>
              </a:rPr>
              <a:t>한 정보에 강점</a:t>
            </a:r>
            <a:r>
              <a:rPr lang="en-US" altLang="ko-KR" sz="1600" b="1">
                <a:sym typeface="Wingdings" panose="05000000000000000000" pitchFamily="2" charset="2"/>
              </a:rPr>
              <a:t>, Locality </a:t>
            </a:r>
            <a:r>
              <a:rPr lang="ko-KR" altLang="en-US" sz="1600" b="1">
                <a:sym typeface="Wingdings" panose="05000000000000000000" pitchFamily="2" charset="2"/>
              </a:rPr>
              <a:t>약함 </a:t>
            </a:r>
            <a:br>
              <a:rPr lang="en-US" altLang="ko-KR" sz="1600" b="1">
                <a:sym typeface="Wingdings" panose="05000000000000000000" pitchFamily="2" charset="2"/>
              </a:rPr>
            </a:br>
            <a:r>
              <a:rPr lang="en-US" altLang="ko-KR" sz="1600" b="1">
                <a:sym typeface="Wingdings" panose="05000000000000000000" pitchFamily="2" charset="2"/>
              </a:rPr>
              <a:t>                    self-attention </a:t>
            </a:r>
            <a:r>
              <a:rPr lang="ko-KR" altLang="en-US" sz="1600" b="1">
                <a:sym typeface="Wingdings" panose="05000000000000000000" pitchFamily="2" charset="2"/>
              </a:rPr>
              <a:t>등을 활용하여 </a:t>
            </a:r>
            <a:r>
              <a:rPr lang="en-US" altLang="ko-KR" sz="1600" b="1">
                <a:sym typeface="Wingdings" panose="05000000000000000000" pitchFamily="2" charset="2"/>
              </a:rPr>
              <a:t>Locality</a:t>
            </a:r>
            <a:r>
              <a:rPr lang="ko-KR" altLang="en-US" sz="1600" b="1">
                <a:sym typeface="Wingdings" panose="05000000000000000000" pitchFamily="2" charset="2"/>
              </a:rPr>
              <a:t> 강화</a:t>
            </a:r>
            <a:br>
              <a:rPr lang="en-US" altLang="ko-KR" sz="1600" b="1">
                <a:sym typeface="Wingdings" panose="05000000000000000000" pitchFamily="2" charset="2"/>
              </a:rPr>
            </a:br>
            <a:endParaRPr lang="en-US" altLang="ko-KR" sz="1600" b="1">
              <a:sym typeface="Wingdings" panose="05000000000000000000" pitchFamily="2" charset="2"/>
            </a:endParaRPr>
          </a:p>
          <a:p>
            <a:endParaRPr lang="en-US" altLang="ko-KR" sz="1600" b="1">
              <a:sym typeface="Wingdings" panose="05000000000000000000" pitchFamily="2" charset="2"/>
            </a:endParaRPr>
          </a:p>
          <a:p>
            <a:r>
              <a:rPr lang="ko-KR" altLang="ko-KR" sz="1600" b="1">
                <a:sym typeface="Wingdings" panose="05000000000000000000" pitchFamily="2" charset="2"/>
              </a:rPr>
              <a:t>∴</a:t>
            </a:r>
            <a:r>
              <a:rPr lang="en-US" altLang="ko-KR" sz="1600" b="1">
                <a:sym typeface="Wingdings" panose="05000000000000000000" pitchFamily="2" charset="2"/>
              </a:rPr>
              <a:t> </a:t>
            </a:r>
            <a:r>
              <a:rPr lang="ko-KR" altLang="en-US" sz="1600" b="1">
                <a:sym typeface="Wingdings" panose="05000000000000000000" pitchFamily="2" charset="2"/>
              </a:rPr>
              <a:t>기존 </a:t>
            </a:r>
            <a:r>
              <a:rPr lang="en-US" altLang="ko-KR" sz="1600" b="1">
                <a:sym typeface="Wingdings" panose="05000000000000000000" pitchFamily="2" charset="2"/>
              </a:rPr>
              <a:t>ViT</a:t>
            </a:r>
            <a:r>
              <a:rPr lang="ko-KR" altLang="en-US" sz="1600" b="1">
                <a:sym typeface="Wingdings" panose="05000000000000000000" pitchFamily="2" charset="2"/>
              </a:rPr>
              <a:t>에 </a:t>
            </a:r>
            <a:r>
              <a:rPr lang="en-US" altLang="ko-KR" sz="1600" b="1">
                <a:sym typeface="Wingdings" panose="05000000000000000000" pitchFamily="2" charset="2"/>
              </a:rPr>
              <a:t>CNN </a:t>
            </a:r>
            <a:r>
              <a:rPr lang="ko-KR" altLang="en-US" sz="1600" b="1">
                <a:sym typeface="Wingdings" panose="05000000000000000000" pitchFamily="2" charset="2"/>
              </a:rPr>
              <a:t>추가</a:t>
            </a:r>
            <a:r>
              <a:rPr lang="en-US" altLang="ko-KR" sz="1600" b="1">
                <a:solidFill>
                  <a:srgbClr val="FF0000"/>
                </a:solidFill>
                <a:sym typeface="Wingdings" panose="05000000000000000000" pitchFamily="2" charset="2"/>
              </a:rPr>
              <a:t>(Locality</a:t>
            </a:r>
            <a:r>
              <a:rPr lang="ko-KR" altLang="en-US" sz="1600" b="1">
                <a:solidFill>
                  <a:srgbClr val="FF0000"/>
                </a:solidFill>
                <a:sym typeface="Wingdings" panose="05000000000000000000" pitchFamily="2" charset="2"/>
              </a:rPr>
              <a:t> 강화</a:t>
            </a:r>
            <a:r>
              <a:rPr lang="en-US" altLang="ko-KR" sz="1600" b="1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600" b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600" b="1">
                <a:sym typeface="Wingdings" panose="05000000000000000000" pitchFamily="2" charset="2"/>
              </a:rPr>
              <a:t> </a:t>
            </a:r>
            <a:r>
              <a:rPr lang="ko-KR" altLang="en-US" sz="1600" b="1">
                <a:sym typeface="Wingdings" panose="05000000000000000000" pitchFamily="2" charset="2"/>
              </a:rPr>
              <a:t>이미지처리 성능 향상</a:t>
            </a:r>
            <a:endParaRPr lang="en-US" altLang="ko-KR" sz="1600" b="1"/>
          </a:p>
        </p:txBody>
      </p:sp>
    </p:spTree>
    <p:extLst>
      <p:ext uri="{BB962C8B-B14F-4D97-AF65-F5344CB8AC3E}">
        <p14:creationId xmlns:p14="http://schemas.microsoft.com/office/powerpoint/2010/main" val="82745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955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14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4CE62A1-DF42-0E6F-8364-A015D6BD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807" y="904149"/>
            <a:ext cx="4105902" cy="505968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342D234-CAF6-202C-2820-39649859A260}"/>
              </a:ext>
            </a:extLst>
          </p:cNvPr>
          <p:cNvSpPr/>
          <p:nvPr/>
        </p:nvSpPr>
        <p:spPr>
          <a:xfrm>
            <a:off x="10418758" y="754380"/>
            <a:ext cx="884547" cy="5202797"/>
          </a:xfrm>
          <a:prstGeom prst="rect">
            <a:avLst/>
          </a:prstGeom>
          <a:noFill/>
          <a:ln w="412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CF88D8A-F607-858B-C603-0AAA53380495}"/>
              </a:ext>
            </a:extLst>
          </p:cNvPr>
          <p:cNvSpPr/>
          <p:nvPr/>
        </p:nvSpPr>
        <p:spPr>
          <a:xfrm>
            <a:off x="548160" y="2201118"/>
            <a:ext cx="681069" cy="336356"/>
          </a:xfrm>
          <a:prstGeom prst="rect">
            <a:avLst/>
          </a:prstGeom>
          <a:noFill/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EAA3C0-C4B6-33F4-2A0F-C9DB8C6D393C}"/>
              </a:ext>
            </a:extLst>
          </p:cNvPr>
          <p:cNvSpPr/>
          <p:nvPr/>
        </p:nvSpPr>
        <p:spPr>
          <a:xfrm>
            <a:off x="7563207" y="745792"/>
            <a:ext cx="2794547" cy="5202797"/>
          </a:xfrm>
          <a:prstGeom prst="rect">
            <a:avLst/>
          </a:prstGeom>
          <a:noFill/>
          <a:ln w="412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4854A-C209-8D85-B0F3-2DF5EE0BAB28}"/>
              </a:ext>
            </a:extLst>
          </p:cNvPr>
          <p:cNvSpPr txBox="1"/>
          <p:nvPr/>
        </p:nvSpPr>
        <p:spPr>
          <a:xfrm>
            <a:off x="1352815" y="2201118"/>
            <a:ext cx="7672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/>
              <a:t>= </a:t>
            </a:r>
            <a:r>
              <a:rPr lang="ko-KR" altLang="en-US" sz="1600" b="1"/>
              <a:t>기존 </a:t>
            </a:r>
            <a:r>
              <a:rPr lang="en-US" altLang="ko-KR" sz="1600" b="1"/>
              <a:t>ViT </a:t>
            </a:r>
            <a:r>
              <a:rPr lang="ko-KR" altLang="en-US" sz="1600" b="1"/>
              <a:t>모델</a:t>
            </a:r>
            <a:br>
              <a:rPr lang="en-US" altLang="ko-KR" sz="1600" b="1"/>
            </a:br>
            <a:r>
              <a:rPr lang="en-US" altLang="ko-KR" sz="1600" b="1"/>
              <a:t>   Global </a:t>
            </a:r>
            <a:r>
              <a:rPr lang="en-US" altLang="ko-KR" sz="1600" b="1">
                <a:sym typeface="Wingdings" panose="05000000000000000000" pitchFamily="2" charset="2"/>
              </a:rPr>
              <a:t></a:t>
            </a:r>
            <a:r>
              <a:rPr lang="ko-KR" altLang="en-US" sz="1600" b="1"/>
              <a:t> </a:t>
            </a:r>
            <a:r>
              <a:rPr lang="en-US" altLang="ko-KR" sz="1600" b="1"/>
              <a:t>Strong</a:t>
            </a:r>
            <a:br>
              <a:rPr lang="en-US" altLang="ko-KR" sz="1600" b="1"/>
            </a:br>
            <a:r>
              <a:rPr lang="en-US" altLang="ko-KR" sz="1600" b="1"/>
              <a:t>   </a:t>
            </a:r>
            <a:r>
              <a:rPr lang="en-US" altLang="ko-KR" sz="1600" b="1">
                <a:solidFill>
                  <a:schemeClr val="accent5"/>
                </a:solidFill>
              </a:rPr>
              <a:t>Locality </a:t>
            </a:r>
            <a:r>
              <a:rPr lang="en-US" altLang="ko-KR" sz="1600" b="1">
                <a:solidFill>
                  <a:schemeClr val="accent5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1600" b="1">
                <a:solidFill>
                  <a:schemeClr val="accent5"/>
                </a:solidFill>
              </a:rPr>
              <a:t> Weak</a:t>
            </a:r>
            <a:endParaRPr lang="ko-KR" altLang="en-US" sz="1600">
              <a:solidFill>
                <a:schemeClr val="accent5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CBFB62D-CAA9-3514-2B1B-3EDAC9854E53}"/>
              </a:ext>
            </a:extLst>
          </p:cNvPr>
          <p:cNvSpPr/>
          <p:nvPr/>
        </p:nvSpPr>
        <p:spPr>
          <a:xfrm>
            <a:off x="548160" y="3379996"/>
            <a:ext cx="681069" cy="336355"/>
          </a:xfrm>
          <a:prstGeom prst="rect">
            <a:avLst/>
          </a:prstGeom>
          <a:noFill/>
          <a:ln w="412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55B37A-4B27-3821-9723-78F67D4092A7}"/>
              </a:ext>
            </a:extLst>
          </p:cNvPr>
          <p:cNvSpPr txBox="1"/>
          <p:nvPr/>
        </p:nvSpPr>
        <p:spPr>
          <a:xfrm>
            <a:off x="1352815" y="3367702"/>
            <a:ext cx="7672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/>
              <a:t>= Teacher </a:t>
            </a:r>
            <a:r>
              <a:rPr lang="ko-KR" altLang="en-US" sz="1600" b="1"/>
              <a:t>모델</a:t>
            </a:r>
            <a:r>
              <a:rPr lang="en-US" altLang="ko-KR" sz="1600" b="1"/>
              <a:t> </a:t>
            </a:r>
            <a:r>
              <a:rPr lang="en-US" altLang="ko-KR" sz="1600" b="1">
                <a:solidFill>
                  <a:schemeClr val="bg2">
                    <a:lumMod val="50000"/>
                  </a:schemeClr>
                </a:solidFill>
              </a:rPr>
              <a:t>(CNN</a:t>
            </a:r>
            <a:r>
              <a:rPr lang="ko-KR" altLang="en-US" sz="1600" b="1">
                <a:solidFill>
                  <a:schemeClr val="bg2">
                    <a:lumMod val="50000"/>
                  </a:schemeClr>
                </a:solidFill>
              </a:rPr>
              <a:t>기반</a:t>
            </a:r>
            <a:r>
              <a:rPr lang="en-US" altLang="ko-KR" sz="1600" b="1">
                <a:solidFill>
                  <a:schemeClr val="bg2">
                    <a:lumMod val="50000"/>
                  </a:schemeClr>
                </a:solidFill>
              </a:rPr>
              <a:t>)</a:t>
            </a:r>
            <a:br>
              <a:rPr lang="en-US" altLang="ko-KR" sz="1600" b="1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1600" b="1"/>
              <a:t>   Locality </a:t>
            </a:r>
            <a:r>
              <a:rPr lang="en-US" altLang="ko-KR" sz="1600" b="1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altLang="ko-KR" sz="1600" b="1">
                <a:solidFill>
                  <a:srgbClr val="FF0000"/>
                </a:solidFill>
              </a:rPr>
              <a:t>Strong</a:t>
            </a:r>
            <a:endParaRPr lang="ko-KR" altLang="en-US" sz="1600">
              <a:solidFill>
                <a:schemeClr val="accent5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37C682-82E5-BF4A-7D87-20A6BEBEC615}"/>
              </a:ext>
            </a:extLst>
          </p:cNvPr>
          <p:cNvSpPr/>
          <p:nvPr/>
        </p:nvSpPr>
        <p:spPr>
          <a:xfrm>
            <a:off x="548160" y="4594670"/>
            <a:ext cx="681069" cy="336356"/>
          </a:xfrm>
          <a:prstGeom prst="rect">
            <a:avLst/>
          </a:prstGeom>
          <a:noFill/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918735E-A756-B1B4-2A1A-2CB05F503929}"/>
              </a:ext>
            </a:extLst>
          </p:cNvPr>
          <p:cNvSpPr/>
          <p:nvPr/>
        </p:nvSpPr>
        <p:spPr>
          <a:xfrm>
            <a:off x="1676563" y="4614177"/>
            <a:ext cx="681069" cy="336355"/>
          </a:xfrm>
          <a:prstGeom prst="rect">
            <a:avLst/>
          </a:prstGeom>
          <a:noFill/>
          <a:ln w="412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A3AEFA-15EA-ACD0-C293-047DDC08D10B}"/>
              </a:ext>
            </a:extLst>
          </p:cNvPr>
          <p:cNvSpPr txBox="1"/>
          <p:nvPr/>
        </p:nvSpPr>
        <p:spPr>
          <a:xfrm>
            <a:off x="1273553" y="4529657"/>
            <a:ext cx="326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/>
              <a:t>+</a:t>
            </a:r>
            <a:endParaRPr lang="ko-KR" altLang="en-US" sz="240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EBF92-E15B-2521-2277-6FEEEB13AD3E}"/>
              </a:ext>
            </a:extLst>
          </p:cNvPr>
          <p:cNvSpPr txBox="1"/>
          <p:nvPr/>
        </p:nvSpPr>
        <p:spPr>
          <a:xfrm>
            <a:off x="2549748" y="4568494"/>
            <a:ext cx="7672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/>
              <a:t>= </a:t>
            </a:r>
            <a:r>
              <a:rPr lang="ko-KR" altLang="en-US" sz="1600" b="1" dirty="0"/>
              <a:t>기존 </a:t>
            </a:r>
            <a:r>
              <a:rPr lang="en-US" altLang="ko-KR" sz="1600" b="1" dirty="0" err="1"/>
              <a:t>ViT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모델 </a:t>
            </a:r>
            <a:r>
              <a:rPr lang="en-US" altLang="ko-KR" sz="1600" b="1" dirty="0"/>
              <a:t>+ Teacher </a:t>
            </a:r>
            <a:r>
              <a:rPr lang="ko-KR" altLang="en-US" sz="1600" b="1" dirty="0"/>
              <a:t>모델</a:t>
            </a:r>
            <a:br>
              <a:rPr lang="en-US" altLang="ko-KR" sz="1600" b="1" dirty="0"/>
            </a:br>
            <a:r>
              <a:rPr lang="en-US" altLang="ko-KR" sz="1600" b="1" dirty="0"/>
              <a:t>   </a:t>
            </a:r>
            <a:r>
              <a:rPr lang="en-US" altLang="ko-KR" sz="1600" b="1" dirty="0">
                <a:solidFill>
                  <a:srgbClr val="FF0000"/>
                </a:solidFill>
              </a:rPr>
              <a:t>Global </a:t>
            </a:r>
            <a:r>
              <a:rPr lang="en-US" altLang="ko-K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ko-KR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</a:rPr>
              <a:t>Strong</a:t>
            </a:r>
            <a:br>
              <a:rPr lang="en-US" altLang="ko-KR" sz="1600" b="1" dirty="0">
                <a:solidFill>
                  <a:srgbClr val="FF0000"/>
                </a:solidFill>
              </a:rPr>
            </a:br>
            <a:r>
              <a:rPr lang="en-US" altLang="ko-KR" sz="1600" b="1" dirty="0">
                <a:solidFill>
                  <a:srgbClr val="FF0000"/>
                </a:solidFill>
              </a:rPr>
              <a:t>   Locality </a:t>
            </a:r>
            <a:r>
              <a:rPr lang="en-US" altLang="ko-K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1600" b="1" dirty="0">
                <a:solidFill>
                  <a:srgbClr val="FF0000"/>
                </a:solidFill>
              </a:rPr>
              <a:t> Strong</a:t>
            </a:r>
            <a:br>
              <a:rPr lang="en-US" altLang="ko-KR" sz="1600" b="1" dirty="0">
                <a:solidFill>
                  <a:srgbClr val="FF0000"/>
                </a:solidFill>
              </a:rPr>
            </a:br>
            <a:br>
              <a:rPr lang="en-US" altLang="ko-KR" sz="1600" b="1" dirty="0">
                <a:solidFill>
                  <a:srgbClr val="FF0000"/>
                </a:solidFill>
              </a:rPr>
            </a:br>
            <a:r>
              <a:rPr lang="en-US" altLang="ko-KR" sz="1600" b="1" dirty="0">
                <a:solidFill>
                  <a:srgbClr val="FF0000"/>
                </a:solidFill>
              </a:rPr>
              <a:t>   </a:t>
            </a:r>
            <a:r>
              <a:rPr lang="ko-KR" altLang="en-US" sz="1600" b="1" dirty="0"/>
              <a:t>합치는 방법</a:t>
            </a:r>
            <a:r>
              <a:rPr lang="en-US" altLang="ko-KR" sz="1600" b="1" dirty="0"/>
              <a:t>: Distillation Loss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68580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6193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15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1723653"/>
            <a:ext cx="10935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Distillation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/>
              <a:t>Soft Distillation</a:t>
            </a:r>
            <a:br>
              <a:rPr lang="en-US" altLang="ko-KR" b="1"/>
            </a:br>
            <a:endParaRPr lang="en-US" altLang="ko-KR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/>
              <a:t>Hard Distillation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DA7391-991A-B6D7-C98A-016C07851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833" y="4575718"/>
            <a:ext cx="5496692" cy="74305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E25FD11-3C96-CA61-2CC2-9FB3B6AF8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55" y="2670157"/>
            <a:ext cx="4105848" cy="97168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A57171C-EEFE-ED89-CBA3-9F9D4C6DC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184" y="5295982"/>
            <a:ext cx="2095792" cy="37152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BE10774-8431-8307-88FA-54E000C0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472" y="923540"/>
            <a:ext cx="3984185" cy="193412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A794921-5BB7-6048-C1AB-613604EC4D07}"/>
              </a:ext>
            </a:extLst>
          </p:cNvPr>
          <p:cNvSpPr/>
          <p:nvPr/>
        </p:nvSpPr>
        <p:spPr>
          <a:xfrm>
            <a:off x="4914163" y="3144356"/>
            <a:ext cx="3203349" cy="46770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F170D69-6181-8E47-4A45-036199151E58}"/>
              </a:ext>
            </a:extLst>
          </p:cNvPr>
          <p:cNvCxnSpPr>
            <a:cxnSpLocks/>
          </p:cNvCxnSpPr>
          <p:nvPr/>
        </p:nvCxnSpPr>
        <p:spPr>
          <a:xfrm flipV="1">
            <a:off x="8123412" y="1817001"/>
            <a:ext cx="176980" cy="136275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F811905-0649-758E-4F6F-C300D6ED5C59}"/>
              </a:ext>
            </a:extLst>
          </p:cNvPr>
          <p:cNvSpPr/>
          <p:nvPr/>
        </p:nvSpPr>
        <p:spPr>
          <a:xfrm>
            <a:off x="8117512" y="989202"/>
            <a:ext cx="3556524" cy="82779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B5A4CF2-51F5-C68D-0E31-2AE06B14AFF8}"/>
              </a:ext>
            </a:extLst>
          </p:cNvPr>
          <p:cNvSpPr/>
          <p:nvPr/>
        </p:nvSpPr>
        <p:spPr>
          <a:xfrm>
            <a:off x="4972472" y="2673402"/>
            <a:ext cx="2555105" cy="467709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E8B7264-7B21-DD2F-CAAF-3EB05AC7CA46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527577" y="2507226"/>
            <a:ext cx="2454131" cy="400031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A8E437B-7C2E-83D8-8BD8-9866CE2433B2}"/>
              </a:ext>
            </a:extLst>
          </p:cNvPr>
          <p:cNvSpPr/>
          <p:nvPr/>
        </p:nvSpPr>
        <p:spPr>
          <a:xfrm>
            <a:off x="9403080" y="1928259"/>
            <a:ext cx="2555105" cy="92940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A4E32DA1-D8F2-E999-C14F-DA4B823F1F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563"/>
          <a:stretch/>
        </p:blipFill>
        <p:spPr>
          <a:xfrm>
            <a:off x="8965889" y="3598391"/>
            <a:ext cx="3226110" cy="1289552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72F79DF8-3AED-1196-39C2-E9A029D727E6}"/>
              </a:ext>
            </a:extLst>
          </p:cNvPr>
          <p:cNvSpPr/>
          <p:nvPr/>
        </p:nvSpPr>
        <p:spPr>
          <a:xfrm>
            <a:off x="6778359" y="4575718"/>
            <a:ext cx="2035277" cy="63406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794F6AE-2639-F6D8-100D-1DC18F52ADBE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7795998" y="4175687"/>
            <a:ext cx="3299901" cy="40003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AAA1526-74B5-2FF4-24AF-DFBF47D81B8C}"/>
              </a:ext>
            </a:extLst>
          </p:cNvPr>
          <p:cNvSpPr/>
          <p:nvPr/>
        </p:nvSpPr>
        <p:spPr>
          <a:xfrm>
            <a:off x="11174362" y="3612064"/>
            <a:ext cx="822324" cy="88324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EFF73E0-5254-2520-9659-6D7E9A47E272}"/>
              </a:ext>
            </a:extLst>
          </p:cNvPr>
          <p:cNvSpPr/>
          <p:nvPr/>
        </p:nvSpPr>
        <p:spPr>
          <a:xfrm>
            <a:off x="8945777" y="3602313"/>
            <a:ext cx="708586" cy="90529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DAB472BC-E7CB-99F1-2F0C-70D95C25C2B1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678129" y="4035613"/>
            <a:ext cx="3164966" cy="530390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EE42A7E-FE59-FDBF-3F79-A0C2AF40B0FA}"/>
              </a:ext>
            </a:extLst>
          </p:cNvPr>
          <p:cNvSpPr/>
          <p:nvPr/>
        </p:nvSpPr>
        <p:spPr>
          <a:xfrm>
            <a:off x="4772578" y="4566003"/>
            <a:ext cx="1811102" cy="74305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1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2" grpId="0" animBg="1"/>
      <p:bldP spid="24" grpId="0" animBg="1"/>
      <p:bldP spid="28" grpId="0" animBg="1"/>
      <p:bldP spid="29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383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16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1723653"/>
            <a:ext cx="1093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Distillation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148C8E9-4112-E853-D49D-3ADBC53A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932" y="2369984"/>
            <a:ext cx="5715798" cy="178270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AF510EEA-6288-B9D7-0547-385D9367CB54}"/>
              </a:ext>
            </a:extLst>
          </p:cNvPr>
          <p:cNvSpPr/>
          <p:nvPr/>
        </p:nvSpPr>
        <p:spPr>
          <a:xfrm>
            <a:off x="3293931" y="3743278"/>
            <a:ext cx="5715799" cy="342900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071D7D-468A-D454-56D4-5DDFFE2AC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32" y="4132483"/>
            <a:ext cx="5915851" cy="905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3E28D0-BFFC-1A40-DA3B-61BC225EB888}"/>
              </a:ext>
            </a:extLst>
          </p:cNvPr>
          <p:cNvSpPr txBox="1"/>
          <p:nvPr/>
        </p:nvSpPr>
        <p:spPr>
          <a:xfrm>
            <a:off x="922020" y="5396169"/>
            <a:ext cx="9974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/>
              <a:t>Soft </a:t>
            </a:r>
            <a:r>
              <a:rPr lang="en-US" altLang="ko-KR" sz="1800" b="1">
                <a:solidFill>
                  <a:schemeClr val="accent6"/>
                </a:solidFill>
              </a:rPr>
              <a:t>vs</a:t>
            </a:r>
            <a:r>
              <a:rPr lang="en-US" altLang="ko-KR" sz="1800" b="1"/>
              <a:t> Hard = </a:t>
            </a:r>
            <a:r>
              <a:rPr lang="en-US" altLang="ko-KR" sz="1800" b="1">
                <a:solidFill>
                  <a:schemeClr val="accent2"/>
                </a:solidFill>
              </a:rPr>
              <a:t>Hard</a:t>
            </a:r>
            <a:br>
              <a:rPr lang="en-US" altLang="ko-KR" sz="1800" b="1"/>
            </a:br>
            <a:endParaRPr lang="en-US" altLang="ko-KR" sz="1800" b="1"/>
          </a:p>
          <a:p>
            <a:r>
              <a:rPr lang="en-US" altLang="ko-KR" b="1"/>
              <a:t>Class token </a:t>
            </a:r>
            <a:r>
              <a:rPr lang="en-US" altLang="ko-KR" b="1">
                <a:solidFill>
                  <a:schemeClr val="accent6"/>
                </a:solidFill>
              </a:rPr>
              <a:t>vs</a:t>
            </a:r>
            <a:r>
              <a:rPr lang="en-US" altLang="ko-KR" b="1"/>
              <a:t> Distillation token </a:t>
            </a:r>
            <a:r>
              <a:rPr lang="en-US" altLang="ko-KR" b="1">
                <a:solidFill>
                  <a:schemeClr val="accent6"/>
                </a:solidFill>
              </a:rPr>
              <a:t>vs </a:t>
            </a:r>
            <a:r>
              <a:rPr lang="en-US" altLang="ko-KR" b="1"/>
              <a:t>Class+Distillation = </a:t>
            </a:r>
            <a:r>
              <a:rPr lang="en-US" altLang="ko-KR" b="1">
                <a:solidFill>
                  <a:schemeClr val="accent2"/>
                </a:solidFill>
              </a:rPr>
              <a:t>Class + Distillation</a:t>
            </a:r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DE99A94-BB9E-343A-E848-EBFA746A2B0E}"/>
              </a:ext>
            </a:extLst>
          </p:cNvPr>
          <p:cNvSpPr/>
          <p:nvPr/>
        </p:nvSpPr>
        <p:spPr>
          <a:xfrm>
            <a:off x="3293930" y="4606199"/>
            <a:ext cx="5715799" cy="342900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0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383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17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52199" y="1723653"/>
            <a:ext cx="1093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Teacher Model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E28D0-BFFC-1A40-DA3B-61BC225EB888}"/>
              </a:ext>
            </a:extLst>
          </p:cNvPr>
          <p:cNvSpPr txBox="1"/>
          <p:nvPr/>
        </p:nvSpPr>
        <p:spPr>
          <a:xfrm>
            <a:off x="932752" y="5241118"/>
            <a:ext cx="9974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ViT(Transformer) </a:t>
            </a:r>
            <a:r>
              <a:rPr lang="en-US" altLang="ko-KR" b="1">
                <a:solidFill>
                  <a:schemeClr val="accent6"/>
                </a:solidFill>
              </a:rPr>
              <a:t>vs</a:t>
            </a:r>
            <a:r>
              <a:rPr lang="en-US" altLang="ko-KR" b="1"/>
              <a:t> RegNet(CNN) = RegNet(CNN)</a:t>
            </a:r>
          </a:p>
          <a:p>
            <a:endParaRPr lang="en-US" altLang="ko-KR" b="1">
              <a:solidFill>
                <a:schemeClr val="accent2"/>
              </a:solidFill>
            </a:endParaRPr>
          </a:p>
          <a:p>
            <a:r>
              <a:rPr lang="en-US" altLang="ko-KR" b="1"/>
              <a:t>∵ CNN</a:t>
            </a:r>
            <a:r>
              <a:rPr lang="ko-KR" altLang="en-US" b="1"/>
              <a:t>모델이 </a:t>
            </a:r>
            <a:r>
              <a:rPr lang="en-US" altLang="ko-KR" b="1"/>
              <a:t>Transformer</a:t>
            </a:r>
            <a:r>
              <a:rPr lang="ko-KR" altLang="en-US" b="1"/>
              <a:t>보다 </a:t>
            </a:r>
            <a:r>
              <a:rPr lang="ko-KR" altLang="en-US" b="1">
                <a:solidFill>
                  <a:schemeClr val="accent2"/>
                </a:solidFill>
              </a:rPr>
              <a:t>지역성</a:t>
            </a:r>
            <a:r>
              <a:rPr lang="en-US" altLang="ko-KR" b="1">
                <a:solidFill>
                  <a:schemeClr val="accent2"/>
                </a:solidFill>
              </a:rPr>
              <a:t>(Locality)</a:t>
            </a:r>
            <a:r>
              <a:rPr lang="ko-KR" altLang="en-US" b="1"/>
              <a:t>을 더 잘 반영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80EEB7-6654-6011-99B2-B9FBD906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601" y="2469171"/>
            <a:ext cx="4086795" cy="229584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561159B-07CC-4264-D728-9F5C83185E94}"/>
              </a:ext>
            </a:extLst>
          </p:cNvPr>
          <p:cNvSpPr/>
          <p:nvPr/>
        </p:nvSpPr>
        <p:spPr>
          <a:xfrm>
            <a:off x="4122420" y="3566160"/>
            <a:ext cx="3954780" cy="11396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DDA875-0D51-055E-4260-FF3EB71C9B94}"/>
              </a:ext>
            </a:extLst>
          </p:cNvPr>
          <p:cNvSpPr txBox="1"/>
          <p:nvPr/>
        </p:nvSpPr>
        <p:spPr>
          <a:xfrm>
            <a:off x="2059421" y="3951307"/>
            <a:ext cx="2247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CNN </a:t>
            </a:r>
            <a:r>
              <a:rPr lang="ko-KR" altLang="en-US" b="1"/>
              <a:t>기반 모델 </a:t>
            </a:r>
            <a:r>
              <a:rPr lang="en-US" altLang="ko-KR" b="1">
                <a:sym typeface="Wingdings" panose="05000000000000000000" pitchFamily="2" charset="2"/>
              </a:rPr>
              <a:t></a:t>
            </a:r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71A55-2A6F-3AE1-82B6-238EA638F342}"/>
              </a:ext>
            </a:extLst>
          </p:cNvPr>
          <p:cNvSpPr txBox="1"/>
          <p:nvPr/>
        </p:nvSpPr>
        <p:spPr>
          <a:xfrm>
            <a:off x="2157883" y="3168515"/>
            <a:ext cx="224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/>
              <a:t>제안모델</a:t>
            </a:r>
            <a:r>
              <a:rPr lang="en-US" altLang="ko-KR" b="1"/>
              <a:t>(ViT) </a:t>
            </a:r>
            <a:r>
              <a:rPr lang="en-US" altLang="ko-KR" b="1">
                <a:sym typeface="Wingdings" panose="05000000000000000000" pitchFamily="2" charset="2"/>
              </a:rPr>
              <a:t>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7619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91263C69-655E-DB35-55F1-1B33AC61F583}"/>
              </a:ext>
            </a:extLst>
          </p:cNvPr>
          <p:cNvGrpSpPr/>
          <p:nvPr/>
        </p:nvGrpSpPr>
        <p:grpSpPr>
          <a:xfrm>
            <a:off x="6525757" y="2063207"/>
            <a:ext cx="4862128" cy="4067309"/>
            <a:chOff x="6866496" y="1760747"/>
            <a:chExt cx="4862128" cy="4067309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C761588-3A49-1F05-A807-B0E254D5C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583"/>
            <a:stretch/>
          </p:blipFill>
          <p:spPr>
            <a:xfrm>
              <a:off x="6866497" y="2232741"/>
              <a:ext cx="4862127" cy="359531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EAB55DD6-2151-38C3-569C-3CE77D946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136"/>
            <a:stretch/>
          </p:blipFill>
          <p:spPr>
            <a:xfrm>
              <a:off x="6866496" y="1760747"/>
              <a:ext cx="4862127" cy="402116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2FAC9FD-29A9-6F24-F8FB-6AED6DF7F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627"/>
          <a:stretch/>
        </p:blipFill>
        <p:spPr>
          <a:xfrm>
            <a:off x="572177" y="2125652"/>
            <a:ext cx="4862127" cy="3728856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383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18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561159B-07CC-4264-D728-9F5C83185E94}"/>
              </a:ext>
            </a:extLst>
          </p:cNvPr>
          <p:cNvSpPr/>
          <p:nvPr/>
        </p:nvSpPr>
        <p:spPr>
          <a:xfrm>
            <a:off x="9798878" y="4152866"/>
            <a:ext cx="415772" cy="20139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E4E52DF-63BE-832E-C510-D4835623AEC9}"/>
              </a:ext>
            </a:extLst>
          </p:cNvPr>
          <p:cNvSpPr/>
          <p:nvPr/>
        </p:nvSpPr>
        <p:spPr>
          <a:xfrm>
            <a:off x="3858221" y="3876674"/>
            <a:ext cx="415772" cy="197783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7B0D25C-12E8-319B-8E3F-33B26FF600A9}"/>
              </a:ext>
            </a:extLst>
          </p:cNvPr>
          <p:cNvSpPr/>
          <p:nvPr/>
        </p:nvSpPr>
        <p:spPr>
          <a:xfrm>
            <a:off x="6525757" y="3276600"/>
            <a:ext cx="4777549" cy="304258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85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383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19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DA9F02-5E20-A833-B717-C79949C7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217" y="1234324"/>
            <a:ext cx="5362983" cy="50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9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Information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4707986" y="2063207"/>
            <a:ext cx="74080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Title : </a:t>
            </a:r>
            <a:r>
              <a:rPr lang="en-US" altLang="ko-KR" sz="1600" b="1" dirty="0" err="1"/>
              <a:t>DeiT</a:t>
            </a:r>
            <a:r>
              <a:rPr lang="en-US" altLang="ko-KR" sz="1600" b="1" dirty="0"/>
              <a:t>: Training data-efficient image transformers &amp;</a:t>
            </a:r>
            <a:br>
              <a:rPr lang="en-US" altLang="ko-KR" sz="1600" b="1" dirty="0"/>
            </a:br>
            <a:r>
              <a:rPr lang="en-US" altLang="ko-KR" sz="1600" b="1" dirty="0"/>
              <a:t>        Distillation through attention</a:t>
            </a:r>
          </a:p>
          <a:p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Author : Hugo </a:t>
            </a:r>
            <a:r>
              <a:rPr lang="en-US" altLang="ko-KR" sz="1600" b="1" dirty="0" err="1"/>
              <a:t>Touvron</a:t>
            </a:r>
            <a:r>
              <a:rPr lang="en-US" altLang="ko-KR" sz="1600" b="1" dirty="0"/>
              <a:t> et al.</a:t>
            </a:r>
            <a:br>
              <a:rPr lang="en-US" altLang="ko-KR" sz="1600" b="1" dirty="0"/>
            </a:br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Conference : PMLR(Proceedings of Machine Learning Research) </a:t>
            </a:r>
            <a:br>
              <a:rPr lang="en-US" altLang="ko-KR" sz="1600" b="1" dirty="0"/>
            </a:br>
            <a:r>
              <a:rPr lang="en-US" altLang="ko-KR" sz="1600" b="1" dirty="0"/>
              <a:t>                  (JMLR IF:5.17)</a:t>
            </a:r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Citation: 1,333</a:t>
            </a:r>
            <a:br>
              <a:rPr lang="en-US" altLang="ko-KR" sz="1600" b="1" dirty="0"/>
            </a:b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Year: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EACCD90-8528-5352-9A7A-C1E04F0C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4" y="1611968"/>
            <a:ext cx="371261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383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20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10863-F309-7385-9D2F-0C193F3B506C}"/>
              </a:ext>
            </a:extLst>
          </p:cNvPr>
          <p:cNvSpPr txBox="1"/>
          <p:nvPr/>
        </p:nvSpPr>
        <p:spPr>
          <a:xfrm>
            <a:off x="415842" y="2355672"/>
            <a:ext cx="10935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/>
              <a:t>Distillation</a:t>
            </a:r>
            <a:r>
              <a:rPr lang="ko-KR" altLang="en-US" b="1" dirty="0"/>
              <a:t>을 통해 </a:t>
            </a:r>
            <a:r>
              <a:rPr lang="en-US" altLang="ko-KR" b="1" dirty="0"/>
              <a:t>Transformer </a:t>
            </a:r>
            <a:r>
              <a:rPr lang="ko-KR" altLang="en-US" b="1" dirty="0"/>
              <a:t>구조의 약점이었던 </a:t>
            </a:r>
            <a:r>
              <a:rPr lang="en-US" altLang="ko-KR" b="1" dirty="0">
                <a:solidFill>
                  <a:srgbClr val="FF0000"/>
                </a:solidFill>
              </a:rPr>
              <a:t>Inductive Bias</a:t>
            </a:r>
            <a:r>
              <a:rPr lang="ko-KR" altLang="en-US" b="1" dirty="0">
                <a:solidFill>
                  <a:srgbClr val="FF0000"/>
                </a:solidFill>
              </a:rPr>
              <a:t>를 향상 </a:t>
            </a:r>
            <a:r>
              <a:rPr lang="ko-KR" altLang="en-US" b="1" dirty="0"/>
              <a:t>시킬 수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dirty="0"/>
              <a:t>있음을 제안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br>
              <a:rPr lang="en-US" altLang="ko-KR" b="1" dirty="0">
                <a:solidFill>
                  <a:srgbClr val="FF0000"/>
                </a:solidFill>
              </a:rPr>
            </a:br>
            <a:r>
              <a:rPr lang="en-US" altLang="ko-KR" b="1" dirty="0"/>
              <a:t>(∵Locality</a:t>
            </a:r>
            <a:r>
              <a:rPr lang="ko-KR" altLang="en-US" b="1" dirty="0"/>
              <a:t> 높임</a:t>
            </a:r>
            <a:r>
              <a:rPr lang="en-US" altLang="ko-KR" b="1" dirty="0"/>
              <a:t>)</a:t>
            </a:r>
            <a:br>
              <a:rPr lang="en-US" altLang="ko-KR" b="1" dirty="0"/>
            </a:br>
            <a:endParaRPr lang="en-US" altLang="ko-K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r>
              <a:rPr lang="en-US" altLang="ko-KR" b="1" dirty="0"/>
              <a:t>    </a:t>
            </a:r>
            <a:r>
              <a:rPr lang="en-US" altLang="ko-KR" b="1" dirty="0">
                <a:sym typeface="Wingdings" panose="05000000000000000000" pitchFamily="2" charset="2"/>
              </a:rPr>
              <a:t> </a:t>
            </a:r>
            <a:r>
              <a:rPr lang="ko-KR" altLang="en-US" b="1" dirty="0">
                <a:sym typeface="Wingdings" panose="05000000000000000000" pitchFamily="2" charset="2"/>
              </a:rPr>
              <a:t>대규모 데이터셋 학습 </a:t>
            </a:r>
            <a:r>
              <a:rPr lang="en-US" altLang="ko-KR" b="1" dirty="0">
                <a:sym typeface="Wingdings" panose="05000000000000000000" pitchFamily="2" charset="2"/>
              </a:rPr>
              <a:t>X, </a:t>
            </a:r>
            <a:r>
              <a:rPr lang="ko-KR" altLang="en-US" b="1" dirty="0">
                <a:sym typeface="Wingdings" panose="05000000000000000000" pitchFamily="2" charset="2"/>
              </a:rPr>
              <a:t>효율적인 데이터 학습으로 </a:t>
            </a:r>
            <a:r>
              <a:rPr lang="en-US" altLang="ko-KR" b="1" dirty="0" err="1">
                <a:sym typeface="Wingdings" panose="05000000000000000000" pitchFamily="2" charset="2"/>
              </a:rPr>
              <a:t>ViT</a:t>
            </a:r>
            <a:r>
              <a:rPr lang="ko-KR" altLang="en-US" b="1" dirty="0">
                <a:sym typeface="Wingdings" panose="05000000000000000000" pitchFamily="2" charset="2"/>
              </a:rPr>
              <a:t>의 성능을 대폭 개선</a:t>
            </a:r>
            <a:br>
              <a:rPr lang="en-US" altLang="ko-KR" b="1" dirty="0">
                <a:sym typeface="Wingdings" panose="05000000000000000000" pitchFamily="2" charset="2"/>
              </a:rPr>
            </a:br>
            <a:endParaRPr lang="en-US" altLang="ko-KR" b="1" dirty="0">
              <a:sym typeface="Wingdings" panose="05000000000000000000" pitchFamily="2" charset="2"/>
            </a:endParaRPr>
          </a:p>
          <a:p>
            <a:endParaRPr lang="en-US" altLang="ko-KR" b="1" dirty="0">
              <a:sym typeface="Wingdings" panose="05000000000000000000" pitchFamily="2" charset="2"/>
            </a:endParaRPr>
          </a:p>
          <a:p>
            <a:r>
              <a:rPr lang="en-US" altLang="ko-KR" b="1" dirty="0">
                <a:sym typeface="Wingdings" panose="05000000000000000000" pitchFamily="2" charset="2"/>
              </a:rPr>
              <a:t>     </a:t>
            </a:r>
            <a:r>
              <a:rPr lang="ko-KR" altLang="en-US" b="1" dirty="0">
                <a:sym typeface="Wingdings" panose="05000000000000000000" pitchFamily="2" charset="2"/>
              </a:rPr>
              <a:t>실험결과를 통해 기존 </a:t>
            </a:r>
            <a:r>
              <a:rPr lang="en-US" altLang="ko-KR" b="1" dirty="0" err="1">
                <a:sym typeface="Wingdings" panose="05000000000000000000" pitchFamily="2" charset="2"/>
              </a:rPr>
              <a:t>ViT</a:t>
            </a:r>
            <a:r>
              <a:rPr lang="en-US" altLang="ko-KR" b="1" dirty="0">
                <a:sym typeface="Wingdings" panose="05000000000000000000" pitchFamily="2" charset="2"/>
              </a:rPr>
              <a:t> </a:t>
            </a:r>
            <a:r>
              <a:rPr lang="ko-KR" altLang="en-US" b="1" dirty="0">
                <a:sym typeface="Wingdings" panose="05000000000000000000" pitchFamily="2" charset="2"/>
              </a:rPr>
              <a:t>뿐만 아니라 </a:t>
            </a:r>
            <a:r>
              <a:rPr lang="en-US" altLang="ko-KR" b="1" dirty="0">
                <a:sym typeface="Wingdings" panose="05000000000000000000" pitchFamily="2" charset="2"/>
              </a:rPr>
              <a:t>CNN </a:t>
            </a:r>
            <a:r>
              <a:rPr lang="ko-KR" altLang="en-US" b="1" dirty="0">
                <a:sym typeface="Wingdings" panose="05000000000000000000" pitchFamily="2" charset="2"/>
              </a:rPr>
              <a:t>기반 모델의 성능보다 좋은 성능을 얻음</a:t>
            </a:r>
            <a:endParaRPr lang="en-US" altLang="ko-KR" b="1" dirty="0">
              <a:sym typeface="Wingdings" panose="05000000000000000000" pitchFamily="2" charset="2"/>
            </a:endParaRPr>
          </a:p>
          <a:p>
            <a:endParaRPr lang="en-US" altLang="ko-KR" b="1" dirty="0">
              <a:sym typeface="Wingdings" panose="05000000000000000000" pitchFamily="2" charset="2"/>
            </a:endParaRPr>
          </a:p>
          <a:p>
            <a:endParaRPr lang="en-US" altLang="ko-K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270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2383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21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Review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10863-F309-7385-9D2F-0C193F3B506C}"/>
              </a:ext>
            </a:extLst>
          </p:cNvPr>
          <p:cNvSpPr txBox="1"/>
          <p:nvPr/>
        </p:nvSpPr>
        <p:spPr>
          <a:xfrm>
            <a:off x="452199" y="1641573"/>
            <a:ext cx="109356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/>
              <a:t>Review</a:t>
            </a:r>
            <a:br>
              <a:rPr lang="en-US" altLang="ko-KR" b="1" dirty="0"/>
            </a:br>
            <a:endParaRPr lang="en-US" altLang="ko-KR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sz="1600" b="1" dirty="0"/>
              <a:t>디테일한 실험결과 </a:t>
            </a:r>
            <a:r>
              <a:rPr lang="en-US" altLang="ko-KR" sz="1600" b="1" dirty="0"/>
              <a:t>&amp; </a:t>
            </a:r>
            <a:r>
              <a:rPr lang="ko-KR" altLang="en-US" sz="1600" b="1" dirty="0"/>
              <a:t>성능평가 </a:t>
            </a:r>
            <a:r>
              <a:rPr lang="en-US" altLang="ko-KR" sz="1600" b="1" dirty="0">
                <a:sym typeface="Wingdings" panose="05000000000000000000" pitchFamily="2" charset="2"/>
              </a:rPr>
              <a:t> </a:t>
            </a:r>
            <a:r>
              <a:rPr lang="ko-KR" altLang="en-US" sz="1600" b="1" dirty="0">
                <a:sym typeface="Wingdings" panose="05000000000000000000" pitchFamily="2" charset="2"/>
              </a:rPr>
              <a:t>논문이해 용이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sz="1600" b="1" dirty="0">
                <a:sym typeface="Wingdings" panose="05000000000000000000" pitchFamily="2" charset="2"/>
              </a:rPr>
              <a:t>상세한 </a:t>
            </a:r>
            <a:r>
              <a:rPr lang="en-US" altLang="ko-KR" sz="1600" b="1" dirty="0">
                <a:sym typeface="Wingdings" panose="05000000000000000000" pitchFamily="2" charset="2"/>
              </a:rPr>
              <a:t>Related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ym typeface="Wingdings" panose="05000000000000000000" pitchFamily="2" charset="2"/>
              </a:rPr>
              <a:t>Work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ym typeface="Wingdings" panose="05000000000000000000" pitchFamily="2" charset="2"/>
              </a:rPr>
              <a:t>( </a:t>
            </a:r>
            <a:r>
              <a:rPr lang="ko-KR" altLang="en-US" sz="1600" b="1" dirty="0">
                <a:sym typeface="Wingdings" panose="05000000000000000000" pitchFamily="2" charset="2"/>
              </a:rPr>
              <a:t>기본개념</a:t>
            </a:r>
            <a:r>
              <a:rPr lang="en-US" altLang="ko-KR" sz="1600" b="1" dirty="0">
                <a:sym typeface="Wingdings" panose="05000000000000000000" pitchFamily="2" charset="2"/>
              </a:rPr>
              <a:t>, </a:t>
            </a:r>
            <a:r>
              <a:rPr lang="ko-KR" altLang="en-US" sz="1600" b="1" dirty="0">
                <a:sym typeface="Wingdings" panose="05000000000000000000" pitchFamily="2" charset="2"/>
              </a:rPr>
              <a:t>동향 </a:t>
            </a:r>
            <a:r>
              <a:rPr lang="en-US" altLang="ko-KR" sz="1600" b="1" dirty="0">
                <a:sym typeface="Wingdings" panose="05000000000000000000" pitchFamily="2" charset="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sym typeface="Wingdings" panose="05000000000000000000" pitchFamily="2" charset="2"/>
              </a:rPr>
              <a:t>몇십년간</a:t>
            </a:r>
            <a:r>
              <a:rPr lang="ko-KR" altLang="en-US" sz="1600" b="1" dirty="0">
                <a:sym typeface="Wingdings" panose="05000000000000000000" pitchFamily="2" charset="2"/>
              </a:rPr>
              <a:t> 발전해온 </a:t>
            </a:r>
            <a:r>
              <a:rPr lang="en-US" altLang="ko-KR" sz="1600" b="1" dirty="0">
                <a:sym typeface="Wingdings" panose="05000000000000000000" pitchFamily="2" charset="2"/>
              </a:rPr>
              <a:t>CNN </a:t>
            </a:r>
            <a:r>
              <a:rPr lang="ko-KR" altLang="en-US" sz="1600" b="1" dirty="0">
                <a:sym typeface="Wingdings" panose="05000000000000000000" pitchFamily="2" charset="2"/>
              </a:rPr>
              <a:t>성능을 </a:t>
            </a:r>
            <a:r>
              <a:rPr lang="en-US" altLang="ko-KR" sz="1600" b="1" dirty="0">
                <a:sym typeface="Wingdings" panose="05000000000000000000" pitchFamily="2" charset="2"/>
              </a:rPr>
              <a:t>Transformer(2017) </a:t>
            </a:r>
            <a:r>
              <a:rPr lang="ko-KR" altLang="en-US" sz="1600" b="1" dirty="0">
                <a:sym typeface="Wingdings" panose="05000000000000000000" pitchFamily="2" charset="2"/>
              </a:rPr>
              <a:t>등장 후 </a:t>
            </a:r>
            <a:r>
              <a:rPr lang="en-US" altLang="ko-KR" sz="1600" b="1" dirty="0">
                <a:sym typeface="Wingdings" panose="05000000000000000000" pitchFamily="2" charset="2"/>
              </a:rPr>
              <a:t>4</a:t>
            </a:r>
            <a:r>
              <a:rPr lang="ko-KR" altLang="en-US" sz="1600" b="1" dirty="0" err="1">
                <a:sym typeface="Wingdings" panose="05000000000000000000" pitchFamily="2" charset="2"/>
              </a:rPr>
              <a:t>년만에</a:t>
            </a:r>
            <a:r>
              <a:rPr lang="ko-KR" altLang="en-US" sz="1600" b="1" dirty="0">
                <a:sym typeface="Wingdings" panose="05000000000000000000" pitchFamily="2" charset="2"/>
              </a:rPr>
              <a:t> 뛰어넘음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br>
              <a:rPr lang="en-US" altLang="ko-KR" b="1" dirty="0">
                <a:sym typeface="Wingdings" panose="05000000000000000000" pitchFamily="2" charset="2"/>
              </a:rPr>
            </a:br>
            <a:endParaRPr lang="en-US" altLang="ko-KR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sym typeface="Wingdings" panose="05000000000000000000" pitchFamily="2" charset="2"/>
              </a:rPr>
              <a:t>Limitation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600" b="1" dirty="0">
                <a:sym typeface="Wingdings" panose="05000000000000000000" pitchFamily="2" charset="2"/>
              </a:rPr>
              <a:t>Inductive Bias</a:t>
            </a:r>
            <a:r>
              <a:rPr lang="ko-KR" altLang="en-US" sz="1600" b="1" dirty="0">
                <a:sym typeface="Wingdings" panose="05000000000000000000" pitchFamily="2" charset="2"/>
              </a:rPr>
              <a:t>가 왜 높아졌는지 설명하지 못함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lvl="1"/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600" b="1" dirty="0">
                <a:sym typeface="Wingdings" panose="05000000000000000000" pitchFamily="2" charset="2"/>
              </a:rPr>
              <a:t>Transformer </a:t>
            </a:r>
            <a:r>
              <a:rPr lang="ko-KR" altLang="en-US" sz="1600" b="1" dirty="0">
                <a:sym typeface="Wingdings" panose="05000000000000000000" pitchFamily="2" charset="2"/>
              </a:rPr>
              <a:t>구조의 한계를 개선하지 못함 </a:t>
            </a:r>
            <a:r>
              <a:rPr lang="en-US" altLang="ko-KR" sz="1600" b="1" dirty="0">
                <a:sym typeface="Wingdings" panose="05000000000000000000" pitchFamily="2" charset="2"/>
              </a:rPr>
              <a:t>(Ex.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ym typeface="Wingdings" panose="05000000000000000000" pitchFamily="2" charset="2"/>
              </a:rPr>
              <a:t>Epoch 1,000</a:t>
            </a:r>
            <a:r>
              <a:rPr lang="ko-KR" altLang="en-US" sz="1600" b="1" dirty="0">
                <a:sym typeface="Wingdings" panose="05000000000000000000" pitchFamily="2" charset="2"/>
              </a:rPr>
              <a:t>번</a:t>
            </a:r>
            <a:r>
              <a:rPr lang="en-US" altLang="ko-KR" sz="1600" b="1" dirty="0">
                <a:sym typeface="Wingdings" panose="05000000000000000000" pitchFamily="2" charset="2"/>
              </a:rPr>
              <a:t>)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1600" b="1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sz="1600" b="1" dirty="0">
                <a:sym typeface="Wingdings" panose="05000000000000000000" pitchFamily="2" charset="2"/>
              </a:rPr>
              <a:t>개념에 대해 세부적으로 설명하지 않고 실험만 엄청 해본 느낌 </a:t>
            </a:r>
            <a:r>
              <a:rPr lang="en-US" altLang="ko-KR" sz="1600" b="1" dirty="0">
                <a:sym typeface="Wingdings" panose="05000000000000000000" pitchFamily="2" charset="2"/>
              </a:rPr>
              <a:t>(Ex. Black-box Model)</a:t>
            </a:r>
          </a:p>
          <a:p>
            <a:endParaRPr lang="en-US" altLang="ko-K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049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3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5DD-EF47-43B8-A7E9-D219DC2AD135}"/>
              </a:ext>
            </a:extLst>
          </p:cNvPr>
          <p:cNvSpPr txBox="1"/>
          <p:nvPr/>
        </p:nvSpPr>
        <p:spPr>
          <a:xfrm>
            <a:off x="452199" y="881569"/>
            <a:ext cx="8232011" cy="515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24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2400" b="1" dirty="0">
                <a:latin typeface="Raleway" pitchFamily="34" charset="0"/>
              </a:rPr>
              <a:t>01. Introduction</a:t>
            </a:r>
            <a:endParaRPr lang="en-US" altLang="ko-KR" sz="7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2400" b="1" dirty="0">
                <a:latin typeface="Raleway" pitchFamily="34" charset="0"/>
              </a:rPr>
              <a:t>02. Contributions</a:t>
            </a:r>
            <a:br>
              <a:rPr lang="en-US" altLang="ko-KR" sz="1000" b="1" dirty="0">
                <a:latin typeface="Raleway" pitchFamily="34" charset="0"/>
              </a:rPr>
            </a:br>
            <a:r>
              <a:rPr lang="en-US" altLang="ko-KR" sz="2400" b="1" dirty="0">
                <a:latin typeface="Raleway" pitchFamily="34" charset="0"/>
              </a:rPr>
              <a:t>03. Method</a:t>
            </a:r>
          </a:p>
          <a:p>
            <a:pPr>
              <a:lnSpc>
                <a:spcPct val="200000"/>
              </a:lnSpc>
            </a:pPr>
            <a:r>
              <a:rPr lang="en-US" altLang="ko-KR" sz="2400" b="1" dirty="0">
                <a:latin typeface="Raleway" pitchFamily="34" charset="0"/>
              </a:rPr>
              <a:t>04. Experiment</a:t>
            </a:r>
          </a:p>
          <a:p>
            <a:pPr>
              <a:lnSpc>
                <a:spcPct val="200000"/>
              </a:lnSpc>
            </a:pPr>
            <a:r>
              <a:rPr lang="en-US" altLang="ko-KR" sz="2400" b="1" dirty="0">
                <a:latin typeface="Raleway" pitchFamily="34" charset="0"/>
              </a:rPr>
              <a:t>05. Conclusion</a:t>
            </a:r>
          </a:p>
          <a:p>
            <a:pPr>
              <a:lnSpc>
                <a:spcPct val="200000"/>
              </a:lnSpc>
            </a:pPr>
            <a:r>
              <a:rPr lang="en-US" altLang="ko-KR" sz="2400" b="1" dirty="0">
                <a:latin typeface="Raleway" pitchFamily="34" charset="0"/>
              </a:rPr>
              <a:t>06. Review</a:t>
            </a:r>
          </a:p>
        </p:txBody>
      </p:sp>
    </p:spTree>
    <p:extLst>
      <p:ext uri="{BB962C8B-B14F-4D97-AF65-F5344CB8AC3E}">
        <p14:creationId xmlns:p14="http://schemas.microsoft.com/office/powerpoint/2010/main" val="322203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C52C5AD6-863C-CCF3-5C5C-0624F1CE2F49}"/>
              </a:ext>
            </a:extLst>
          </p:cNvPr>
          <p:cNvSpPr/>
          <p:nvPr/>
        </p:nvSpPr>
        <p:spPr>
          <a:xfrm>
            <a:off x="2169497" y="4824139"/>
            <a:ext cx="9565303" cy="13639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FAE12E6-B0A4-9AD0-C7CF-3FC027F3B0B4}"/>
              </a:ext>
            </a:extLst>
          </p:cNvPr>
          <p:cNvSpPr/>
          <p:nvPr/>
        </p:nvSpPr>
        <p:spPr>
          <a:xfrm>
            <a:off x="2169497" y="1903150"/>
            <a:ext cx="8288953" cy="13639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4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870CA4D8-C00E-1BBF-8CE3-13C0EB1C84C5}"/>
              </a:ext>
            </a:extLst>
          </p:cNvPr>
          <p:cNvSpPr/>
          <p:nvPr/>
        </p:nvSpPr>
        <p:spPr>
          <a:xfrm>
            <a:off x="1198545" y="3526495"/>
            <a:ext cx="818553" cy="8762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FCN</a:t>
            </a:r>
            <a:endParaRPr lang="ko-KR" altLang="en-US" sz="1600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15AFB8B-2491-3BED-3C1B-DD99389BFE95}"/>
              </a:ext>
            </a:extLst>
          </p:cNvPr>
          <p:cNvCxnSpPr>
            <a:cxnSpLocks/>
            <a:stCxn id="2" idx="6"/>
            <a:endCxn id="127" idx="2"/>
          </p:cNvCxnSpPr>
          <p:nvPr/>
        </p:nvCxnSpPr>
        <p:spPr>
          <a:xfrm flipV="1">
            <a:off x="2017098" y="2277487"/>
            <a:ext cx="853026" cy="1687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739B765-B911-DD04-3B4D-3FF64AD0C545}"/>
              </a:ext>
            </a:extLst>
          </p:cNvPr>
          <p:cNvCxnSpPr>
            <a:cxnSpLocks/>
            <a:stCxn id="2" idx="6"/>
            <a:endCxn id="49" idx="2"/>
          </p:cNvCxnSpPr>
          <p:nvPr/>
        </p:nvCxnSpPr>
        <p:spPr>
          <a:xfrm>
            <a:off x="2017098" y="3964643"/>
            <a:ext cx="852430" cy="1300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:a16="http://schemas.microsoft.com/office/drawing/2014/main" id="{B11244C6-F014-B408-C439-F91125F1B6F6}"/>
              </a:ext>
            </a:extLst>
          </p:cNvPr>
          <p:cNvSpPr/>
          <p:nvPr/>
        </p:nvSpPr>
        <p:spPr>
          <a:xfrm>
            <a:off x="42922" y="3526495"/>
            <a:ext cx="818553" cy="8762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ML</a:t>
            </a:r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1D8A144-01A8-5E84-F420-A629CE0ED719}"/>
              </a:ext>
            </a:extLst>
          </p:cNvPr>
          <p:cNvCxnSpPr>
            <a:cxnSpLocks/>
            <a:stCxn id="23" idx="6"/>
            <a:endCxn id="2" idx="2"/>
          </p:cNvCxnSpPr>
          <p:nvPr/>
        </p:nvCxnSpPr>
        <p:spPr>
          <a:xfrm>
            <a:off x="861475" y="3964643"/>
            <a:ext cx="3370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3D9AA94-D5C1-C529-0BF1-889DA512E319}"/>
              </a:ext>
            </a:extLst>
          </p:cNvPr>
          <p:cNvSpPr txBox="1"/>
          <p:nvPr/>
        </p:nvSpPr>
        <p:spPr>
          <a:xfrm>
            <a:off x="5807524" y="1492538"/>
            <a:ext cx="2289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Computer Vision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630603-7D5E-F856-8BFF-5AE9DC752DD0}"/>
              </a:ext>
            </a:extLst>
          </p:cNvPr>
          <p:cNvSpPr txBox="1"/>
          <p:nvPr/>
        </p:nvSpPr>
        <p:spPr>
          <a:xfrm>
            <a:off x="5117345" y="4348709"/>
            <a:ext cx="3697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Natural Language Processing</a:t>
            </a:r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E402DE3-9261-E95E-34DE-B91AF86AFA75}"/>
              </a:ext>
            </a:extLst>
          </p:cNvPr>
          <p:cNvSpPr/>
          <p:nvPr/>
        </p:nvSpPr>
        <p:spPr>
          <a:xfrm>
            <a:off x="2869528" y="5171153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6B30BC-548F-18FE-6728-20769B523CE1}"/>
              </a:ext>
            </a:extLst>
          </p:cNvPr>
          <p:cNvSpPr txBox="1"/>
          <p:nvPr/>
        </p:nvSpPr>
        <p:spPr>
          <a:xfrm>
            <a:off x="2601842" y="5485576"/>
            <a:ext cx="81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RNN</a:t>
            </a:r>
            <a:br>
              <a:rPr lang="en-US" altLang="ko-KR" b="1" dirty="0"/>
            </a:br>
            <a:r>
              <a:rPr lang="en-US" altLang="ko-KR" b="1" dirty="0"/>
              <a:t>(1986)</a:t>
            </a:r>
            <a:endParaRPr lang="ko-KR" altLang="en-US" dirty="0"/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A9EA886A-F6BF-E212-B2C7-A0D32662347A}"/>
              </a:ext>
            </a:extLst>
          </p:cNvPr>
          <p:cNvCxnSpPr>
            <a:cxnSpLocks/>
            <a:stCxn id="49" idx="6"/>
          </p:cNvCxnSpPr>
          <p:nvPr/>
        </p:nvCxnSpPr>
        <p:spPr>
          <a:xfrm>
            <a:off x="3050503" y="5265329"/>
            <a:ext cx="12296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56E3D209-7B8A-F8D2-2981-0678ED380ACC}"/>
              </a:ext>
            </a:extLst>
          </p:cNvPr>
          <p:cNvSpPr/>
          <p:nvPr/>
        </p:nvSpPr>
        <p:spPr>
          <a:xfrm>
            <a:off x="4280181" y="5171153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861083-D72E-F01B-20B4-EB5F9E04B590}"/>
              </a:ext>
            </a:extLst>
          </p:cNvPr>
          <p:cNvSpPr txBox="1"/>
          <p:nvPr/>
        </p:nvSpPr>
        <p:spPr>
          <a:xfrm>
            <a:off x="3961391" y="5486160"/>
            <a:ext cx="81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LSTM</a:t>
            </a:r>
            <a:br>
              <a:rPr lang="en-US" altLang="ko-KR" b="1" dirty="0"/>
            </a:br>
            <a:r>
              <a:rPr lang="en-US" altLang="ko-KR" b="1" dirty="0"/>
              <a:t>(1997)</a:t>
            </a:r>
            <a:endParaRPr lang="ko-KR" altLang="en-US" b="1" dirty="0"/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884DC1D-E83A-8C2C-44FE-2DF7DD23144B}"/>
              </a:ext>
            </a:extLst>
          </p:cNvPr>
          <p:cNvCxnSpPr>
            <a:cxnSpLocks/>
            <a:stCxn id="62" idx="6"/>
            <a:endCxn id="68" idx="2"/>
          </p:cNvCxnSpPr>
          <p:nvPr/>
        </p:nvCxnSpPr>
        <p:spPr>
          <a:xfrm flipV="1">
            <a:off x="4461156" y="5265328"/>
            <a:ext cx="119396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타원 67">
            <a:extLst>
              <a:ext uri="{FF2B5EF4-FFF2-40B4-BE49-F238E27FC236}">
                <a16:creationId xmlns:a16="http://schemas.microsoft.com/office/drawing/2014/main" id="{BAB562DC-2A0A-3B54-3521-1F1FCAEB3663}"/>
              </a:ext>
            </a:extLst>
          </p:cNvPr>
          <p:cNvSpPr/>
          <p:nvPr/>
        </p:nvSpPr>
        <p:spPr>
          <a:xfrm>
            <a:off x="5655125" y="5171152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8FFDCF-A809-F29C-180A-F3C69179ED1B}"/>
              </a:ext>
            </a:extLst>
          </p:cNvPr>
          <p:cNvSpPr txBox="1"/>
          <p:nvPr/>
        </p:nvSpPr>
        <p:spPr>
          <a:xfrm>
            <a:off x="5004553" y="5477526"/>
            <a:ext cx="1410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Seq2Seq</a:t>
            </a:r>
            <a:br>
              <a:rPr lang="en-US" altLang="ko-KR" b="1" dirty="0"/>
            </a:br>
            <a:r>
              <a:rPr lang="en-US" altLang="ko-KR" b="1" dirty="0"/>
              <a:t>(2014)</a:t>
            </a:r>
            <a:endParaRPr lang="ko-KR" altLang="en-US" b="1" dirty="0"/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CD6C4C9C-9200-4927-1D3C-9EA62A015BC1}"/>
              </a:ext>
            </a:extLst>
          </p:cNvPr>
          <p:cNvCxnSpPr>
            <a:cxnSpLocks/>
            <a:stCxn id="68" idx="6"/>
            <a:endCxn id="75" idx="2"/>
          </p:cNvCxnSpPr>
          <p:nvPr/>
        </p:nvCxnSpPr>
        <p:spPr>
          <a:xfrm>
            <a:off x="5836100" y="5265328"/>
            <a:ext cx="12701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" name="타원 74">
            <a:extLst>
              <a:ext uri="{FF2B5EF4-FFF2-40B4-BE49-F238E27FC236}">
                <a16:creationId xmlns:a16="http://schemas.microsoft.com/office/drawing/2014/main" id="{7E6786BA-3F91-2871-68D9-D07E48155FA0}"/>
              </a:ext>
            </a:extLst>
          </p:cNvPr>
          <p:cNvSpPr/>
          <p:nvPr/>
        </p:nvSpPr>
        <p:spPr>
          <a:xfrm>
            <a:off x="7106246" y="5171152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2DDACFA-F1D9-D9C7-536A-AA2BF36ABD82}"/>
              </a:ext>
            </a:extLst>
          </p:cNvPr>
          <p:cNvSpPr txBox="1"/>
          <p:nvPr/>
        </p:nvSpPr>
        <p:spPr>
          <a:xfrm>
            <a:off x="6491406" y="5485576"/>
            <a:ext cx="1410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Attention</a:t>
            </a:r>
            <a:br>
              <a:rPr lang="en-US" altLang="ko-KR" b="1" dirty="0"/>
            </a:br>
            <a:r>
              <a:rPr lang="en-US" altLang="ko-KR" b="1" dirty="0"/>
              <a:t>(2015)</a:t>
            </a:r>
            <a:endParaRPr lang="ko-KR" altLang="en-US" b="1" dirty="0"/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C282BB68-F04F-04FF-88C6-12400FBC8225}"/>
              </a:ext>
            </a:extLst>
          </p:cNvPr>
          <p:cNvCxnSpPr>
            <a:cxnSpLocks/>
            <a:stCxn id="75" idx="6"/>
            <a:endCxn id="82" idx="2"/>
          </p:cNvCxnSpPr>
          <p:nvPr/>
        </p:nvCxnSpPr>
        <p:spPr>
          <a:xfrm>
            <a:off x="7287221" y="5265328"/>
            <a:ext cx="12439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2" name="타원 81">
            <a:extLst>
              <a:ext uri="{FF2B5EF4-FFF2-40B4-BE49-F238E27FC236}">
                <a16:creationId xmlns:a16="http://schemas.microsoft.com/office/drawing/2014/main" id="{73F37A4A-D6C3-18B9-8283-7A3053F5C1F9}"/>
              </a:ext>
            </a:extLst>
          </p:cNvPr>
          <p:cNvSpPr/>
          <p:nvPr/>
        </p:nvSpPr>
        <p:spPr>
          <a:xfrm>
            <a:off x="8531209" y="5171152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B1B0B15-CD89-DB70-258D-6BA05A3C1457}"/>
              </a:ext>
            </a:extLst>
          </p:cNvPr>
          <p:cNvSpPr txBox="1"/>
          <p:nvPr/>
        </p:nvSpPr>
        <p:spPr>
          <a:xfrm>
            <a:off x="7934206" y="5491275"/>
            <a:ext cx="1576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Transformer</a:t>
            </a:r>
          </a:p>
          <a:p>
            <a:pPr algn="ctr"/>
            <a:r>
              <a:rPr lang="en-US" altLang="ko-KR" b="1" dirty="0"/>
              <a:t>(2017)</a:t>
            </a:r>
            <a:endParaRPr lang="ko-KR" altLang="en-US" b="1" dirty="0"/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1FF778A5-AACE-D9AA-EFE3-B8F5101B13AC}"/>
              </a:ext>
            </a:extLst>
          </p:cNvPr>
          <p:cNvCxnSpPr>
            <a:cxnSpLocks/>
            <a:stCxn id="82" idx="6"/>
            <a:endCxn id="91" idx="2"/>
          </p:cNvCxnSpPr>
          <p:nvPr/>
        </p:nvCxnSpPr>
        <p:spPr>
          <a:xfrm>
            <a:off x="8712184" y="5265328"/>
            <a:ext cx="10848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타원 90">
            <a:extLst>
              <a:ext uri="{FF2B5EF4-FFF2-40B4-BE49-F238E27FC236}">
                <a16:creationId xmlns:a16="http://schemas.microsoft.com/office/drawing/2014/main" id="{11815E3C-0FBC-9F0C-E7AD-10B99E562C64}"/>
              </a:ext>
            </a:extLst>
          </p:cNvPr>
          <p:cNvSpPr/>
          <p:nvPr/>
        </p:nvSpPr>
        <p:spPr>
          <a:xfrm>
            <a:off x="9796998" y="5171152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A7C44A5-7FD4-20D6-45F6-843CAAD9C3CE}"/>
              </a:ext>
            </a:extLst>
          </p:cNvPr>
          <p:cNvSpPr txBox="1"/>
          <p:nvPr/>
        </p:nvSpPr>
        <p:spPr>
          <a:xfrm>
            <a:off x="9550774" y="5491275"/>
            <a:ext cx="81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GPT</a:t>
            </a:r>
            <a:br>
              <a:rPr lang="en-US" altLang="ko-KR" b="1" dirty="0"/>
            </a:br>
            <a:r>
              <a:rPr lang="en-US" altLang="ko-KR" b="1" dirty="0"/>
              <a:t>(2018)</a:t>
            </a:r>
            <a:endParaRPr lang="ko-KR" altLang="en-US" b="1" dirty="0"/>
          </a:p>
        </p:txBody>
      </p: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FAA52D2B-18DA-2B65-E1A8-75DD63AABB39}"/>
              </a:ext>
            </a:extLst>
          </p:cNvPr>
          <p:cNvCxnSpPr>
            <a:cxnSpLocks/>
            <a:stCxn id="91" idx="6"/>
            <a:endCxn id="98" idx="2"/>
          </p:cNvCxnSpPr>
          <p:nvPr/>
        </p:nvCxnSpPr>
        <p:spPr>
          <a:xfrm>
            <a:off x="9977973" y="5265328"/>
            <a:ext cx="10848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타원 97">
            <a:extLst>
              <a:ext uri="{FF2B5EF4-FFF2-40B4-BE49-F238E27FC236}">
                <a16:creationId xmlns:a16="http://schemas.microsoft.com/office/drawing/2014/main" id="{C34B150A-EE7E-940C-4007-94E1AE599708}"/>
              </a:ext>
            </a:extLst>
          </p:cNvPr>
          <p:cNvSpPr/>
          <p:nvPr/>
        </p:nvSpPr>
        <p:spPr>
          <a:xfrm>
            <a:off x="11062787" y="5171152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741CB6-A75D-B0AA-AB3D-325F8405D152}"/>
              </a:ext>
            </a:extLst>
          </p:cNvPr>
          <p:cNvSpPr txBox="1"/>
          <p:nvPr/>
        </p:nvSpPr>
        <p:spPr>
          <a:xfrm>
            <a:off x="10803021" y="5482092"/>
            <a:ext cx="81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BERT</a:t>
            </a:r>
            <a:br>
              <a:rPr lang="en-US" altLang="ko-KR" b="1" dirty="0"/>
            </a:br>
            <a:r>
              <a:rPr lang="en-US" altLang="ko-KR" b="1" dirty="0"/>
              <a:t>(2019)</a:t>
            </a:r>
            <a:endParaRPr lang="ko-KR" altLang="en-US" b="1" dirty="0"/>
          </a:p>
        </p:txBody>
      </p:sp>
      <p:sp>
        <p:nvSpPr>
          <p:cNvPr id="127" name="타원 126">
            <a:extLst>
              <a:ext uri="{FF2B5EF4-FFF2-40B4-BE49-F238E27FC236}">
                <a16:creationId xmlns:a16="http://schemas.microsoft.com/office/drawing/2014/main" id="{BD901C75-CFCF-7F11-31CE-DEB3928700A1}"/>
              </a:ext>
            </a:extLst>
          </p:cNvPr>
          <p:cNvSpPr/>
          <p:nvPr/>
        </p:nvSpPr>
        <p:spPr>
          <a:xfrm>
            <a:off x="2870124" y="2183311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909E88D-64FC-1535-0457-D8E8BC0F4EDA}"/>
              </a:ext>
            </a:extLst>
          </p:cNvPr>
          <p:cNvSpPr txBox="1"/>
          <p:nvPr/>
        </p:nvSpPr>
        <p:spPr>
          <a:xfrm>
            <a:off x="2616525" y="2509864"/>
            <a:ext cx="81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CNN</a:t>
            </a:r>
            <a:br>
              <a:rPr lang="en-US" altLang="ko-KR" b="1" dirty="0"/>
            </a:br>
            <a:r>
              <a:rPr lang="en-US" altLang="ko-KR" b="1" dirty="0"/>
              <a:t>(1989)</a:t>
            </a:r>
            <a:endParaRPr lang="ko-KR" altLang="en-US" dirty="0"/>
          </a:p>
        </p:txBody>
      </p: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227FCADC-4897-61E9-028C-F6054E6D8CC1}"/>
              </a:ext>
            </a:extLst>
          </p:cNvPr>
          <p:cNvCxnSpPr>
            <a:cxnSpLocks/>
            <a:stCxn id="127" idx="6"/>
          </p:cNvCxnSpPr>
          <p:nvPr/>
        </p:nvCxnSpPr>
        <p:spPr>
          <a:xfrm>
            <a:off x="3051099" y="2277487"/>
            <a:ext cx="12296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0" name="타원 129">
            <a:extLst>
              <a:ext uri="{FF2B5EF4-FFF2-40B4-BE49-F238E27FC236}">
                <a16:creationId xmlns:a16="http://schemas.microsoft.com/office/drawing/2014/main" id="{2FBF835E-131C-2D91-5D35-C9B55AE67CC7}"/>
              </a:ext>
            </a:extLst>
          </p:cNvPr>
          <p:cNvSpPr/>
          <p:nvPr/>
        </p:nvSpPr>
        <p:spPr>
          <a:xfrm>
            <a:off x="4280777" y="2183311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236B1B6-D697-1CB3-C630-8EF9FBB31AAB}"/>
              </a:ext>
            </a:extLst>
          </p:cNvPr>
          <p:cNvSpPr txBox="1"/>
          <p:nvPr/>
        </p:nvSpPr>
        <p:spPr>
          <a:xfrm>
            <a:off x="4023900" y="2503433"/>
            <a:ext cx="818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VGG</a:t>
            </a:r>
            <a:br>
              <a:rPr lang="en-US" altLang="ko-KR" b="1" dirty="0"/>
            </a:br>
            <a:r>
              <a:rPr lang="en-US" altLang="ko-KR" b="1" dirty="0"/>
              <a:t>(2014)</a:t>
            </a:r>
            <a:endParaRPr lang="ko-KR" altLang="en-US" b="1" dirty="0"/>
          </a:p>
        </p:txBody>
      </p:sp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0FA1C8B2-959D-0CD5-D5A8-66F99FB9250A}"/>
              </a:ext>
            </a:extLst>
          </p:cNvPr>
          <p:cNvCxnSpPr>
            <a:cxnSpLocks/>
            <a:stCxn id="130" idx="6"/>
            <a:endCxn id="133" idx="2"/>
          </p:cNvCxnSpPr>
          <p:nvPr/>
        </p:nvCxnSpPr>
        <p:spPr>
          <a:xfrm flipV="1">
            <a:off x="4461752" y="2277486"/>
            <a:ext cx="119396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3" name="타원 132">
            <a:extLst>
              <a:ext uri="{FF2B5EF4-FFF2-40B4-BE49-F238E27FC236}">
                <a16:creationId xmlns:a16="http://schemas.microsoft.com/office/drawing/2014/main" id="{AF4B2AF0-06FB-5AFF-72D1-9989943FC106}"/>
              </a:ext>
            </a:extLst>
          </p:cNvPr>
          <p:cNvSpPr/>
          <p:nvPr/>
        </p:nvSpPr>
        <p:spPr>
          <a:xfrm>
            <a:off x="5655721" y="2183310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159AF3DE-C38B-FAEB-470A-058C1AD0F938}"/>
              </a:ext>
            </a:extLst>
          </p:cNvPr>
          <p:cNvCxnSpPr>
            <a:cxnSpLocks/>
            <a:stCxn id="133" idx="6"/>
            <a:endCxn id="136" idx="2"/>
          </p:cNvCxnSpPr>
          <p:nvPr/>
        </p:nvCxnSpPr>
        <p:spPr>
          <a:xfrm>
            <a:off x="5836696" y="2277486"/>
            <a:ext cx="12701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6" name="타원 135">
            <a:extLst>
              <a:ext uri="{FF2B5EF4-FFF2-40B4-BE49-F238E27FC236}">
                <a16:creationId xmlns:a16="http://schemas.microsoft.com/office/drawing/2014/main" id="{B1664FF4-B2D4-F3CF-4E3A-4E1B209999F3}"/>
              </a:ext>
            </a:extLst>
          </p:cNvPr>
          <p:cNvSpPr/>
          <p:nvPr/>
        </p:nvSpPr>
        <p:spPr>
          <a:xfrm>
            <a:off x="7106842" y="2183310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7C918A8-6209-8653-9B53-5950A823BDB1}"/>
              </a:ext>
            </a:extLst>
          </p:cNvPr>
          <p:cNvSpPr txBox="1"/>
          <p:nvPr/>
        </p:nvSpPr>
        <p:spPr>
          <a:xfrm>
            <a:off x="5028883" y="2508139"/>
            <a:ext cx="1410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ResNet</a:t>
            </a:r>
            <a:endParaRPr lang="en-US" altLang="ko-KR" b="1" dirty="0"/>
          </a:p>
          <a:p>
            <a:pPr algn="ctr"/>
            <a:r>
              <a:rPr lang="en-US" altLang="ko-KR" b="1" dirty="0"/>
              <a:t>(2015)</a:t>
            </a:r>
            <a:endParaRPr lang="ko-KR" altLang="en-US" b="1" dirty="0"/>
          </a:p>
        </p:txBody>
      </p:sp>
      <p:sp>
        <p:nvSpPr>
          <p:cNvPr id="139" name="타원 138">
            <a:extLst>
              <a:ext uri="{FF2B5EF4-FFF2-40B4-BE49-F238E27FC236}">
                <a16:creationId xmlns:a16="http://schemas.microsoft.com/office/drawing/2014/main" id="{19433885-B441-BB5E-3D29-9046892386BC}"/>
              </a:ext>
            </a:extLst>
          </p:cNvPr>
          <p:cNvSpPr/>
          <p:nvPr/>
        </p:nvSpPr>
        <p:spPr>
          <a:xfrm>
            <a:off x="8551400" y="2520218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0029A4C-7165-C7B4-B2ED-E4F94FB160D3}"/>
              </a:ext>
            </a:extLst>
          </p:cNvPr>
          <p:cNvSpPr txBox="1"/>
          <p:nvPr/>
        </p:nvSpPr>
        <p:spPr>
          <a:xfrm>
            <a:off x="6428255" y="2503433"/>
            <a:ext cx="1576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EfficientNet</a:t>
            </a:r>
            <a:endParaRPr lang="en-US" altLang="ko-KR" b="1" dirty="0"/>
          </a:p>
          <a:p>
            <a:pPr algn="ctr"/>
            <a:r>
              <a:rPr lang="en-US" altLang="ko-KR" b="1" dirty="0"/>
              <a:t>(2019)</a:t>
            </a:r>
            <a:endParaRPr lang="ko-KR" altLang="en-US" b="1" dirty="0"/>
          </a:p>
        </p:txBody>
      </p:sp>
      <p:cxnSp>
        <p:nvCxnSpPr>
          <p:cNvPr id="141" name="직선 화살표 연결선 140">
            <a:extLst>
              <a:ext uri="{FF2B5EF4-FFF2-40B4-BE49-F238E27FC236}">
                <a16:creationId xmlns:a16="http://schemas.microsoft.com/office/drawing/2014/main" id="{D256B6BF-0207-8E37-904F-7B4563FC0AC2}"/>
              </a:ext>
            </a:extLst>
          </p:cNvPr>
          <p:cNvCxnSpPr>
            <a:cxnSpLocks/>
            <a:stCxn id="139" idx="6"/>
            <a:endCxn id="142" idx="2"/>
          </p:cNvCxnSpPr>
          <p:nvPr/>
        </p:nvCxnSpPr>
        <p:spPr>
          <a:xfrm flipV="1">
            <a:off x="8732375" y="2614393"/>
            <a:ext cx="110915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2" name="타원 141">
            <a:extLst>
              <a:ext uri="{FF2B5EF4-FFF2-40B4-BE49-F238E27FC236}">
                <a16:creationId xmlns:a16="http://schemas.microsoft.com/office/drawing/2014/main" id="{298473E8-A356-5E69-6D4D-FAB2EAE9A45E}"/>
              </a:ext>
            </a:extLst>
          </p:cNvPr>
          <p:cNvSpPr/>
          <p:nvPr/>
        </p:nvSpPr>
        <p:spPr>
          <a:xfrm>
            <a:off x="9841528" y="2520217"/>
            <a:ext cx="180975" cy="188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636D879-A24B-908C-3197-2D69B933CE2F}"/>
              </a:ext>
            </a:extLst>
          </p:cNvPr>
          <p:cNvSpPr txBox="1"/>
          <p:nvPr/>
        </p:nvSpPr>
        <p:spPr>
          <a:xfrm>
            <a:off x="8243648" y="1852688"/>
            <a:ext cx="853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/>
              <a:t>ViT</a:t>
            </a:r>
            <a:endParaRPr lang="en-US" altLang="ko-KR" b="1" dirty="0"/>
          </a:p>
          <a:p>
            <a:pPr algn="ctr"/>
            <a:r>
              <a:rPr lang="en-US" altLang="ko-KR" b="1" dirty="0"/>
              <a:t>(2021)</a:t>
            </a:r>
            <a:endParaRPr lang="ko-KR" altLang="en-US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E37A677-EAAA-118A-A57A-09C05ED280A9}"/>
              </a:ext>
            </a:extLst>
          </p:cNvPr>
          <p:cNvSpPr txBox="1"/>
          <p:nvPr/>
        </p:nvSpPr>
        <p:spPr>
          <a:xfrm>
            <a:off x="9510499" y="1855089"/>
            <a:ext cx="853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FF0000"/>
                </a:solidFill>
              </a:rPr>
              <a:t>DeiT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(2021)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14B3177-7549-9FC3-1FED-8387338134B6}"/>
              </a:ext>
            </a:extLst>
          </p:cNvPr>
          <p:cNvCxnSpPr/>
          <p:nvPr/>
        </p:nvCxnSpPr>
        <p:spPr>
          <a:xfrm>
            <a:off x="8004548" y="2000250"/>
            <a:ext cx="0" cy="115594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11371314-296E-723D-113B-DC3CD1A6710D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8621697" y="2814317"/>
            <a:ext cx="20190" cy="235683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8" name="직선 화살표 연결선 157">
            <a:extLst>
              <a:ext uri="{FF2B5EF4-FFF2-40B4-BE49-F238E27FC236}">
                <a16:creationId xmlns:a16="http://schemas.microsoft.com/office/drawing/2014/main" id="{DB0252CD-4F31-FD09-5BB7-C0EE163F1CEF}"/>
              </a:ext>
            </a:extLst>
          </p:cNvPr>
          <p:cNvCxnSpPr>
            <a:cxnSpLocks/>
            <a:stCxn id="98" idx="0"/>
          </p:cNvCxnSpPr>
          <p:nvPr/>
        </p:nvCxnSpPr>
        <p:spPr>
          <a:xfrm flipH="1" flipV="1">
            <a:off x="8769725" y="2720492"/>
            <a:ext cx="2383550" cy="245066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4" name="사각형: 둥근 모서리 163">
            <a:extLst>
              <a:ext uri="{FF2B5EF4-FFF2-40B4-BE49-F238E27FC236}">
                <a16:creationId xmlns:a16="http://schemas.microsoft.com/office/drawing/2014/main" id="{209D512C-45D1-3907-0875-81B9692A0CEC}"/>
              </a:ext>
            </a:extLst>
          </p:cNvPr>
          <p:cNvSpPr/>
          <p:nvPr/>
        </p:nvSpPr>
        <p:spPr>
          <a:xfrm>
            <a:off x="10705985" y="1894178"/>
            <a:ext cx="1402617" cy="18709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AF7F86B-A221-AF55-B17B-F5174AEC32B3}"/>
              </a:ext>
            </a:extLst>
          </p:cNvPr>
          <p:cNvSpPr txBox="1"/>
          <p:nvPr/>
        </p:nvSpPr>
        <p:spPr>
          <a:xfrm>
            <a:off x="11243762" y="1519952"/>
            <a:ext cx="645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AI</a:t>
            </a:r>
            <a:endParaRPr lang="ko-KR" altLang="en-US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887959D-AD90-28AF-ABC7-D5C6FB475A77}"/>
              </a:ext>
            </a:extLst>
          </p:cNvPr>
          <p:cNvSpPr txBox="1"/>
          <p:nvPr/>
        </p:nvSpPr>
        <p:spPr>
          <a:xfrm>
            <a:off x="10528270" y="2102449"/>
            <a:ext cx="1820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Knowledge </a:t>
            </a:r>
          </a:p>
          <a:p>
            <a:pPr algn="ctr"/>
            <a:r>
              <a:rPr lang="en-US" altLang="ko-KR" b="1" dirty="0"/>
              <a:t>Distillation</a:t>
            </a:r>
            <a:endParaRPr lang="ko-KR" altLang="en-US" b="1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994378A-EE55-56B8-17F8-51407AB1513E}"/>
              </a:ext>
            </a:extLst>
          </p:cNvPr>
          <p:cNvSpPr txBox="1"/>
          <p:nvPr/>
        </p:nvSpPr>
        <p:spPr>
          <a:xfrm>
            <a:off x="10796172" y="3079839"/>
            <a:ext cx="1205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Inductive</a:t>
            </a:r>
          </a:p>
          <a:p>
            <a:pPr algn="ctr"/>
            <a:r>
              <a:rPr lang="en-US" altLang="ko-KR" b="1" dirty="0"/>
              <a:t>Bias</a:t>
            </a:r>
            <a:endParaRPr lang="ko-KR" altLang="en-US" b="1" dirty="0"/>
          </a:p>
        </p:txBody>
      </p:sp>
      <p:cxnSp>
        <p:nvCxnSpPr>
          <p:cNvPr id="168" name="직선 화살표 연결선 167">
            <a:extLst>
              <a:ext uri="{FF2B5EF4-FFF2-40B4-BE49-F238E27FC236}">
                <a16:creationId xmlns:a16="http://schemas.microsoft.com/office/drawing/2014/main" id="{5235816D-75DF-4E51-2674-593B580C13E7}"/>
              </a:ext>
            </a:extLst>
          </p:cNvPr>
          <p:cNvCxnSpPr>
            <a:cxnSpLocks/>
          </p:cNvCxnSpPr>
          <p:nvPr/>
        </p:nvCxnSpPr>
        <p:spPr>
          <a:xfrm flipH="1">
            <a:off x="10089063" y="2458535"/>
            <a:ext cx="658827" cy="13557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2" name="직선 화살표 연결선 171">
            <a:extLst>
              <a:ext uri="{FF2B5EF4-FFF2-40B4-BE49-F238E27FC236}">
                <a16:creationId xmlns:a16="http://schemas.microsoft.com/office/drawing/2014/main" id="{48897D27-5B38-924E-3FAD-56A22B77C1BE}"/>
              </a:ext>
            </a:extLst>
          </p:cNvPr>
          <p:cNvCxnSpPr>
            <a:cxnSpLocks/>
            <a:stCxn id="167" idx="1"/>
          </p:cNvCxnSpPr>
          <p:nvPr/>
        </p:nvCxnSpPr>
        <p:spPr>
          <a:xfrm flipH="1" flipV="1">
            <a:off x="10080044" y="2670030"/>
            <a:ext cx="716128" cy="73297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8" grpId="0"/>
      <p:bldP spid="164" grpId="0" animBg="1"/>
      <p:bldP spid="165" grpId="0"/>
      <p:bldP spid="166" grpId="0"/>
      <p:bldP spid="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5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1898098"/>
            <a:ext cx="94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Knowledge distillation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09F30-EEC1-8E90-281E-405306470EE4}"/>
              </a:ext>
            </a:extLst>
          </p:cNvPr>
          <p:cNvSpPr txBox="1"/>
          <p:nvPr/>
        </p:nvSpPr>
        <p:spPr>
          <a:xfrm>
            <a:off x="1803999" y="3268362"/>
            <a:ext cx="8227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/>
              <a:t>Knowledge(</a:t>
            </a:r>
            <a:r>
              <a:rPr lang="ko-KR" altLang="en-US" sz="2800" b="1" dirty="0"/>
              <a:t>지식</a:t>
            </a:r>
            <a:r>
              <a:rPr lang="en-US" altLang="ko-KR" sz="2800" b="1" dirty="0"/>
              <a:t>)       +          Distillation(</a:t>
            </a:r>
            <a:r>
              <a:rPr lang="ko-KR" altLang="en-US" sz="2800" b="1" dirty="0"/>
              <a:t>증류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1A5BB-6732-0324-D47C-FB58174A7838}"/>
              </a:ext>
            </a:extLst>
          </p:cNvPr>
          <p:cNvSpPr txBox="1"/>
          <p:nvPr/>
        </p:nvSpPr>
        <p:spPr>
          <a:xfrm>
            <a:off x="922790" y="4137704"/>
            <a:ext cx="46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/>
              <a:t>배우거나 실천을 통해 알게 된 명확한 이해</a:t>
            </a:r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94DFB-D1A8-5A2E-6EA6-E695D79C8EB1}"/>
              </a:ext>
            </a:extLst>
          </p:cNvPr>
          <p:cNvSpPr txBox="1"/>
          <p:nvPr/>
        </p:nvSpPr>
        <p:spPr>
          <a:xfrm>
            <a:off x="5651653" y="4129459"/>
            <a:ext cx="5673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/>
              <a:t>액체를 가열하여 생긴 기체를 냉각하여 </a:t>
            </a:r>
            <a:endParaRPr lang="en-US" altLang="ko-KR" b="1"/>
          </a:p>
          <a:p>
            <a:pPr algn="ctr"/>
            <a:r>
              <a:rPr lang="ko-KR" altLang="en-US" b="1"/>
              <a:t>다시 액체로 만듦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79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6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1679023"/>
            <a:ext cx="94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Knowledge distillation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FC6032-FBA1-881B-08E9-373B971D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40" y="2262221"/>
            <a:ext cx="8737160" cy="4024279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4A410B8C-5592-1DBB-B027-FA21073F5859}"/>
              </a:ext>
            </a:extLst>
          </p:cNvPr>
          <p:cNvSpPr/>
          <p:nvPr/>
        </p:nvSpPr>
        <p:spPr>
          <a:xfrm>
            <a:off x="2343150" y="2262221"/>
            <a:ext cx="8410575" cy="2004979"/>
          </a:xfrm>
          <a:prstGeom prst="rect">
            <a:avLst/>
          </a:prstGeom>
          <a:noFill/>
          <a:ln w="476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75DD6A-4192-7DDC-FF1A-BF2BF3905897}"/>
              </a:ext>
            </a:extLst>
          </p:cNvPr>
          <p:cNvSpPr txBox="1"/>
          <p:nvPr/>
        </p:nvSpPr>
        <p:spPr>
          <a:xfrm>
            <a:off x="157852" y="5597744"/>
            <a:ext cx="7546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/>
              <a:t>큰 모델</a:t>
            </a:r>
            <a:r>
              <a:rPr lang="en-US" altLang="ko-KR" sz="1600" b="1" dirty="0"/>
              <a:t>(Teacher Model)</a:t>
            </a:r>
            <a:r>
              <a:rPr lang="ko-KR" altLang="en-US" sz="1600" b="1" dirty="0"/>
              <a:t>의 정보로 </a:t>
            </a:r>
            <a:r>
              <a:rPr lang="ko-KR" altLang="en-US" sz="1600" b="1" dirty="0">
                <a:sym typeface="Wingdings" panose="05000000000000000000" pitchFamily="2" charset="2"/>
              </a:rPr>
              <a:t>작은 모델</a:t>
            </a:r>
            <a:r>
              <a:rPr lang="en-US" altLang="ko-KR" sz="1600" b="1" dirty="0">
                <a:sym typeface="Wingdings" panose="05000000000000000000" pitchFamily="2" charset="2"/>
              </a:rPr>
              <a:t>(Student)</a:t>
            </a:r>
            <a:r>
              <a:rPr lang="ko-KR" altLang="en-US" sz="1600" b="1" dirty="0">
                <a:sym typeface="Wingdings" panose="05000000000000000000" pitchFamily="2" charset="2"/>
              </a:rPr>
              <a:t>모델을 학습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712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7</a:t>
            </a:fld>
            <a:endParaRPr lang="ko-KR" altLang="en-US" sz="16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1679023"/>
            <a:ext cx="94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Knowledge distillation</a:t>
            </a:r>
            <a:endParaRPr lang="ko-KR" altLang="en-US" b="1" dirty="0"/>
          </a:p>
        </p:txBody>
      </p:sp>
      <p:graphicFrame>
        <p:nvGraphicFramePr>
          <p:cNvPr id="5" name="표 14">
            <a:extLst>
              <a:ext uri="{FF2B5EF4-FFF2-40B4-BE49-F238E27FC236}">
                <a16:creationId xmlns:a16="http://schemas.microsoft.com/office/drawing/2014/main" id="{2FCF3DB0-0128-7C42-2904-6DD847DB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45069"/>
              </p:ext>
            </p:extLst>
          </p:nvPr>
        </p:nvGraphicFramePr>
        <p:xfrm>
          <a:off x="7598957" y="1945495"/>
          <a:ext cx="3806824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706">
                  <a:extLst>
                    <a:ext uri="{9D8B030D-6E8A-4147-A177-3AD203B41FA5}">
                      <a16:colId xmlns:a16="http://schemas.microsoft.com/office/drawing/2014/main" val="3539866210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2459146907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3204261923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3410445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311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C006674-351A-A96A-9469-11D15AC01EF2}"/>
              </a:ext>
            </a:extLst>
          </p:cNvPr>
          <p:cNvSpPr txBox="1"/>
          <p:nvPr/>
        </p:nvSpPr>
        <p:spPr>
          <a:xfrm>
            <a:off x="7528121" y="1603586"/>
            <a:ext cx="4095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  Dog       Cow       Cat       Car</a:t>
            </a:r>
            <a:endParaRPr lang="ko-KR" altLang="en-US" dirty="0"/>
          </a:p>
        </p:txBody>
      </p:sp>
      <p:graphicFrame>
        <p:nvGraphicFramePr>
          <p:cNvPr id="17" name="표 14">
            <a:extLst>
              <a:ext uri="{FF2B5EF4-FFF2-40B4-BE49-F238E27FC236}">
                <a16:creationId xmlns:a16="http://schemas.microsoft.com/office/drawing/2014/main" id="{8CA8E0E9-E9B5-93C2-0787-24892E285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62115"/>
              </p:ext>
            </p:extLst>
          </p:nvPr>
        </p:nvGraphicFramePr>
        <p:xfrm>
          <a:off x="7636949" y="4088554"/>
          <a:ext cx="3806824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1706">
                  <a:extLst>
                    <a:ext uri="{9D8B030D-6E8A-4147-A177-3AD203B41FA5}">
                      <a16:colId xmlns:a16="http://schemas.microsoft.com/office/drawing/2014/main" val="3539866210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2459146907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3204261923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3410445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0.001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0.0001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311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35E5138-AFBC-F740-B1FC-45F43A9D52E1}"/>
              </a:ext>
            </a:extLst>
          </p:cNvPr>
          <p:cNvSpPr txBox="1"/>
          <p:nvPr/>
        </p:nvSpPr>
        <p:spPr>
          <a:xfrm>
            <a:off x="7566113" y="3746645"/>
            <a:ext cx="4095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  Dog       Cow       Cat       Car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DC2C3A-B586-BFBE-917A-57E628498ECC}"/>
              </a:ext>
            </a:extLst>
          </p:cNvPr>
          <p:cNvSpPr txBox="1"/>
          <p:nvPr/>
        </p:nvSpPr>
        <p:spPr>
          <a:xfrm>
            <a:off x="6843619" y="1934046"/>
            <a:ext cx="818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Label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44ACC8-1785-C1E4-C45A-2729CC05F781}"/>
              </a:ext>
            </a:extLst>
          </p:cNvPr>
          <p:cNvSpPr txBox="1"/>
          <p:nvPr/>
        </p:nvSpPr>
        <p:spPr>
          <a:xfrm>
            <a:off x="6873842" y="4077105"/>
            <a:ext cx="818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Pred</a:t>
            </a:r>
            <a:endParaRPr lang="ko-KR" altLang="en-US" dirty="0"/>
          </a:p>
        </p:txBody>
      </p:sp>
      <p:graphicFrame>
        <p:nvGraphicFramePr>
          <p:cNvPr id="23" name="표 14">
            <a:extLst>
              <a:ext uri="{FF2B5EF4-FFF2-40B4-BE49-F238E27FC236}">
                <a16:creationId xmlns:a16="http://schemas.microsoft.com/office/drawing/2014/main" id="{D9A80512-E715-C05F-BF7D-FFDAF4AFD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8568"/>
              </p:ext>
            </p:extLst>
          </p:nvPr>
        </p:nvGraphicFramePr>
        <p:xfrm>
          <a:off x="7607446" y="5458509"/>
          <a:ext cx="380682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1706">
                  <a:extLst>
                    <a:ext uri="{9D8B030D-6E8A-4147-A177-3AD203B41FA5}">
                      <a16:colId xmlns:a16="http://schemas.microsoft.com/office/drawing/2014/main" val="3539866210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2459146907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3204261923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3410445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0.05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0.05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311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1ECD84D-103F-FFEE-5082-580FEA41E431}"/>
              </a:ext>
            </a:extLst>
          </p:cNvPr>
          <p:cNvSpPr txBox="1"/>
          <p:nvPr/>
        </p:nvSpPr>
        <p:spPr>
          <a:xfrm>
            <a:off x="7536610" y="5116600"/>
            <a:ext cx="4095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  Dog       Cow       Cat       Car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EE731-4819-456E-94D9-0C036FD62062}"/>
              </a:ext>
            </a:extLst>
          </p:cNvPr>
          <p:cNvSpPr txBox="1"/>
          <p:nvPr/>
        </p:nvSpPr>
        <p:spPr>
          <a:xfrm>
            <a:off x="6453093" y="5472975"/>
            <a:ext cx="161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softened</a:t>
            </a:r>
            <a:endParaRPr lang="ko-KR" altLang="en-US" dirty="0"/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6B165124-E7C5-B6E7-DF13-F5654462824A}"/>
              </a:ext>
            </a:extLst>
          </p:cNvPr>
          <p:cNvSpPr/>
          <p:nvPr/>
        </p:nvSpPr>
        <p:spPr>
          <a:xfrm>
            <a:off x="9235561" y="4542261"/>
            <a:ext cx="609600" cy="6094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B0A8F69-2B7B-B4E0-97CF-4C85DDDF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61" y="3585587"/>
            <a:ext cx="1047153" cy="1295447"/>
          </a:xfrm>
          <a:prstGeom prst="rect">
            <a:avLst/>
          </a:prstGeom>
        </p:spPr>
      </p:pic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C308E487-351A-219F-84E4-45C4D08DCD54}"/>
              </a:ext>
            </a:extLst>
          </p:cNvPr>
          <p:cNvSpPr/>
          <p:nvPr/>
        </p:nvSpPr>
        <p:spPr>
          <a:xfrm rot="16200000">
            <a:off x="2741331" y="3993276"/>
            <a:ext cx="609600" cy="609460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3EE7A01-8406-B613-6D99-45EDEB693A9E}"/>
              </a:ext>
            </a:extLst>
          </p:cNvPr>
          <p:cNvSpPr/>
          <p:nvPr/>
        </p:nvSpPr>
        <p:spPr>
          <a:xfrm>
            <a:off x="3685412" y="3278275"/>
            <a:ext cx="1647138" cy="18383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Teacher</a:t>
            </a:r>
          </a:p>
          <a:p>
            <a:pPr algn="ctr"/>
            <a:r>
              <a:rPr lang="en-US" altLang="ko-KR" dirty="0"/>
              <a:t>Model</a:t>
            </a:r>
            <a:endParaRPr lang="ko-KR" altLang="en-US" dirty="0"/>
          </a:p>
        </p:txBody>
      </p:sp>
      <p:sp>
        <p:nvSpPr>
          <p:cNvPr id="28" name="화살표: 아래쪽 27">
            <a:extLst>
              <a:ext uri="{FF2B5EF4-FFF2-40B4-BE49-F238E27FC236}">
                <a16:creationId xmlns:a16="http://schemas.microsoft.com/office/drawing/2014/main" id="{2AFD7045-16E4-D076-D0C8-DC45E7351ACB}"/>
              </a:ext>
            </a:extLst>
          </p:cNvPr>
          <p:cNvSpPr/>
          <p:nvPr/>
        </p:nvSpPr>
        <p:spPr>
          <a:xfrm rot="16200000">
            <a:off x="5921512" y="3976527"/>
            <a:ext cx="609600" cy="609460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87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8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20" y="1898098"/>
            <a:ext cx="94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err="1"/>
              <a:t>ViT</a:t>
            </a:r>
            <a:r>
              <a:rPr lang="en-US" altLang="ko-KR" b="1" dirty="0"/>
              <a:t> (Vision Transformer)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D774E3-0944-4306-72F3-58ECC462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98" y="2507441"/>
            <a:ext cx="7555270" cy="39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1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38100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9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/>
          <p:nvPr/>
        </p:nvCxnSpPr>
        <p:spPr>
          <a:xfrm>
            <a:off x="452199" y="1473401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4CB04-F75D-4D4B-8B42-8159C6BEEFA6}"/>
              </a:ext>
            </a:extLst>
          </p:cNvPr>
          <p:cNvSpPr txBox="1"/>
          <p:nvPr/>
        </p:nvSpPr>
        <p:spPr>
          <a:xfrm>
            <a:off x="367619" y="1898098"/>
            <a:ext cx="100358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err="1"/>
              <a:t>ViT</a:t>
            </a:r>
            <a:r>
              <a:rPr lang="en-US" altLang="ko-KR" b="1" dirty="0"/>
              <a:t> (Vision Transformer)</a:t>
            </a:r>
            <a:br>
              <a:rPr lang="en-US" altLang="ko-KR" b="1" dirty="0"/>
            </a:b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Contributions</a:t>
            </a:r>
            <a:br>
              <a:rPr lang="en-US" altLang="ko-KR" b="1" dirty="0"/>
            </a:br>
            <a:br>
              <a:rPr lang="en-US" altLang="ko-KR" b="1" dirty="0"/>
            </a:br>
            <a:r>
              <a:rPr lang="en-US" altLang="ko-KR" b="1" dirty="0"/>
              <a:t>1) </a:t>
            </a:r>
            <a:r>
              <a:rPr lang="ko-KR" altLang="en-US" b="1" dirty="0"/>
              <a:t>이미지분류에서 </a:t>
            </a:r>
            <a:r>
              <a:rPr lang="en-US" altLang="ko-KR" b="1" dirty="0"/>
              <a:t>Convolution</a:t>
            </a:r>
            <a:r>
              <a:rPr lang="ko-KR" altLang="en-US" b="1" dirty="0"/>
              <a:t>기법을 사용하지 않고 유의미한 성능</a:t>
            </a:r>
            <a:r>
              <a:rPr lang="en-US" altLang="ko-KR" b="1" dirty="0"/>
              <a:t> </a:t>
            </a:r>
            <a:r>
              <a:rPr lang="ko-KR" altLang="en-US" b="1" dirty="0"/>
              <a:t>달성</a:t>
            </a:r>
            <a:br>
              <a:rPr lang="en-US" altLang="ko-KR" b="1" dirty="0"/>
            </a:br>
            <a:r>
              <a:rPr lang="en-US" altLang="ko-KR" b="1" dirty="0"/>
              <a:t>2) </a:t>
            </a:r>
            <a:r>
              <a:rPr lang="ko-KR" altLang="en-US" b="1" dirty="0" err="1"/>
              <a:t>이미지패치</a:t>
            </a:r>
            <a:r>
              <a:rPr lang="en-US" altLang="ko-KR" b="1" dirty="0"/>
              <a:t>(patch)</a:t>
            </a:r>
            <a:r>
              <a:rPr lang="ko-KR" altLang="en-US" b="1" dirty="0"/>
              <a:t>를 단어와 같이 처리</a:t>
            </a:r>
            <a:br>
              <a:rPr lang="en-US" altLang="ko-KR" b="1" dirty="0"/>
            </a:br>
            <a:r>
              <a:rPr lang="en-US" altLang="ko-KR" b="1" dirty="0"/>
              <a:t>3) Transformer</a:t>
            </a:r>
            <a:r>
              <a:rPr lang="ko-KR" altLang="en-US" b="1" dirty="0"/>
              <a:t>의 </a:t>
            </a:r>
            <a:r>
              <a:rPr lang="en-US" altLang="ko-KR" b="1" dirty="0"/>
              <a:t>Encoder</a:t>
            </a:r>
            <a:r>
              <a:rPr lang="ko-KR" altLang="en-US" b="1" dirty="0"/>
              <a:t>를 컴퓨터 비전에 적용 </a:t>
            </a:r>
            <a:r>
              <a:rPr lang="en-US" altLang="ko-KR" b="1" dirty="0">
                <a:sym typeface="Wingdings" panose="05000000000000000000" pitchFamily="2" charset="2"/>
              </a:rPr>
              <a:t></a:t>
            </a:r>
            <a:r>
              <a:rPr lang="en-US" altLang="ko-KR" b="1" dirty="0"/>
              <a:t> </a:t>
            </a:r>
            <a:r>
              <a:rPr lang="ko-KR" altLang="en-US" b="1" dirty="0"/>
              <a:t>향후 </a:t>
            </a:r>
            <a:r>
              <a:rPr lang="en-US" altLang="ko-KR" b="1" dirty="0" err="1"/>
              <a:t>ViT</a:t>
            </a:r>
            <a:r>
              <a:rPr lang="ko-KR" altLang="en-US" b="1" dirty="0"/>
              <a:t>의 발전 가능성을 시사</a:t>
            </a:r>
            <a:br>
              <a:rPr lang="en-US" altLang="ko-KR" b="1" dirty="0"/>
            </a:br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Limitations</a:t>
            </a:r>
            <a:br>
              <a:rPr lang="en-US" altLang="ko-KR" b="1" dirty="0"/>
            </a:br>
            <a:br>
              <a:rPr lang="en-US" altLang="ko-KR" b="1" dirty="0"/>
            </a:br>
            <a:r>
              <a:rPr lang="en-US" altLang="ko-KR" b="1" dirty="0"/>
              <a:t>1) Inductive bias</a:t>
            </a:r>
            <a:r>
              <a:rPr lang="ko-KR" altLang="en-US" b="1" dirty="0"/>
              <a:t>의 부재</a:t>
            </a:r>
            <a:br>
              <a:rPr lang="en-US" altLang="ko-KR" b="1" dirty="0"/>
            </a:br>
            <a:r>
              <a:rPr lang="en-US" altLang="ko-KR" b="1" dirty="0"/>
              <a:t>2) </a:t>
            </a:r>
            <a:r>
              <a:rPr lang="ko-KR" altLang="en-US" b="1" dirty="0"/>
              <a:t>대용량 데이터가 필요한 사전학습</a:t>
            </a:r>
            <a:br>
              <a:rPr lang="en-US" altLang="ko-KR" b="1" dirty="0"/>
            </a:br>
            <a:r>
              <a:rPr lang="en-US" altLang="ko-KR" b="1" dirty="0"/>
              <a:t>3) </a:t>
            </a:r>
            <a:r>
              <a:rPr lang="ko-KR" altLang="en-US" b="1" dirty="0"/>
              <a:t>개인사용자는 사전학습 못함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12192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792</Words>
  <Application>Microsoft Office PowerPoint</Application>
  <PresentationFormat>와이드스크린</PresentationFormat>
  <Paragraphs>202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Raleway</vt:lpstr>
      <vt:lpstr>times</vt:lpstr>
      <vt:lpstr>Office 테마</vt:lpstr>
      <vt:lpstr>Paper Review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model for  resistance to multi adversarial attacks</dc:title>
  <dc:creator>홍인표</dc:creator>
  <cp:lastModifiedBy>HongInpyoi</cp:lastModifiedBy>
  <cp:revision>104</cp:revision>
  <dcterms:created xsi:type="dcterms:W3CDTF">2022-04-27T07:26:45Z</dcterms:created>
  <dcterms:modified xsi:type="dcterms:W3CDTF">2022-07-30T06:04:15Z</dcterms:modified>
</cp:coreProperties>
</file>