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3" r:id="rId11"/>
    <p:sldId id="275" r:id="rId12"/>
    <p:sldId id="269" r:id="rId13"/>
    <p:sldId id="270" r:id="rId14"/>
    <p:sldId id="272" r:id="rId15"/>
    <p:sldId id="271" r:id="rId16"/>
    <p:sldId id="273" r:id="rId17"/>
    <p:sldId id="274" r:id="rId18"/>
    <p:sldId id="264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CF9"/>
    <a:srgbClr val="849FFB"/>
    <a:srgbClr val="8EC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73752" autoAdjust="0"/>
  </p:normalViewPr>
  <p:slideViewPr>
    <p:cSldViewPr snapToGrid="0">
      <p:cViewPr varScale="1">
        <p:scale>
          <a:sx n="62" d="100"/>
          <a:sy n="62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4D8-8C32-4383-961C-CBACF8605E2B}" type="datetimeFigureOut">
              <a:rPr lang="ko-KR" altLang="en-US" smtClean="0"/>
              <a:t>2023. 8. 14.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C1BE-2F50-4FC7-8DB3-B9672050BE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67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098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ViT</a:t>
            </a:r>
            <a:r>
              <a:rPr lang="ko-KR" altLang="en-US" dirty="0"/>
              <a:t>는 큰 데이터셋에서 사전 학습했을 때 충분히 학습되어 잘 작동함</a:t>
            </a:r>
            <a:endParaRPr lang="en-US" altLang="ko-KR" dirty="0"/>
          </a:p>
          <a:p>
            <a:r>
              <a:rPr lang="ko-KR" altLang="en-US" dirty="0"/>
              <a:t>오른쪽 </a:t>
            </a:r>
            <a:r>
              <a:rPr lang="en-US" altLang="ko-KR" dirty="0"/>
              <a:t>JFT-300M </a:t>
            </a:r>
            <a:r>
              <a:rPr lang="ko-KR" altLang="en-US" dirty="0"/>
              <a:t>데이터셋</a:t>
            </a:r>
            <a:r>
              <a:rPr lang="en-US" altLang="ko-KR" dirty="0"/>
              <a:t>(</a:t>
            </a:r>
            <a:r>
              <a:rPr lang="ko-KR" altLang="en-US" dirty="0"/>
              <a:t>큰 데이터셋</a:t>
            </a:r>
            <a:r>
              <a:rPr lang="en-US" altLang="ko-KR" dirty="0"/>
              <a:t>)</a:t>
            </a:r>
            <a:r>
              <a:rPr lang="ko-KR" altLang="en-US" dirty="0"/>
              <a:t>으로 갈수록 성능이 올라가는 것을 알 수 있음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그림 </a:t>
            </a:r>
            <a:r>
              <a:rPr lang="en-US" altLang="ko-KR" dirty="0"/>
              <a:t>3</a:t>
            </a:r>
          </a:p>
          <a:p>
            <a:r>
              <a:rPr lang="en-US" altLang="ko-KR" dirty="0"/>
              <a:t>ImageNet</a:t>
            </a:r>
            <a:r>
              <a:rPr lang="ko-KR" altLang="en-US" dirty="0"/>
              <a:t>으로 전송합니다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큰 </a:t>
            </a:r>
            <a:r>
              <a:rPr lang="en-US" altLang="ko-KR" dirty="0" err="1"/>
              <a:t>ViT</a:t>
            </a:r>
            <a:r>
              <a:rPr lang="en-US" altLang="ko-KR" dirty="0"/>
              <a:t> </a:t>
            </a:r>
            <a:r>
              <a:rPr lang="ko-KR" altLang="en-US" dirty="0"/>
              <a:t>모델은 작은 데이터 세트에서 사전 훈련될 때 </a:t>
            </a:r>
            <a:r>
              <a:rPr lang="en-US" altLang="ko-KR" dirty="0" err="1"/>
              <a:t>BiT</a:t>
            </a:r>
            <a:r>
              <a:rPr lang="en-US" altLang="ko-KR" dirty="0"/>
              <a:t> </a:t>
            </a:r>
            <a:r>
              <a:rPr lang="en-US" altLang="ko-KR" dirty="0" err="1"/>
              <a:t>ResNet</a:t>
            </a:r>
            <a:r>
              <a:rPr lang="en-US" altLang="ko-KR" dirty="0"/>
              <a:t>(</a:t>
            </a:r>
            <a:r>
              <a:rPr lang="ko-KR" altLang="en-US" dirty="0"/>
              <a:t>음영 영역</a:t>
            </a:r>
            <a:r>
              <a:rPr lang="en-US" altLang="ko-KR" dirty="0"/>
              <a:t>)</a:t>
            </a:r>
            <a:r>
              <a:rPr lang="ko-KR" altLang="en-US" dirty="0"/>
              <a:t>보다 성능이 좋지 않지만 더 큰 데이터 세트에서 사전 훈련될 때 빛을 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마찬가지로 더 큰 </a:t>
            </a:r>
            <a:r>
              <a:rPr lang="en-US" altLang="ko-KR" dirty="0" err="1"/>
              <a:t>ViT</a:t>
            </a:r>
            <a:r>
              <a:rPr lang="en-US" altLang="ko-KR" dirty="0"/>
              <a:t> </a:t>
            </a:r>
            <a:r>
              <a:rPr lang="ko-KR" altLang="en-US" dirty="0"/>
              <a:t>변형은 데이터 세트가 커짐에 따라 더 작은 변형을 능가합니다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그림</a:t>
            </a:r>
            <a:r>
              <a:rPr lang="en-US" altLang="ko-KR" dirty="0"/>
              <a:t>4</a:t>
            </a:r>
          </a:p>
          <a:p>
            <a:r>
              <a:rPr lang="en-US" altLang="ko-KR" dirty="0"/>
              <a:t>Ima </a:t>
            </a:r>
            <a:r>
              <a:rPr lang="en-US" altLang="ko-KR" dirty="0" err="1"/>
              <a:t>geNet</a:t>
            </a:r>
            <a:r>
              <a:rPr lang="en-US" altLang="ko-KR" dirty="0"/>
              <a:t> </a:t>
            </a:r>
            <a:r>
              <a:rPr lang="ko-KR" altLang="en-US" dirty="0"/>
              <a:t>대 사전 훈련 크기에 대한 선형 소수 샷 평가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ResNets</a:t>
            </a:r>
            <a:r>
              <a:rPr lang="ko-KR" altLang="en-US" dirty="0"/>
              <a:t>는 더 작은 사전 교육 데이터 세트로 더 잘 수행되지만 더 큰 사전 교육으로 더 나은 성능을 발휘하는 </a:t>
            </a:r>
            <a:r>
              <a:rPr lang="en-US" altLang="ko-KR" dirty="0" err="1"/>
              <a:t>ViT</a:t>
            </a:r>
            <a:r>
              <a:rPr lang="ko-KR" altLang="en-US" dirty="0"/>
              <a:t>보다 더 빨리 정체됩니다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ViT</a:t>
            </a:r>
            <a:r>
              <a:rPr lang="en-US" altLang="ko-KR" dirty="0"/>
              <a:t>-b</a:t>
            </a:r>
            <a:r>
              <a:rPr lang="ko-KR" altLang="en-US" dirty="0"/>
              <a:t>는 모든 숨겨진 치수가 절반인 </a:t>
            </a:r>
            <a:r>
              <a:rPr lang="en-US" altLang="ko-KR" dirty="0" err="1"/>
              <a:t>ViT</a:t>
            </a:r>
            <a:r>
              <a:rPr lang="en-US" altLang="ko-KR" dirty="0"/>
              <a:t>-B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74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트랜스포머를 비전에 적용한 기존의 연구들은 스케일링이 불가능했는데 </a:t>
            </a:r>
            <a:r>
              <a:rPr lang="en-US" altLang="ko-KR" dirty="0" err="1"/>
              <a:t>ViT</a:t>
            </a:r>
            <a:r>
              <a:rPr lang="ko-KR" altLang="en-US" dirty="0"/>
              <a:t>에서는 어떻게 스케일링이 가능한지에 대해 측정한 그림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Vision Transformers</a:t>
            </a:r>
            <a:r>
              <a:rPr lang="ko-KR" altLang="en-US" dirty="0"/>
              <a:t>는 </a:t>
            </a:r>
            <a:r>
              <a:rPr lang="en-US" altLang="ko-KR" dirty="0"/>
              <a:t>performance/compute trade-off</a:t>
            </a:r>
            <a:r>
              <a:rPr lang="ko-KR" altLang="en-US" dirty="0"/>
              <a:t>에서 </a:t>
            </a:r>
            <a:r>
              <a:rPr lang="en-US" altLang="ko-KR" dirty="0" err="1"/>
              <a:t>ResNets</a:t>
            </a:r>
            <a:r>
              <a:rPr lang="ko-KR" altLang="en-US" dirty="0"/>
              <a:t>를 압도합니다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ViT</a:t>
            </a:r>
            <a:r>
              <a:rPr lang="ko-KR" altLang="en-US" dirty="0"/>
              <a:t>는 동일한 성능을 달성하기 위해 약 </a:t>
            </a:r>
            <a:r>
              <a:rPr lang="en-US" altLang="ko-KR" dirty="0"/>
              <a:t>2 - 4</a:t>
            </a:r>
            <a:r>
              <a:rPr lang="ko-KR" altLang="en-US" dirty="0"/>
              <a:t>배 더 적은 컴퓨팅을 사용합니다</a:t>
            </a:r>
            <a:r>
              <a:rPr lang="en-US" altLang="ko-KR" dirty="0"/>
              <a:t>(</a:t>
            </a:r>
            <a:r>
              <a:rPr lang="ko-KR" altLang="en-US" dirty="0"/>
              <a:t>평균 </a:t>
            </a:r>
            <a:r>
              <a:rPr lang="en-US" altLang="ko-KR" dirty="0"/>
              <a:t>5</a:t>
            </a:r>
            <a:r>
              <a:rPr lang="ko-KR" altLang="en-US" dirty="0"/>
              <a:t>개 데이터 세트 이상</a:t>
            </a:r>
            <a:r>
              <a:rPr lang="en-US" altLang="ko-KR" dirty="0"/>
              <a:t>).</a:t>
            </a:r>
          </a:p>
          <a:p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하이브리드는 작은 계산 예산에서 </a:t>
            </a:r>
            <a:r>
              <a:rPr lang="en-US" altLang="ko-KR" dirty="0" err="1"/>
              <a:t>ViT</a:t>
            </a:r>
            <a:r>
              <a:rPr lang="ko-KR" altLang="en-US" dirty="0"/>
              <a:t>를 약간 능가하지만 더 큰 모델에서는 그 차이가 사라집니다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04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-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AppleSDGothicNeo"/>
              </a:rPr>
              <a:t>ViT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는 가장 하위의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layer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에서도 전체 이미지에 대한 정보를 통합할 수 있다는 점이다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 (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오른쪽 그림 참고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)</a:t>
            </a:r>
          </a:p>
          <a:p>
            <a:pPr algn="l" latinLnBrk="1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-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낮은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Network depth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에서도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attention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을 통해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global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하게 정보를 사용할 수 있다는 점을 알 수 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.(..!) </a:t>
            </a:r>
          </a:p>
          <a:p>
            <a:pPr algn="l" latinLnBrk="1"/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-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또한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depth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가 증가함에 따라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attention distance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도 증가함을 알 수 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224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115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ore-KR" b="1" i="0" u="none" strike="noStrike" dirty="0">
                <a:solidFill>
                  <a:srgbClr val="000000"/>
                </a:solidFill>
                <a:effectLst/>
              </a:rPr>
              <a:t>Inductive bias(</a:t>
            </a:r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귀납적 편향</a:t>
            </a:r>
            <a:r>
              <a:rPr lang="en-US" altLang="ko-KR" b="1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ko-KR" alt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모델이 처음 보는 입력에 대한 출력을 예측하기 위하여 사용하는 가정</a:t>
            </a:r>
          </a:p>
          <a:p>
            <a:endParaRPr lang="ko-KR" alt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altLang="ko-Kore-KR" b="0" i="0" u="none" strike="noStrike" dirty="0">
                <a:solidFill>
                  <a:srgbClr val="000000"/>
                </a:solidFill>
                <a:effectLst/>
              </a:rPr>
              <a:t>Inductive bias :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주어지지 않은 입력의 출력을 예측하는 것</a:t>
            </a: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→ 일반화의 성능을 높이기 위해서 만약의 상황에 대한 추가적인 가정</a:t>
            </a: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→ 보지 못한 데이터에 대해서도 귀납적 추론이 가능하도록 하는 알고리즘이 가지고 있는 가정의 집합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이미지를 고정 크기 패치로 분할하고 각 패치를 선형으로 포함하고 위치 포함을 추가하고 결과 벡터 시퀀스를 표준 </a:t>
            </a:r>
            <a:r>
              <a:rPr lang="en-US" altLang="ko-KR" dirty="0"/>
              <a:t>Transformer </a:t>
            </a:r>
            <a:r>
              <a:rPr lang="ko-KR" altLang="en-US" dirty="0"/>
              <a:t>인코더에 공급합니다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분류를 수행하기 위해 추가 학습 가능한 </a:t>
            </a:r>
            <a:r>
              <a:rPr lang="en-US" altLang="ko-KR" dirty="0"/>
              <a:t>"</a:t>
            </a:r>
            <a:r>
              <a:rPr lang="ko-KR" altLang="en-US" dirty="0"/>
              <a:t>분류 토큰</a:t>
            </a:r>
            <a:r>
              <a:rPr lang="en-US" altLang="ko-KR" dirty="0"/>
              <a:t>"</a:t>
            </a:r>
            <a:r>
              <a:rPr lang="ko-KR" altLang="en-US" dirty="0"/>
              <a:t>을 시퀀스에 추가하는 표준 접근 방식을 사용합니다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트랜스포머 인코더의 그림은 </a:t>
            </a:r>
            <a:r>
              <a:rPr lang="en-US" altLang="ko-KR" dirty="0"/>
              <a:t>Vaswani et al.(2017)</a:t>
            </a:r>
            <a:r>
              <a:rPr lang="ko-KR" altLang="en-US" dirty="0"/>
              <a:t>에서 영감을 받았습니다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42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이미지를 고정 크기 패치로 분할하고 각 패치를 선형으로 포함하고 위치 포함을 추가하고 결과 벡터 시퀀스를 표준 </a:t>
            </a:r>
            <a:r>
              <a:rPr lang="en-US" altLang="ko-KR" dirty="0"/>
              <a:t>Transformer </a:t>
            </a:r>
            <a:r>
              <a:rPr lang="ko-KR" altLang="en-US" dirty="0"/>
              <a:t>인코더에 공급합니다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분류를 수행하기 위해 추가 학습 가능한 </a:t>
            </a:r>
            <a:r>
              <a:rPr lang="en-US" altLang="ko-KR" dirty="0"/>
              <a:t>"</a:t>
            </a:r>
            <a:r>
              <a:rPr lang="ko-KR" altLang="en-US" dirty="0"/>
              <a:t>분류 토큰</a:t>
            </a:r>
            <a:r>
              <a:rPr lang="en-US" altLang="ko-KR" dirty="0"/>
              <a:t>"</a:t>
            </a:r>
            <a:r>
              <a:rPr lang="ko-KR" altLang="en-US" dirty="0"/>
              <a:t>을 시퀀스에 추가하는 표준 접근 방식을 사용합니다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트랜스포머 인코더의 그림은 </a:t>
            </a:r>
            <a:r>
              <a:rPr lang="en-US" altLang="ko-KR" dirty="0"/>
              <a:t>Vaswani et al.(2017)</a:t>
            </a:r>
            <a:r>
              <a:rPr lang="ko-KR" altLang="en-US" dirty="0"/>
              <a:t>에서 영감을 받았습니다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5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한 이미지를 </a:t>
            </a:r>
            <a:r>
              <a:rPr lang="en-US" altLang="ko-KR" dirty="0"/>
              <a:t>patch </a:t>
            </a:r>
            <a:r>
              <a:rPr lang="ko-KR" altLang="en-US" dirty="0"/>
              <a:t>단위로 쪼개고</a:t>
            </a:r>
            <a:r>
              <a:rPr lang="en-US" altLang="ko-KR" dirty="0"/>
              <a:t>, patch</a:t>
            </a:r>
            <a:r>
              <a:rPr lang="ko-KR" altLang="en-US" dirty="0"/>
              <a:t>를 쭉 </a:t>
            </a:r>
            <a:r>
              <a:rPr lang="en-US" altLang="ko-KR" dirty="0"/>
              <a:t>flatten</a:t>
            </a:r>
            <a:r>
              <a:rPr lang="ko-KR" altLang="en-US" dirty="0"/>
              <a:t>하게 만듦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이것을 그대로 사용하는 것이 아니라 </a:t>
            </a:r>
            <a:r>
              <a:rPr lang="en-US" altLang="ko-KR" dirty="0"/>
              <a:t>linear projection</a:t>
            </a:r>
            <a:r>
              <a:rPr lang="ko-KR" altLang="en-US" dirty="0"/>
              <a:t>을 통해 어떤 숫자 </a:t>
            </a:r>
            <a:r>
              <a:rPr lang="en-US" altLang="ko-KR" dirty="0"/>
              <a:t>vector</a:t>
            </a:r>
            <a:r>
              <a:rPr lang="ko-KR" altLang="en-US" dirty="0"/>
              <a:t>로 바꾸는 과정을 거침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→ </a:t>
            </a:r>
            <a:r>
              <a:rPr lang="en-US" altLang="ko-KR" dirty="0"/>
              <a:t>projection</a:t>
            </a:r>
            <a:r>
              <a:rPr lang="ko-KR" altLang="en-US" dirty="0"/>
              <a:t>을 통해 어떤 숫자로 </a:t>
            </a:r>
            <a:r>
              <a:rPr lang="ko-KR" altLang="en-US" dirty="0" err="1"/>
              <a:t>바꿔줌</a:t>
            </a:r>
            <a:r>
              <a:rPr lang="en-US" altLang="ko-KR" dirty="0"/>
              <a:t>(vector</a:t>
            </a:r>
            <a:r>
              <a:rPr lang="ko-KR" altLang="en-US" dirty="0"/>
              <a:t>로</a:t>
            </a:r>
            <a:r>
              <a:rPr lang="en-US" altLang="ko-K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vector</a:t>
            </a:r>
            <a:r>
              <a:rPr lang="ko-KR" altLang="en-US" dirty="0"/>
              <a:t>에 순서 </a:t>
            </a:r>
            <a:r>
              <a:rPr lang="en-US" altLang="ko-KR" dirty="0"/>
              <a:t>vector</a:t>
            </a:r>
            <a:r>
              <a:rPr lang="ko-KR" altLang="en-US" dirty="0"/>
              <a:t>를 더해줘서 </a:t>
            </a:r>
            <a:r>
              <a:rPr lang="en-US" altLang="ko-KR" dirty="0"/>
              <a:t>patch</a:t>
            </a:r>
            <a:r>
              <a:rPr lang="ko-KR" altLang="en-US" dirty="0"/>
              <a:t>에 순서를 </a:t>
            </a:r>
            <a:r>
              <a:rPr lang="ko-KR" altLang="en-US" dirty="0" err="1"/>
              <a:t>입혀줌</a:t>
            </a:r>
            <a:endParaRPr lang="ko-KR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그 후 </a:t>
            </a:r>
            <a:r>
              <a:rPr lang="en-US" altLang="ko-KR" dirty="0"/>
              <a:t>Transformer </a:t>
            </a:r>
            <a:r>
              <a:rPr lang="ko-KR" altLang="en-US" dirty="0"/>
              <a:t>인코더에 </a:t>
            </a:r>
            <a:r>
              <a:rPr lang="ko-KR" altLang="en-US" dirty="0" err="1"/>
              <a:t>넣어줌</a:t>
            </a:r>
            <a:endParaRPr lang="ko-KR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→ 이미지가 있으면</a:t>
            </a:r>
            <a:r>
              <a:rPr lang="en-US" altLang="ko-KR" dirty="0"/>
              <a:t>, </a:t>
            </a:r>
            <a:r>
              <a:rPr lang="ko-KR" altLang="en-US" dirty="0"/>
              <a:t>그 이미지를 </a:t>
            </a:r>
            <a:r>
              <a:rPr lang="en-US" altLang="ko-KR" dirty="0"/>
              <a:t>patch</a:t>
            </a:r>
            <a:r>
              <a:rPr lang="ko-KR" altLang="en-US" dirty="0"/>
              <a:t>로 쪼개고</a:t>
            </a:r>
            <a:r>
              <a:rPr lang="en-US" altLang="ko-KR" dirty="0"/>
              <a:t>, </a:t>
            </a:r>
            <a:r>
              <a:rPr lang="ko-KR" altLang="en-US" dirty="0"/>
              <a:t>그 각각을 </a:t>
            </a:r>
            <a:r>
              <a:rPr lang="en-US" altLang="ko-KR" dirty="0"/>
              <a:t>linear projection</a:t>
            </a:r>
            <a:r>
              <a:rPr lang="ko-KR" altLang="en-US" dirty="0"/>
              <a:t>을 통해서 어떤 숫자 </a:t>
            </a:r>
            <a:r>
              <a:rPr lang="en-US" altLang="ko-KR" dirty="0"/>
              <a:t>vector</a:t>
            </a:r>
            <a:r>
              <a:rPr lang="ko-KR" altLang="en-US" dirty="0"/>
              <a:t>로 변환한 다음에 거기에 위치 정보를 가지고 있는 </a:t>
            </a:r>
            <a:r>
              <a:rPr lang="en-US" altLang="ko-KR" dirty="0"/>
              <a:t>position vector</a:t>
            </a:r>
            <a:r>
              <a:rPr lang="ko-KR" altLang="en-US" dirty="0"/>
              <a:t>를 </a:t>
            </a:r>
            <a:r>
              <a:rPr lang="ko-KR" altLang="en-US" dirty="0" err="1"/>
              <a:t>더해줌</a:t>
            </a:r>
            <a:r>
              <a:rPr lang="en-US" altLang="ko-KR" dirty="0"/>
              <a:t>. </a:t>
            </a:r>
            <a:r>
              <a:rPr lang="ko-KR" altLang="en-US" dirty="0"/>
              <a:t>그 후 그것을 </a:t>
            </a:r>
            <a:r>
              <a:rPr lang="en-US" altLang="ko-KR" dirty="0"/>
              <a:t>Transformer </a:t>
            </a:r>
            <a:r>
              <a:rPr lang="ko-KR" altLang="en-US" dirty="0"/>
              <a:t>인코더에 </a:t>
            </a:r>
            <a:r>
              <a:rPr lang="ko-KR" altLang="en-US" dirty="0" err="1"/>
              <a:t>넣어줌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33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Transformer </a:t>
            </a:r>
            <a:r>
              <a:rPr lang="ko-KR" altLang="en-US" dirty="0"/>
              <a:t>인코더 내부 구조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처음에 </a:t>
            </a:r>
            <a:r>
              <a:rPr lang="en-US" altLang="ko-KR" dirty="0"/>
              <a:t>layer Normalization</a:t>
            </a:r>
            <a:r>
              <a:rPr lang="ko-KR" altLang="en-US" dirty="0"/>
              <a:t>을 거침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→ </a:t>
            </a:r>
            <a:r>
              <a:rPr lang="en-US" altLang="ko-KR" dirty="0"/>
              <a:t>batch normalization</a:t>
            </a:r>
            <a:r>
              <a:rPr lang="ko-KR" altLang="en-US" dirty="0"/>
              <a:t>이 가지고 있던 </a:t>
            </a:r>
            <a:r>
              <a:rPr lang="en-US" altLang="ko-KR" dirty="0"/>
              <a:t>batch</a:t>
            </a:r>
            <a:r>
              <a:rPr lang="ko-KR" altLang="en-US" dirty="0"/>
              <a:t>에 대한 의존도를 제거하고 </a:t>
            </a:r>
            <a:r>
              <a:rPr lang="en-US" altLang="ko-KR" dirty="0"/>
              <a:t>batch</a:t>
            </a:r>
            <a:r>
              <a:rPr lang="ko-KR" altLang="en-US" dirty="0"/>
              <a:t>가 아닌 </a:t>
            </a:r>
            <a:r>
              <a:rPr lang="en-US" altLang="ko-KR" dirty="0"/>
              <a:t>layer</a:t>
            </a:r>
            <a:r>
              <a:rPr lang="ko-KR" altLang="en-US" dirty="0"/>
              <a:t>를 </a:t>
            </a:r>
            <a:r>
              <a:rPr lang="ko-KR" altLang="en-US" dirty="0" err="1"/>
              <a:t>기반으로해서</a:t>
            </a:r>
            <a:r>
              <a:rPr lang="ko-KR" altLang="en-US" dirty="0"/>
              <a:t> </a:t>
            </a:r>
            <a:r>
              <a:rPr lang="en-US" altLang="ko-KR" dirty="0"/>
              <a:t>normalization</a:t>
            </a:r>
            <a:r>
              <a:rPr lang="ko-KR" altLang="en-US" dirty="0"/>
              <a:t>을 수행함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→ 데이터 샘플 단위로 평균과 표준편차 계산해서 정규화를 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그 후 </a:t>
            </a:r>
            <a:r>
              <a:rPr lang="en-US" altLang="ko-KR" dirty="0"/>
              <a:t>Multi-head Attention</a:t>
            </a:r>
            <a:r>
              <a:rPr lang="ko-KR" altLang="en-US" dirty="0"/>
              <a:t>을 거침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그 후 </a:t>
            </a:r>
            <a:r>
              <a:rPr lang="en-US" altLang="ko-KR" dirty="0"/>
              <a:t>Transformer</a:t>
            </a:r>
            <a:r>
              <a:rPr lang="ko-KR" altLang="en-US" dirty="0"/>
              <a:t>에 들어가는 이미지 </a:t>
            </a:r>
            <a:r>
              <a:rPr lang="en-US" altLang="ko-KR" dirty="0"/>
              <a:t>patch</a:t>
            </a:r>
            <a:r>
              <a:rPr lang="ko-KR" altLang="en-US" dirty="0"/>
              <a:t>들을 </a:t>
            </a:r>
            <a:r>
              <a:rPr lang="en-US" altLang="ko-KR" dirty="0"/>
              <a:t>skip connection</a:t>
            </a:r>
            <a:r>
              <a:rPr lang="ko-KR" altLang="en-US" dirty="0"/>
              <a:t>으로 </a:t>
            </a:r>
            <a:r>
              <a:rPr lang="ko-KR" altLang="en-US" dirty="0" err="1"/>
              <a:t>더해줌</a:t>
            </a:r>
            <a:endParaRPr lang="ko-KR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그 결과를 다시 </a:t>
            </a:r>
            <a:r>
              <a:rPr lang="en-US" altLang="ko-KR" dirty="0"/>
              <a:t>layer Normalization</a:t>
            </a:r>
            <a:r>
              <a:rPr lang="ko-KR" altLang="en-US" dirty="0"/>
              <a:t>을 거친 후 </a:t>
            </a:r>
            <a:r>
              <a:rPr lang="en-US" altLang="ko-KR" dirty="0"/>
              <a:t>MLP</a:t>
            </a:r>
            <a:r>
              <a:rPr lang="ko-KR" altLang="en-US" dirty="0"/>
              <a:t>를 거치고 들어온 이미지 </a:t>
            </a:r>
            <a:r>
              <a:rPr lang="en-US" altLang="ko-KR" dirty="0"/>
              <a:t>patch</a:t>
            </a:r>
            <a:r>
              <a:rPr lang="ko-KR" altLang="en-US" dirty="0"/>
              <a:t>를 다시 </a:t>
            </a:r>
            <a:r>
              <a:rPr lang="en-US" altLang="ko-KR" dirty="0"/>
              <a:t>skip connection</a:t>
            </a:r>
            <a:r>
              <a:rPr lang="ko-KR" altLang="en-US" dirty="0"/>
              <a:t>으로 더해주는 구조임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→ 이러한 </a:t>
            </a:r>
            <a:r>
              <a:rPr lang="en-US" altLang="ko-KR" dirty="0"/>
              <a:t>Transformer </a:t>
            </a:r>
            <a:r>
              <a:rPr lang="ko-KR" altLang="en-US" dirty="0"/>
              <a:t>인코더를 </a:t>
            </a:r>
            <a:r>
              <a:rPr lang="en-US" altLang="ko-KR" dirty="0"/>
              <a:t>L</a:t>
            </a:r>
            <a:r>
              <a:rPr lang="ko-KR" altLang="en-US" dirty="0"/>
              <a:t>번을 반복함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43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BERT</a:t>
            </a:r>
            <a:r>
              <a:rPr lang="ko-KR" altLang="en-US" dirty="0"/>
              <a:t>에서 사용된 구성을 기본으로 실험함</a:t>
            </a:r>
          </a:p>
          <a:p>
            <a:r>
              <a:rPr lang="ko-KR" altLang="en-US" dirty="0"/>
              <a:t>→ </a:t>
            </a:r>
            <a:r>
              <a:rPr lang="en-US" altLang="ko-KR" dirty="0"/>
              <a:t>B-Base, L-Large, H-Huge</a:t>
            </a:r>
          </a:p>
          <a:p>
            <a:pPr marL="171450" indent="-171450">
              <a:buFontTx/>
              <a:buChar char="-"/>
            </a:pPr>
            <a:r>
              <a:rPr lang="en-US" altLang="ko-KR" b="0" i="0" dirty="0" err="1">
                <a:solidFill>
                  <a:srgbClr val="212529"/>
                </a:solidFill>
                <a:effectLst/>
                <a:latin typeface="-apple-system"/>
              </a:rPr>
              <a:t>ViT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-L/16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16*16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패치를 사용하는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Large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모델이라는 뜻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71450" indent="-171450">
              <a:buFontTx/>
              <a:buChar char="-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트랜스포머의 시퀀스 길이는 패치 사이즈의 제곱에 반비례 하므로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패치 사이즈가 작은 모델일 수록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계산량이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많아진다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95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BERT</a:t>
            </a:r>
            <a:r>
              <a:rPr lang="ko-KR" altLang="en-US" dirty="0"/>
              <a:t>에서 사용된 구성을 기본으로 실험함</a:t>
            </a:r>
          </a:p>
          <a:p>
            <a:r>
              <a:rPr lang="ko-KR" altLang="en-US" dirty="0"/>
              <a:t>→ </a:t>
            </a:r>
            <a:r>
              <a:rPr lang="en-US" altLang="ko-KR" dirty="0"/>
              <a:t>B-Base, L-Large, H-Huge</a:t>
            </a:r>
          </a:p>
          <a:p>
            <a:pPr marL="171450" indent="-171450">
              <a:buFontTx/>
              <a:buChar char="-"/>
            </a:pPr>
            <a:r>
              <a:rPr lang="en-US" altLang="ko-KR" b="0" i="0" dirty="0" err="1">
                <a:solidFill>
                  <a:srgbClr val="212529"/>
                </a:solidFill>
                <a:effectLst/>
                <a:latin typeface="-apple-system"/>
              </a:rPr>
              <a:t>ViT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-L/16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16*16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패치를 사용하는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Large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모델이라는 뜻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71450" indent="-171450">
              <a:buFontTx/>
              <a:buChar char="-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트랜스포머의 시퀀스 길이는 패치 사이즈의 제곱에 반비례 하므로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패치 사이즈가 작은 모델일 수록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계산량이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많아진다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weight decay : </a:t>
            </a:r>
            <a:r>
              <a:rPr lang="ko-KR" altLang="en-US" dirty="0"/>
              <a:t>모델의 </a:t>
            </a:r>
            <a:r>
              <a:rPr lang="en-US" altLang="ko-KR" dirty="0"/>
              <a:t>weight</a:t>
            </a:r>
            <a:r>
              <a:rPr lang="ko-KR" altLang="en-US" dirty="0"/>
              <a:t>의 제곱합을 제약을 걸어</a:t>
            </a:r>
            <a:r>
              <a:rPr lang="en-US" altLang="ko-KR" dirty="0"/>
              <a:t> loss</a:t>
            </a:r>
            <a:r>
              <a:rPr lang="ko-KR" altLang="en-US" dirty="0"/>
              <a:t>를 최소화하는 것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/>
              <a:t>   -&gt; L1, L2 Regularization</a:t>
            </a:r>
            <a:r>
              <a:rPr lang="ko-KR" altLang="en-US" dirty="0"/>
              <a:t>이 있음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Stochastic Gradient </a:t>
            </a:r>
            <a:r>
              <a:rPr lang="en-US" altLang="ko-KR" dirty="0" err="1"/>
              <a:t>Desenct</a:t>
            </a:r>
            <a:r>
              <a:rPr lang="en-US" altLang="ko-KR" dirty="0"/>
              <a:t>(SGD) : Loss Function</a:t>
            </a:r>
            <a:r>
              <a:rPr lang="ko-KR" altLang="en-US" dirty="0"/>
              <a:t>을 계산할 때</a:t>
            </a:r>
            <a:r>
              <a:rPr lang="en-US" altLang="ko-KR" dirty="0"/>
              <a:t>, </a:t>
            </a:r>
            <a:r>
              <a:rPr lang="ko-KR" altLang="en-US" dirty="0"/>
              <a:t>전체 데이터</a:t>
            </a:r>
            <a:r>
              <a:rPr lang="en-US" altLang="ko-KR" dirty="0"/>
              <a:t>(Batch) </a:t>
            </a:r>
            <a:r>
              <a:rPr lang="ko-KR" altLang="en-US" dirty="0"/>
              <a:t>대신 일부 데이터의 모음</a:t>
            </a:r>
            <a:r>
              <a:rPr lang="en-US" altLang="ko-KR" dirty="0"/>
              <a:t>(Mini-Batch)</a:t>
            </a:r>
            <a:r>
              <a:rPr lang="ko-KR" altLang="en-US" dirty="0"/>
              <a:t>를 사용하여 </a:t>
            </a:r>
            <a:r>
              <a:rPr lang="en-US" altLang="ko-KR" dirty="0"/>
              <a:t>Loss Function</a:t>
            </a:r>
            <a:r>
              <a:rPr lang="ko-KR" altLang="en-US" dirty="0"/>
              <a:t>을 계산함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Momentum : </a:t>
            </a:r>
            <a:r>
              <a:rPr lang="ko-KR" altLang="en-US" dirty="0"/>
              <a:t>현재 </a:t>
            </a:r>
            <a:r>
              <a:rPr lang="en-US" altLang="ko-KR" dirty="0"/>
              <a:t>Gradient</a:t>
            </a:r>
            <a:r>
              <a:rPr lang="ko-KR" altLang="en-US" dirty="0"/>
              <a:t>를 통해 이동하는 방향과는 별개로</a:t>
            </a:r>
            <a:r>
              <a:rPr lang="en-US" altLang="ko-KR" dirty="0"/>
              <a:t>, </a:t>
            </a:r>
            <a:r>
              <a:rPr lang="ko-KR" altLang="en-US" dirty="0"/>
              <a:t>과거에 이동했던 방식을 기억하면서 그 방향으로 일정 정도를 추가적으로 이동하는 방식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learning rate warmup : </a:t>
            </a:r>
            <a:r>
              <a:rPr lang="ko-KR" altLang="en-US" dirty="0"/>
              <a:t>초기에 작은 </a:t>
            </a:r>
            <a:r>
              <a:rPr lang="en-US" altLang="ko-KR" dirty="0"/>
              <a:t>learning rate</a:t>
            </a:r>
            <a:r>
              <a:rPr lang="ko-KR" altLang="en-US" dirty="0"/>
              <a:t>를 사용하고</a:t>
            </a:r>
            <a:r>
              <a:rPr lang="en-US" altLang="ko-KR" dirty="0"/>
              <a:t>, training </a:t>
            </a:r>
            <a:r>
              <a:rPr lang="ko-KR" altLang="en-US" dirty="0"/>
              <a:t>과정이 안정되면 초기 </a:t>
            </a:r>
            <a:r>
              <a:rPr lang="en-US" altLang="ko-KR" dirty="0"/>
              <a:t>learning rate</a:t>
            </a:r>
            <a:r>
              <a:rPr lang="ko-KR" altLang="en-US" dirty="0"/>
              <a:t>로 전환하는 방법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0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ViT</a:t>
            </a:r>
            <a:r>
              <a:rPr lang="en-US" altLang="ko-KR" dirty="0"/>
              <a:t>-L/16</a:t>
            </a:r>
            <a:r>
              <a:rPr lang="ko-KR" altLang="en-US" dirty="0"/>
              <a:t>을 보면 모든 데이터셋에서 </a:t>
            </a:r>
            <a:r>
              <a:rPr lang="en-US" altLang="ko-KR" dirty="0" err="1"/>
              <a:t>BiT</a:t>
            </a:r>
            <a:r>
              <a:rPr lang="en-US" altLang="ko-KR" dirty="0"/>
              <a:t>-L</a:t>
            </a:r>
            <a:r>
              <a:rPr lang="ko-KR" altLang="en-US" dirty="0"/>
              <a:t>과 비슷하거나 더 나은 수치를 보여줌</a:t>
            </a:r>
          </a:p>
          <a:p>
            <a:r>
              <a:rPr lang="ko-KR" altLang="en-US" dirty="0"/>
              <a:t>→ </a:t>
            </a:r>
            <a:r>
              <a:rPr lang="en-US" altLang="ko-KR" dirty="0"/>
              <a:t>TPUv3</a:t>
            </a:r>
            <a:r>
              <a:rPr lang="ko-KR" altLang="en-US" dirty="0"/>
              <a:t>으로 학습한 비용을 보면 월등히 적은 것을 알 수 있음</a:t>
            </a:r>
          </a:p>
          <a:p>
            <a:r>
              <a:rPr lang="ko-KR" altLang="en-US" dirty="0"/>
              <a:t>→ </a:t>
            </a:r>
            <a:r>
              <a:rPr lang="en-US" altLang="ko-KR" dirty="0"/>
              <a:t>Huge </a:t>
            </a:r>
            <a:r>
              <a:rPr lang="ko-KR" altLang="en-US" dirty="0"/>
              <a:t>모델인 </a:t>
            </a:r>
            <a:r>
              <a:rPr lang="en-US" altLang="ko-KR" dirty="0" err="1"/>
              <a:t>ViT</a:t>
            </a:r>
            <a:r>
              <a:rPr lang="en-US" altLang="ko-KR" dirty="0"/>
              <a:t>-H/14</a:t>
            </a:r>
            <a:r>
              <a:rPr lang="ko-KR" altLang="en-US" dirty="0"/>
              <a:t>는 기존의 모델보다 훨씬 더 나은 성능을 보여줌을 확연히 알 수 있음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69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b="0" dirty="0"/>
              <a:t>VTAB</a:t>
            </a:r>
            <a:r>
              <a:rPr lang="ko-KR" altLang="en-US" b="0" dirty="0"/>
              <a:t>은 각 </a:t>
            </a:r>
            <a:r>
              <a:rPr lang="en-US" altLang="ko-KR" b="0" dirty="0"/>
              <a:t>task </a:t>
            </a:r>
            <a:r>
              <a:rPr lang="ko-KR" altLang="en-US" b="0" dirty="0"/>
              <a:t>당 </a:t>
            </a:r>
            <a:r>
              <a:rPr lang="en-US" altLang="ko-KR" b="0" dirty="0"/>
              <a:t>1000</a:t>
            </a:r>
            <a:r>
              <a:rPr lang="ko-KR" altLang="en-US" b="0" dirty="0"/>
              <a:t>개의 </a:t>
            </a:r>
            <a:r>
              <a:rPr lang="en-US" altLang="ko-KR" b="0" dirty="0"/>
              <a:t>training examples</a:t>
            </a:r>
            <a:r>
              <a:rPr lang="ko-KR" altLang="en-US" b="0" dirty="0"/>
              <a:t>를 사용하여 적은 데이터를 다양한 </a:t>
            </a:r>
            <a:r>
              <a:rPr lang="en-US" altLang="ko-KR" b="0" dirty="0"/>
              <a:t>task</a:t>
            </a:r>
            <a:r>
              <a:rPr lang="ko-KR" altLang="en-US" b="0" dirty="0"/>
              <a:t>에 전이 가능한 성능을 평가하는 방법</a:t>
            </a:r>
            <a:endParaRPr lang="en-US" altLang="ko-KR" b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47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04F5-5531-4AA8-9E06-A67DAFCCF3B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BCF3-02CC-4090-901F-E6E8C5218D8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A3DC-8C0B-45DB-9737-7572F6D8B5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8586-AAB3-4D6D-86EF-63E9A722A54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16E1-E763-495E-BD34-F43649224A5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EE59-A67F-4B52-8F87-F3D4C105E4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131E-ECA0-4009-8EEB-615BED4BEEB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E1F8-0F82-484D-BBB3-81BC073F299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7DB1-936F-447C-9287-F4587DDA317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3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F9-911A-4F14-A935-C255D48001A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9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4253-AE99-4E34-A289-21237463901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1ACE-5A5A-4410-8C9B-CB2A7999C67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2023. 8. 14.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4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95D6899-1875-FD21-1E61-8E5AA1C13702}"/>
              </a:ext>
            </a:extLst>
          </p:cNvPr>
          <p:cNvSpPr txBox="1"/>
          <p:nvPr/>
        </p:nvSpPr>
        <p:spPr>
          <a:xfrm>
            <a:off x="3047999" y="3056721"/>
            <a:ext cx="639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2800" b="1" kern="0" dirty="0" err="1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ViT</a:t>
            </a:r>
            <a:r>
              <a:rPr lang="en-US" altLang="ko-KR" sz="2800" b="1" kern="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(Vision Transformer)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08BE5-A1F7-2AD5-42C5-A2D586389B5E}"/>
              </a:ext>
            </a:extLst>
          </p:cNvPr>
          <p:cNvSpPr txBox="1"/>
          <p:nvPr/>
        </p:nvSpPr>
        <p:spPr>
          <a:xfrm>
            <a:off x="5643966" y="5200830"/>
            <a:ext cx="904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임유리</a:t>
            </a:r>
            <a:endParaRPr lang="en-US" altLang="ko-KR" sz="1400" kern="0" dirty="0">
              <a:ln w="12700">
                <a:noFill/>
              </a:ln>
              <a:solidFill>
                <a:schemeClr val="accent3">
                  <a:lumMod val="50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4201B-09D7-00C9-0217-158A738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65887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0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09" y="1408794"/>
            <a:ext cx="10347459" cy="249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[Model]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Hybrid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모델에 대한 실험을 진행함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BiT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) : CNN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구조의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baseline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으로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Batch Normalization 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Group Normalization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으로 바꾼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모델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Hybrid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모델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중간지점에서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feature maps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로 </a:t>
            </a:r>
            <a:r>
              <a:rPr lang="ko-KR" altLang="en-US" sz="1200" dirty="0" err="1">
                <a:solidFill>
                  <a:schemeClr val="accent3">
                    <a:lumMod val="50000"/>
                  </a:schemeClr>
                </a:solidFill>
              </a:rPr>
              <a:t>넣어줌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7E84335-3059-B9B1-ED10-6CF991870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305" y="4408637"/>
            <a:ext cx="6162372" cy="1725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88F263-7A58-8BDB-87F3-2FB32CA1BCA2}"/>
              </a:ext>
            </a:extLst>
          </p:cNvPr>
          <p:cNvSpPr txBox="1"/>
          <p:nvPr/>
        </p:nvSpPr>
        <p:spPr>
          <a:xfrm>
            <a:off x="2622304" y="4174124"/>
            <a:ext cx="20263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모델 비교</a:t>
            </a:r>
          </a:p>
        </p:txBody>
      </p:sp>
    </p:spTree>
    <p:extLst>
      <p:ext uri="{BB962C8B-B14F-4D97-AF65-F5344CB8AC3E}">
        <p14:creationId xmlns:p14="http://schemas.microsoft.com/office/powerpoint/2010/main" val="28926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4799066" cy="471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[Datasets]</a:t>
            </a:r>
          </a:p>
          <a:p>
            <a:pPr marL="228600" indent="-228600">
              <a:lnSpc>
                <a:spcPct val="200000"/>
              </a:lnSpc>
              <a:buAutoNum type="arabicPeriod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Pre-training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ImageNet, ImageNet-21K, JFT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사용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ImageNet-21K : 21K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class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1400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만개의 이미지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JFT : 18k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class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303M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고해상도 이미지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2. Transfer Learning    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ImageNet, CIFAR 10/100, Oxford-IIIT Pet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등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CIFAR 10/100 : 10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100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class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60000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이미지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Oxford-IIIT Pet : 37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class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7349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이미지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10A05-5E15-5069-5F82-FF7541486E9E}"/>
              </a:ext>
            </a:extLst>
          </p:cNvPr>
          <p:cNvSpPr txBox="1"/>
          <p:nvPr/>
        </p:nvSpPr>
        <p:spPr>
          <a:xfrm>
            <a:off x="6488626" y="2396689"/>
            <a:ext cx="5207431" cy="409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[Training &amp; Fine-tuning]</a:t>
            </a:r>
          </a:p>
          <a:p>
            <a:pPr marL="228600" indent="-228600">
              <a:lnSpc>
                <a:spcPct val="200000"/>
              </a:lnSpc>
              <a:buAutoNum type="arabicPeriod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Pre-training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Adam optimizer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l-GR" altLang="ko-KR" sz="1200" dirty="0">
                <a:solidFill>
                  <a:schemeClr val="accent3">
                    <a:lumMod val="50000"/>
                  </a:schemeClr>
                </a:solidFill>
              </a:rPr>
              <a:t>β1=0.9, β2=0.999,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Batch size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4096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으로 실험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Weight decay parameter = 0.1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로 실험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2. Fine-tuning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Stochastic Gradient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momentum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과 함께 사용함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Batch size = 512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linear learning rate warmup &amp; decay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사용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고해상도 이미지 사용으로는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-L/16 = 512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                                    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-H/14 = 518</a:t>
            </a:r>
          </a:p>
        </p:txBody>
      </p:sp>
    </p:spTree>
    <p:extLst>
      <p:ext uri="{BB962C8B-B14F-4D97-AF65-F5344CB8AC3E}">
        <p14:creationId xmlns:p14="http://schemas.microsoft.com/office/powerpoint/2010/main" val="109413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455948" cy="101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7C98A8A-6963-1C95-0651-3D7A33D60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109" y="2664725"/>
            <a:ext cx="6852816" cy="3343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7670B-AAC4-59CD-6356-45137DB725D6}"/>
              </a:ext>
            </a:extLst>
          </p:cNvPr>
          <p:cNvSpPr txBox="1"/>
          <p:nvPr/>
        </p:nvSpPr>
        <p:spPr>
          <a:xfrm>
            <a:off x="2153722" y="2341232"/>
            <a:ext cx="20263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Image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분류 벤치마크 비교</a:t>
            </a:r>
          </a:p>
        </p:txBody>
      </p:sp>
      <p:sp>
        <p:nvSpPr>
          <p:cNvPr id="14" name="액자 13">
            <a:extLst>
              <a:ext uri="{FF2B5EF4-FFF2-40B4-BE49-F238E27FC236}">
                <a16:creationId xmlns:a16="http://schemas.microsoft.com/office/drawing/2014/main" id="{59426893-58C7-FA84-788E-00667BC824A1}"/>
              </a:ext>
            </a:extLst>
          </p:cNvPr>
          <p:cNvSpPr/>
          <p:nvPr/>
        </p:nvSpPr>
        <p:spPr>
          <a:xfrm>
            <a:off x="5171429" y="4441265"/>
            <a:ext cx="505472" cy="274240"/>
          </a:xfrm>
          <a:prstGeom prst="frame">
            <a:avLst>
              <a:gd name="adj1" fmla="val 58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액자 15">
            <a:extLst>
              <a:ext uri="{FF2B5EF4-FFF2-40B4-BE49-F238E27FC236}">
                <a16:creationId xmlns:a16="http://schemas.microsoft.com/office/drawing/2014/main" id="{6EF94D54-78E9-08E2-BAAD-BB4EE8DC5F89}"/>
              </a:ext>
            </a:extLst>
          </p:cNvPr>
          <p:cNvSpPr/>
          <p:nvPr/>
        </p:nvSpPr>
        <p:spPr>
          <a:xfrm>
            <a:off x="3987152" y="2735628"/>
            <a:ext cx="985579" cy="1749517"/>
          </a:xfrm>
          <a:prstGeom prst="frame">
            <a:avLst>
              <a:gd name="adj1" fmla="val 23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2F6A8-6402-EEA4-54C1-815DA9442842}"/>
              </a:ext>
            </a:extLst>
          </p:cNvPr>
          <p:cNvSpPr txBox="1"/>
          <p:nvPr/>
        </p:nvSpPr>
        <p:spPr>
          <a:xfrm>
            <a:off x="3464573" y="6175783"/>
            <a:ext cx="5512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모델이 기존 모델보다 학습 비용이 적고 성능이 좋은 것을 알 수 있음</a:t>
            </a:r>
          </a:p>
        </p:txBody>
      </p:sp>
      <p:sp>
        <p:nvSpPr>
          <p:cNvPr id="18" name="액자 17">
            <a:extLst>
              <a:ext uri="{FF2B5EF4-FFF2-40B4-BE49-F238E27FC236}">
                <a16:creationId xmlns:a16="http://schemas.microsoft.com/office/drawing/2014/main" id="{62118833-496F-342B-E3B8-DEA9EC8DE091}"/>
              </a:ext>
            </a:extLst>
          </p:cNvPr>
          <p:cNvSpPr/>
          <p:nvPr/>
        </p:nvSpPr>
        <p:spPr>
          <a:xfrm>
            <a:off x="7105004" y="4441265"/>
            <a:ext cx="505472" cy="274240"/>
          </a:xfrm>
          <a:prstGeom prst="frame">
            <a:avLst>
              <a:gd name="adj1" fmla="val 58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455948" cy="101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7670B-AAC4-59CD-6356-45137DB725D6}"/>
              </a:ext>
            </a:extLst>
          </p:cNvPr>
          <p:cNvSpPr txBox="1"/>
          <p:nvPr/>
        </p:nvSpPr>
        <p:spPr>
          <a:xfrm>
            <a:off x="2139208" y="2374958"/>
            <a:ext cx="4504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VTAB Task(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전이가능성능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 대해 기존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SOTA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와 비교 그래프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2F6A8-6402-EEA4-54C1-815DA9442842}"/>
              </a:ext>
            </a:extLst>
          </p:cNvPr>
          <p:cNvSpPr txBox="1"/>
          <p:nvPr/>
        </p:nvSpPr>
        <p:spPr>
          <a:xfrm>
            <a:off x="3486941" y="5660775"/>
            <a:ext cx="5512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모델이 모든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Task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에서 가장 뛰어난 정확도를 보여주는 것을 알 수 있음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FAC565F-E17D-6A2B-750A-66E46BD1D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770" y="2770631"/>
            <a:ext cx="8478433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0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455948" cy="101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7670B-AAC4-59CD-6356-45137DB725D6}"/>
              </a:ext>
            </a:extLst>
          </p:cNvPr>
          <p:cNvSpPr txBox="1"/>
          <p:nvPr/>
        </p:nvSpPr>
        <p:spPr>
          <a:xfrm>
            <a:off x="3721265" y="2475175"/>
            <a:ext cx="2215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chemeClr val="accent3">
                    <a:lumMod val="50000"/>
                  </a:schemeClr>
                </a:solidFill>
              </a:rPr>
              <a:t>ImageNet Fine-tuning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2F6A8-6402-EEA4-54C1-815DA9442842}"/>
              </a:ext>
            </a:extLst>
          </p:cNvPr>
          <p:cNvSpPr txBox="1"/>
          <p:nvPr/>
        </p:nvSpPr>
        <p:spPr>
          <a:xfrm>
            <a:off x="3517833" y="6162628"/>
            <a:ext cx="52724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-&gt; dataset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크기가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pre-trained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 큰 영향을 미치는 것을 알 수 있음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EC7E779-6083-A805-8F0E-9CE44FFCA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173" y="2756332"/>
            <a:ext cx="5965619" cy="3277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3B94-9A1B-514B-A56C-3EB51E749980}"/>
              </a:ext>
            </a:extLst>
          </p:cNvPr>
          <p:cNvSpPr txBox="1"/>
          <p:nvPr/>
        </p:nvSpPr>
        <p:spPr>
          <a:xfrm>
            <a:off x="6782418" y="2453273"/>
            <a:ext cx="2215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pre-trained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 대한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few-shot 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액자 13">
            <a:extLst>
              <a:ext uri="{FF2B5EF4-FFF2-40B4-BE49-F238E27FC236}">
                <a16:creationId xmlns:a16="http://schemas.microsoft.com/office/drawing/2014/main" id="{8D4A5241-9D94-445F-1D18-983F11E04398}"/>
              </a:ext>
            </a:extLst>
          </p:cNvPr>
          <p:cNvSpPr/>
          <p:nvPr/>
        </p:nvSpPr>
        <p:spPr>
          <a:xfrm flipH="1">
            <a:off x="5706970" y="2817443"/>
            <a:ext cx="276763" cy="1060348"/>
          </a:xfrm>
          <a:prstGeom prst="frame">
            <a:avLst>
              <a:gd name="adj1" fmla="val 7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액자 18">
            <a:extLst>
              <a:ext uri="{FF2B5EF4-FFF2-40B4-BE49-F238E27FC236}">
                <a16:creationId xmlns:a16="http://schemas.microsoft.com/office/drawing/2014/main" id="{8AC9F934-E847-128A-720E-1BDFB0854E09}"/>
              </a:ext>
            </a:extLst>
          </p:cNvPr>
          <p:cNvSpPr/>
          <p:nvPr/>
        </p:nvSpPr>
        <p:spPr>
          <a:xfrm flipH="1">
            <a:off x="8799964" y="2854790"/>
            <a:ext cx="325347" cy="1246485"/>
          </a:xfrm>
          <a:prstGeom prst="frame">
            <a:avLst>
              <a:gd name="adj1" fmla="val 5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455948" cy="101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7670B-AAC4-59CD-6356-45137DB725D6}"/>
              </a:ext>
            </a:extLst>
          </p:cNvPr>
          <p:cNvSpPr txBox="1"/>
          <p:nvPr/>
        </p:nvSpPr>
        <p:spPr>
          <a:xfrm>
            <a:off x="2139208" y="2374957"/>
            <a:ext cx="3332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전송 성능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vs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pre-trained computing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2F6A8-6402-EEA4-54C1-815DA9442842}"/>
              </a:ext>
            </a:extLst>
          </p:cNvPr>
          <p:cNvSpPr txBox="1"/>
          <p:nvPr/>
        </p:nvSpPr>
        <p:spPr>
          <a:xfrm>
            <a:off x="3352801" y="6096147"/>
            <a:ext cx="6154056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모델은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 비해 더 적은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computing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 필요함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-&gt; Hybrid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는 작은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computing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에서는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를 능가하지만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큰 모델에서는 차이가 사라짐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6736F7B-030B-58FD-3CC1-1865145B0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500" y="2846163"/>
            <a:ext cx="6014966" cy="31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455948" cy="101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5EBB0DA-F998-77A2-5AD6-8D40EBC64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162" y="2753868"/>
            <a:ext cx="6975763" cy="3183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3D98A7-85ED-0C79-C014-B73E1F7B559D}"/>
              </a:ext>
            </a:extLst>
          </p:cNvPr>
          <p:cNvSpPr txBox="1"/>
          <p:nvPr/>
        </p:nvSpPr>
        <p:spPr>
          <a:xfrm>
            <a:off x="2139208" y="2374957"/>
            <a:ext cx="3332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이미지 처리 방법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E01AE-5517-485E-F84E-C92216D4D0F2}"/>
              </a:ext>
            </a:extLst>
          </p:cNvPr>
          <p:cNvSpPr txBox="1"/>
          <p:nvPr/>
        </p:nvSpPr>
        <p:spPr>
          <a:xfrm>
            <a:off x="3352801" y="6052605"/>
            <a:ext cx="6154056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모델은 가장 하위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에서도 전체 이미지에 대한 정보를 통합 가능함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낮은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Network depth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에서도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Attention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을 통해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global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하게 정보를 사용할 수 있음</a:t>
            </a:r>
          </a:p>
        </p:txBody>
      </p:sp>
    </p:spTree>
    <p:extLst>
      <p:ext uri="{BB962C8B-B14F-4D97-AF65-F5344CB8AC3E}">
        <p14:creationId xmlns:p14="http://schemas.microsoft.com/office/powerpoint/2010/main" val="28762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455948" cy="2126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[Self-Supervision]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Self-supervised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사전 학습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한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-B/16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모델은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ImageNet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79.9%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의 정확도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보임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supervised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사전 학습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했을 때는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4%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정도 하락한 성능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보임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6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Conclusion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7624682" cy="434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00000"/>
              </a:lnSpc>
              <a:buAutoNum type="arabicParenBoth"/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결론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이미지 인식에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Transformer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를 직접 적용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하는 방법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이미지를 일련의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로 해석하고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NLP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사용되는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Transformer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인코더로 처리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대규모 데이터 세트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 대한 사전 교육을 했을 때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성능이 좋고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상대적으로 사전 학습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비용이 저렴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(2)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 비해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Inductive Bias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가 부족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작은 크기의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dataset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에서 성능이 좋지 않음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Image recognition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외에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detection, segmentation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과 같은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다른 컴퓨터 비전 작업에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ViT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적용이 필요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사전 학습 방법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self-supervision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적용에 대한 연구가 필요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8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38112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Content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86114" y="1314374"/>
            <a:ext cx="7624682" cy="438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논문 정보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Contribution</a:t>
            </a: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기존 방법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BCEAD6-1CBD-1CEF-59E1-A3B820B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687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논문 정보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2283659" y="4610568"/>
            <a:ext cx="7624682" cy="18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논문 제목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AN IMAGE IS WORTH 16 x 16 WORDS : TRANSFORMERS FOR IMAGE RECOGNITION AT SCALE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저자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Alexey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Dosovitskiy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외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11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명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저널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arXiv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(Preprint)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개제 년도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2020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년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학회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ICLR 2021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2BF372-6EF7-4D61-D6B0-571FFD86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656" y="1157076"/>
            <a:ext cx="6352688" cy="3125318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F66061-7360-7E49-3C7D-7D438ED9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Contribution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09" y="1408794"/>
            <a:ext cx="9096033" cy="491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Contribution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50000"/>
              </a:lnSpc>
              <a:buAutoNum type="arabicParenBoth"/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CNN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의존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X &amp;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이미지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화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기존과는 달리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 의존이 불필요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이미지를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단위로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나누어 각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단어처럼 취급하는 새로운 방식을 제안함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Transformer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적용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자연어 처리에 사용되던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Transformer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를 이미지 인식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 처음으로 성공적으로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적용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(3)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적은 자원 사용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훌륭한 성능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학습 과정에서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계산 자원을 적게 소모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하면서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SOTA CNN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기반 모델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과 비교했을 때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훌륭한 성능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얻음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기존 방법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한계점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09" y="1408794"/>
            <a:ext cx="10936395" cy="446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기존 방법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00000"/>
              </a:lnSpc>
              <a:buAutoNum type="arabicParenBoth"/>
              <a:defRPr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기존 방법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Transformer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아키텍처는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NLP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표준이 되었지만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컴퓨터 비전에 대한 적용은 제한적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임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지역적 패턴을 탐지하도록 설계되어 있어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global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한 관계 인식에 한계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가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CNN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기반 아키텍처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Self-Attention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과 결합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하거나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CNN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아예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Attention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으로 대체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하는 연구 존재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기존의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vision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Attention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Convolution network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함께 적용되는 등의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 대한 의존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장거리 의존성이 중요한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task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에는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 제한적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일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특수한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Attention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패턴 사용으로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현대 하드웨어 가속기에서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효과적으로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Scaling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불가능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161480" cy="4011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Original Transformer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가능한 비슷하게 디자인하여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이미지에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Transformer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를 직접적으로 적용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할 수 있는 방법을 제안함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이미지를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patches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단위로 분할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patches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들을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linear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하게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embedding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해 시퀀스를 생성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시퀀스를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Transformer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input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으로 투입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528EDE1-58F8-1748-6E7F-78C1BCED4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383" y="3703014"/>
            <a:ext cx="5346307" cy="27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161480" cy="50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이미지를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로 분할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이미지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flatten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시킴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linear projection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진행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 &amp; Position embeddin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g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진행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Class token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추가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Transformer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인코더에 입력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으로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sequence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공급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MLP head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거쳐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분류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진행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086D27-F653-9806-74DB-7E8447FC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3865"/>
            <a:ext cx="5349371" cy="36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5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BB442E3-251F-10B0-2579-8F625874B0A4}"/>
              </a:ext>
            </a:extLst>
          </p:cNvPr>
          <p:cNvSpPr/>
          <p:nvPr/>
        </p:nvSpPr>
        <p:spPr>
          <a:xfrm>
            <a:off x="904310" y="1408794"/>
            <a:ext cx="10161480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4F54D57-9E0A-D33B-5639-AB81A0E45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40" y="2445971"/>
            <a:ext cx="7261520" cy="378927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6D0B8F1-33B4-0F7D-024D-F9A11B4F9E9B}"/>
              </a:ext>
            </a:extLst>
          </p:cNvPr>
          <p:cNvSpPr/>
          <p:nvPr/>
        </p:nvSpPr>
        <p:spPr>
          <a:xfrm>
            <a:off x="2343415" y="6054669"/>
            <a:ext cx="1245128" cy="3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Patch </a:t>
            </a:r>
            <a:r>
              <a:rPr lang="ko-KR" altLang="en-US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단위로 분할</a:t>
            </a:r>
            <a:endParaRPr lang="en-US" altLang="ko-KR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E04CE2-2EF5-298C-0F4E-BBE22C482F30}"/>
              </a:ext>
            </a:extLst>
          </p:cNvPr>
          <p:cNvSpPr/>
          <p:nvPr/>
        </p:nvSpPr>
        <p:spPr>
          <a:xfrm>
            <a:off x="5101854" y="5695894"/>
            <a:ext cx="1359905" cy="3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Flattened patches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3B842D45-4C4E-D866-93D4-0CA6FDEC7D8D}"/>
              </a:ext>
            </a:extLst>
          </p:cNvPr>
          <p:cNvSpPr/>
          <p:nvPr/>
        </p:nvSpPr>
        <p:spPr>
          <a:xfrm>
            <a:off x="7125834" y="3967391"/>
            <a:ext cx="1017589" cy="207963"/>
          </a:xfrm>
          <a:prstGeom prst="rightArrow">
            <a:avLst>
              <a:gd name="adj1" fmla="val 27941"/>
              <a:gd name="adj2" fmla="val 643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액자 18">
            <a:extLst>
              <a:ext uri="{FF2B5EF4-FFF2-40B4-BE49-F238E27FC236}">
                <a16:creationId xmlns:a16="http://schemas.microsoft.com/office/drawing/2014/main" id="{ECAD9E3A-F60C-E17F-5FC1-F1EB6A93ED26}"/>
              </a:ext>
            </a:extLst>
          </p:cNvPr>
          <p:cNvSpPr/>
          <p:nvPr/>
        </p:nvSpPr>
        <p:spPr>
          <a:xfrm>
            <a:off x="2185259" y="2445972"/>
            <a:ext cx="5269424" cy="4059746"/>
          </a:xfrm>
          <a:prstGeom prst="frame">
            <a:avLst>
              <a:gd name="adj1" fmla="val 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8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04310" y="1408794"/>
            <a:ext cx="10161480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528EDE1-58F8-1748-6E7F-78C1BCED4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40" y="2445971"/>
            <a:ext cx="7261520" cy="3789276"/>
          </a:xfrm>
          <a:prstGeom prst="rect">
            <a:avLst/>
          </a:prstGeom>
        </p:spPr>
      </p:pic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B57D7968-E540-F391-BDFF-E826DC5AD770}"/>
              </a:ext>
            </a:extLst>
          </p:cNvPr>
          <p:cNvSpPr/>
          <p:nvPr/>
        </p:nvSpPr>
        <p:spPr>
          <a:xfrm>
            <a:off x="7125834" y="3967391"/>
            <a:ext cx="1017589" cy="207963"/>
          </a:xfrm>
          <a:prstGeom prst="rightArrow">
            <a:avLst>
              <a:gd name="adj1" fmla="val 27941"/>
              <a:gd name="adj2" fmla="val 643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EAA0F5-C1C4-FADC-5C6F-06D7DD6A91C6}"/>
              </a:ext>
            </a:extLst>
          </p:cNvPr>
          <p:cNvSpPr/>
          <p:nvPr/>
        </p:nvSpPr>
        <p:spPr>
          <a:xfrm>
            <a:off x="9613137" y="5186561"/>
            <a:ext cx="1452653" cy="3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Layer Normalization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9967D7E-EBA3-98CD-9F90-BAD5ABCAC61B}"/>
              </a:ext>
            </a:extLst>
          </p:cNvPr>
          <p:cNvSpPr/>
          <p:nvPr/>
        </p:nvSpPr>
        <p:spPr>
          <a:xfrm>
            <a:off x="9440051" y="4489251"/>
            <a:ext cx="1452653" cy="3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Skip Connection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E449D3-AE2B-329C-A377-076C21125036}"/>
              </a:ext>
            </a:extLst>
          </p:cNvPr>
          <p:cNvSpPr/>
          <p:nvPr/>
        </p:nvSpPr>
        <p:spPr>
          <a:xfrm>
            <a:off x="9440050" y="3166355"/>
            <a:ext cx="1452653" cy="3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Skip Connection</a:t>
            </a:r>
          </a:p>
        </p:txBody>
      </p:sp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45256566-ECC1-0D02-8EA9-E4FEAF52A337}"/>
              </a:ext>
            </a:extLst>
          </p:cNvPr>
          <p:cNvSpPr/>
          <p:nvPr/>
        </p:nvSpPr>
        <p:spPr>
          <a:xfrm>
            <a:off x="8111952" y="2829522"/>
            <a:ext cx="333827" cy="351122"/>
          </a:xfrm>
          <a:prstGeom prst="donut">
            <a:avLst>
              <a:gd name="adj" fmla="val 6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액자 28">
            <a:extLst>
              <a:ext uri="{FF2B5EF4-FFF2-40B4-BE49-F238E27FC236}">
                <a16:creationId xmlns:a16="http://schemas.microsoft.com/office/drawing/2014/main" id="{0F66763A-BB37-609F-062D-1A1259D5F7CB}"/>
              </a:ext>
            </a:extLst>
          </p:cNvPr>
          <p:cNvSpPr/>
          <p:nvPr/>
        </p:nvSpPr>
        <p:spPr>
          <a:xfrm>
            <a:off x="7883717" y="2458898"/>
            <a:ext cx="3238636" cy="3928749"/>
          </a:xfrm>
          <a:prstGeom prst="frame">
            <a:avLst>
              <a:gd name="adj1" fmla="val 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380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1579</Words>
  <Application>Microsoft Office PowerPoint</Application>
  <PresentationFormat>와이드스크린</PresentationFormat>
  <Paragraphs>242</Paragraphs>
  <Slides>18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임유리</cp:lastModifiedBy>
  <cp:revision>44</cp:revision>
  <dcterms:created xsi:type="dcterms:W3CDTF">2023-07-19T05:52:30Z</dcterms:created>
  <dcterms:modified xsi:type="dcterms:W3CDTF">2023-08-14T03:31:54Z</dcterms:modified>
</cp:coreProperties>
</file>