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8" r:id="rId2"/>
    <p:sldId id="391" r:id="rId3"/>
    <p:sldId id="392" r:id="rId4"/>
    <p:sldId id="393" r:id="rId5"/>
    <p:sldId id="404" r:id="rId6"/>
    <p:sldId id="406" r:id="rId7"/>
    <p:sldId id="407" r:id="rId8"/>
    <p:sldId id="408" r:id="rId9"/>
    <p:sldId id="411" r:id="rId10"/>
    <p:sldId id="410" r:id="rId11"/>
    <p:sldId id="394" r:id="rId12"/>
    <p:sldId id="395" r:id="rId13"/>
    <p:sldId id="396" r:id="rId14"/>
    <p:sldId id="397" r:id="rId15"/>
    <p:sldId id="399" r:id="rId16"/>
    <p:sldId id="400" r:id="rId17"/>
    <p:sldId id="401" r:id="rId18"/>
    <p:sldId id="402" r:id="rId19"/>
    <p:sldId id="412" r:id="rId20"/>
    <p:sldId id="403" r:id="rId21"/>
    <p:sldId id="324" r:id="rId22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767171"/>
    <a:srgbClr val="FFFFFF"/>
    <a:srgbClr val="F5F6F9"/>
    <a:srgbClr val="5B9BD5"/>
    <a:srgbClr val="222A35"/>
    <a:srgbClr val="E1E3EB"/>
    <a:srgbClr val="535D6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7" autoAdjust="0"/>
    <p:restoredTop sz="97397" autoAdjust="0"/>
  </p:normalViewPr>
  <p:slideViewPr>
    <p:cSldViewPr snapToGrid="0">
      <p:cViewPr varScale="1">
        <p:scale>
          <a:sx n="114" d="100"/>
          <a:sy n="114" d="100"/>
        </p:scale>
        <p:origin x="11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2022-11-06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57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08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48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63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113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3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8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144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351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292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1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997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84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99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32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32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31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2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82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i="1" kern="0">
                  <a:solidFill>
                    <a:schemeClr val="tx1"/>
                  </a:solidFill>
                </a:rPr>
                <a:t>IIP Lab Seminar</a:t>
              </a:r>
              <a:endParaRPr lang="en-US" altLang="ko-KR" sz="24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Paper Review / What Does BERT with Vision Look At?</a:t>
              </a:r>
              <a:endParaRPr lang="en-US" altLang="ko-KR" sz="6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Nov.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Method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Patch Embedding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대부분의 </a:t>
            </a:r>
            <a:r>
              <a:rPr lang="en-US" altLang="ko-KR" sz="1400" b="1"/>
              <a:t>Transformer </a:t>
            </a:r>
            <a:r>
              <a:rPr lang="ko-KR" altLang="en-US" sz="1400" b="1"/>
              <a:t>기반 </a:t>
            </a:r>
            <a:r>
              <a:rPr lang="en-US" altLang="ko-KR" sz="1400" b="1"/>
              <a:t>Multi-modal Model</a:t>
            </a:r>
            <a:r>
              <a:rPr lang="ko-KR" altLang="en-US" sz="1400" b="1"/>
              <a:t>은 이미지를 </a:t>
            </a:r>
            <a:r>
              <a:rPr lang="en-US" altLang="ko-KR" sz="1400" b="1"/>
              <a:t>Embedding </a:t>
            </a:r>
            <a:r>
              <a:rPr lang="ko-KR" altLang="en-US" sz="1400" b="1"/>
              <a:t>하기 위해 </a:t>
            </a:r>
            <a:r>
              <a:rPr lang="en-US" altLang="ko-KR" sz="1400" b="1"/>
              <a:t>Convolution </a:t>
            </a:r>
            <a:r>
              <a:rPr lang="ko-KR" altLang="en-US" sz="1400" b="1"/>
              <a:t>연산을 통해 추출한 </a:t>
            </a:r>
            <a:r>
              <a:rPr lang="en-US" altLang="ko-KR" sz="1400" b="1"/>
              <a:t>Feature </a:t>
            </a:r>
            <a:r>
              <a:rPr lang="ko-KR" altLang="en-US" sz="1400" b="1"/>
              <a:t>값을 사용하거나 </a:t>
            </a:r>
            <a:r>
              <a:rPr lang="en-US" altLang="ko-KR" sz="1400" b="1"/>
              <a:t>ViT</a:t>
            </a:r>
            <a:r>
              <a:rPr lang="ko-KR" altLang="en-US" sz="1400" b="1"/>
              <a:t>와 같이 이미지 전체를 </a:t>
            </a:r>
            <a:r>
              <a:rPr lang="en-US" altLang="ko-KR" sz="1400" b="1"/>
              <a:t>Patch Embedding</a:t>
            </a:r>
            <a:r>
              <a:rPr lang="ko-KR" altLang="en-US" sz="1400" b="1"/>
              <a:t>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Text	: BERT Token Embedding		</a:t>
            </a:r>
            <a:r>
              <a:rPr lang="en-US" altLang="ko-KR" sz="1400" b="1">
                <a:sym typeface="Wingdings" panose="05000000000000000000" pitchFamily="2" charset="2"/>
              </a:rPr>
              <a:t> [CLS], A, person, [MASK], a, ball, with, a , tennis, racket [SEP] 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Image	: Faseter R-CNN Object Detection	</a:t>
            </a:r>
            <a:r>
              <a:rPr lang="en-US" altLang="ko-KR" sz="1400" b="1">
                <a:sym typeface="Wingdings" panose="05000000000000000000" pitchFamily="2" charset="2"/>
              </a:rPr>
              <a:t> Object Patch Embedding</a:t>
            </a:r>
            <a:endParaRPr lang="en-US" altLang="ko-KR" sz="140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287ED1C-8118-82AD-1F7C-8AAFCABD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90" y="3530340"/>
            <a:ext cx="3500834" cy="281474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F84177-C065-4E44-76AF-C7E9C566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935" y="4499499"/>
            <a:ext cx="4363059" cy="876422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C276542F-9353-9A99-12CC-6630E1D7FB6F}"/>
              </a:ext>
            </a:extLst>
          </p:cNvPr>
          <p:cNvSpPr/>
          <p:nvPr/>
        </p:nvSpPr>
        <p:spPr>
          <a:xfrm>
            <a:off x="4846049" y="4643824"/>
            <a:ext cx="616461" cy="5877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76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VisualBERT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VisualBERT Training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VisualBERT</a:t>
            </a:r>
            <a:r>
              <a:rPr lang="ko-KR" altLang="en-US" sz="1400" b="1"/>
              <a:t>는 새로운 작업에 적용하거나 다른 작업별 모델을 통합하기 위해 </a:t>
            </a:r>
            <a:r>
              <a:rPr lang="en-US" altLang="ko-KR" sz="1400" b="1"/>
              <a:t>Downstream Task</a:t>
            </a:r>
            <a:r>
              <a:rPr lang="ko-KR" altLang="en-US" sz="1400" b="1"/>
              <a:t> 방식을 사용함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Pre-training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Masked Languaged Modeling with the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Sentence-Image Prediction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69E595C-C5ED-9F61-282D-BB39C0B3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47" y="3594826"/>
            <a:ext cx="6670515" cy="27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Qualitative Analysis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ViusalBERT</a:t>
            </a:r>
            <a:r>
              <a:rPr lang="ko-KR" altLang="en-US" sz="1400" b="1"/>
              <a:t>는 직접적인 지도 없이 이미지와 텍스트 간의 종속 관계를 감지할 수 있음</a:t>
            </a:r>
            <a:endParaRPr lang="en-US" altLang="ko-KR" sz="1400" b="1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ECFCA12-BB95-57D4-C033-1395FD4F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32" y="2779108"/>
            <a:ext cx="6431760" cy="202313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A8C3D80-BE46-B9F6-FFD2-2C5AEB6A6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32" y="4802245"/>
            <a:ext cx="6431760" cy="15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Task &amp; Variants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1) Viusal Question Answering (VQA)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2) Visual Commonsense Reasoning (VCR)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3) Natural Language for Visual Reasoning (NLVR)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4) Region-to-Phrase Grounding (Flickr30K)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Variants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1) VisualBERT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2) VisualBERT w/o Early Fusion : </a:t>
            </a:r>
            <a:r>
              <a:rPr lang="ko-KR" altLang="en-US" sz="1400"/>
              <a:t>시각과 언어간의 상호 작용이 성능에 미치는 영향 평가</a:t>
            </a: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3) VisualBERT w/o COCO Pre-training : VisualBERT</a:t>
            </a:r>
            <a:r>
              <a:rPr lang="ko-KR" altLang="en-US" sz="1400"/>
              <a:t>의 사전학습이 성능에 미치는 영향 평가</a:t>
            </a:r>
            <a:endParaRPr lang="en-US" altLang="ko-KR" sz="140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7812FEE-352E-56F7-C5D8-8136FCA9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34" y="2585317"/>
            <a:ext cx="3743119" cy="15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VQA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비슷한 설정에서 </a:t>
            </a:r>
            <a:r>
              <a:rPr lang="en-US" altLang="ko-KR" sz="1400" b="1"/>
              <a:t>VisualBERT</a:t>
            </a:r>
            <a:r>
              <a:rPr lang="ko-KR" altLang="en-US" sz="1400" b="1"/>
              <a:t>의 성능이 훨씬 더 간단하고 기존 작업보다 성능이 뛰어남</a:t>
            </a:r>
            <a:endParaRPr lang="en-US" altLang="ko-KR" sz="14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A9619BA-088C-DAA7-B73E-D116284A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1" y="2802406"/>
            <a:ext cx="9450119" cy="340816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01DEE5F-14D4-34F0-A372-D87B6D4551EA}"/>
              </a:ext>
            </a:extLst>
          </p:cNvPr>
          <p:cNvSpPr/>
          <p:nvPr/>
        </p:nvSpPr>
        <p:spPr>
          <a:xfrm>
            <a:off x="1139798" y="3231806"/>
            <a:ext cx="9334775" cy="2116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0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VCR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Q	</a:t>
            </a:r>
            <a:r>
              <a:rPr lang="en-US" altLang="ko-KR" sz="1400" b="1">
                <a:sym typeface="Wingdings" panose="05000000000000000000" pitchFamily="2" charset="2"/>
              </a:rPr>
              <a:t> A   : Question to Answer</a:t>
            </a: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QA	 R   : Question&amp;Answer to Reason</a:t>
            </a: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Q	 AR : Quseiont to Answer &amp; Reason</a:t>
            </a:r>
          </a:p>
          <a:p>
            <a:pPr marL="285750" indent="-285750">
              <a:buFontTx/>
              <a:buChar char="-"/>
            </a:pPr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VisualBERT w/o COCO Pre-training</a:t>
            </a:r>
            <a:r>
              <a:rPr lang="ko-KR" altLang="en-US" sz="1400" b="1">
                <a:sym typeface="Wingdings" panose="05000000000000000000" pitchFamily="2" charset="2"/>
              </a:rPr>
              <a:t>은 동일한 리소스를 사용하는 </a:t>
            </a:r>
            <a:r>
              <a:rPr lang="en-US" altLang="ko-KR" sz="1400" b="1">
                <a:sym typeface="Wingdings" panose="05000000000000000000" pitchFamily="2" charset="2"/>
              </a:rPr>
              <a:t>R2C</a:t>
            </a:r>
            <a:r>
              <a:rPr lang="ko-KR" altLang="en-US" sz="1400" b="1">
                <a:sym typeface="Wingdings" panose="05000000000000000000" pitchFamily="2" charset="2"/>
              </a:rPr>
              <a:t>를 능가함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COCO</a:t>
            </a:r>
            <a:r>
              <a:rPr lang="ko-KR" altLang="en-US" sz="1400" b="1">
                <a:sym typeface="Wingdings" panose="05000000000000000000" pitchFamily="2" charset="2"/>
              </a:rPr>
              <a:t>와 </a:t>
            </a:r>
            <a:r>
              <a:rPr lang="en-US" altLang="ko-KR" sz="1400" b="1">
                <a:sym typeface="Wingdings" panose="05000000000000000000" pitchFamily="2" charset="2"/>
              </a:rPr>
              <a:t>VCR(Movie Q&amp;A</a:t>
            </a:r>
            <a:r>
              <a:rPr lang="ko-KR" altLang="en-US" sz="1400" b="1">
                <a:sym typeface="Wingdings" panose="05000000000000000000" pitchFamily="2" charset="2"/>
              </a:rPr>
              <a:t>로 구성됨</a:t>
            </a:r>
            <a:r>
              <a:rPr lang="en-US" altLang="ko-KR" sz="1400" b="1">
                <a:sym typeface="Wingdings" panose="05000000000000000000" pitchFamily="2" charset="2"/>
              </a:rPr>
              <a:t>)</a:t>
            </a:r>
            <a:r>
              <a:rPr lang="ko-KR" altLang="en-US" sz="1400" b="1">
                <a:sym typeface="Wingdings" panose="05000000000000000000" pitchFamily="2" charset="2"/>
              </a:rPr>
              <a:t>의 영역은 상당한 차이가 있으나 사전학습은 큰 도움이됨</a:t>
            </a:r>
            <a:endParaRPr lang="en-US" altLang="ko-KR" sz="14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FB27A77-DCE9-D187-6E4C-0BB1EF425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5" y="3916274"/>
            <a:ext cx="8002117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NLVR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VisualBERT</a:t>
            </a:r>
            <a:r>
              <a:rPr lang="ko-KR" altLang="en-US" sz="1400" b="1"/>
              <a:t>의 </a:t>
            </a:r>
            <a:r>
              <a:rPr lang="en-US" altLang="ko-KR" sz="1400" b="1"/>
              <a:t>Variants</a:t>
            </a:r>
            <a:r>
              <a:rPr lang="ko-KR" altLang="en-US" sz="1400" b="1"/>
              <a:t>는 이전 최고의 모델인 </a:t>
            </a:r>
            <a:r>
              <a:rPr lang="en-US" altLang="ko-KR" sz="1400" b="1"/>
              <a:t>MaxEnt</a:t>
            </a:r>
            <a:r>
              <a:rPr lang="ko-KR" altLang="en-US" sz="1400" b="1"/>
              <a:t>의 성능을 크게 능가함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또한 사전학습 유무와 </a:t>
            </a:r>
            <a:r>
              <a:rPr lang="en-US" altLang="ko-KR" sz="1400" b="1"/>
              <a:t>Modality</a:t>
            </a:r>
            <a:r>
              <a:rPr lang="ko-KR" altLang="en-US" sz="1400" b="1"/>
              <a:t>간의 상호작용 등에 따라 격차가 큼</a:t>
            </a:r>
            <a:endParaRPr lang="en-US" altLang="ko-KR" sz="14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3C7FED6-C2F5-0EAD-885F-86C505BE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10" y="3077375"/>
            <a:ext cx="7887801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9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Region-to-Phrase Grounding (Flickr30K)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VisualBERT</a:t>
            </a:r>
            <a:r>
              <a:rPr lang="ko-KR" altLang="en-US" sz="1400" b="1"/>
              <a:t>는 현재 최첨단 모델인 </a:t>
            </a:r>
            <a:r>
              <a:rPr lang="en-US" altLang="ko-KR" sz="1400" b="1"/>
              <a:t>BAN</a:t>
            </a:r>
            <a:r>
              <a:rPr lang="ko-KR" altLang="en-US" sz="1400" b="1"/>
              <a:t>을 능가함</a:t>
            </a:r>
            <a:endParaRPr lang="en-US" altLang="ko-KR" sz="14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5FF8C3F-DF12-07FD-2F42-EC575D0C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14" y="2767713"/>
            <a:ext cx="10012172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Ablastion Study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NLVR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VisualBERT</a:t>
            </a:r>
            <a:r>
              <a:rPr lang="ko-KR" altLang="en-US" sz="1400" b="1"/>
              <a:t>의 </a:t>
            </a:r>
            <a:r>
              <a:rPr lang="en-US" altLang="ko-KR" sz="1400" b="1"/>
              <a:t>Variants</a:t>
            </a:r>
            <a:r>
              <a:rPr lang="ko-KR" altLang="en-US" sz="1400" b="1"/>
              <a:t>간의 차이가 큰 </a:t>
            </a:r>
            <a:r>
              <a:rPr lang="en-US" altLang="ko-KR" sz="1400" b="1"/>
              <a:t>NLVR</a:t>
            </a:r>
            <a:r>
              <a:rPr lang="ko-KR" altLang="en-US" sz="1400" b="1"/>
              <a:t>을 사용하여 </a:t>
            </a:r>
            <a:r>
              <a:rPr lang="en-US" altLang="ko-KR" sz="1400" b="1"/>
              <a:t>Ablation Study</a:t>
            </a:r>
            <a:r>
              <a:rPr lang="ko-KR" altLang="en-US" sz="1400" b="1"/>
              <a:t>를 진행함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실험 결과 </a:t>
            </a:r>
            <a:r>
              <a:rPr lang="en-US" altLang="ko-KR" sz="1400" b="1"/>
              <a:t>C1, C2</a:t>
            </a:r>
            <a:r>
              <a:rPr lang="ko-KR" altLang="en-US" sz="1400" b="1"/>
              <a:t>가 가장 영향을 많이 미치는 것을 확인하였고 </a:t>
            </a:r>
            <a:r>
              <a:rPr lang="en-US" altLang="ko-KR" sz="1400" b="1"/>
              <a:t>Image</a:t>
            </a:r>
            <a:r>
              <a:rPr lang="ko-KR" altLang="en-US" sz="1400" b="1"/>
              <a:t>와 </a:t>
            </a:r>
            <a:r>
              <a:rPr lang="en-US" altLang="ko-KR" sz="1400" b="1"/>
              <a:t>Text</a:t>
            </a:r>
            <a:r>
              <a:rPr lang="ko-KR" altLang="en-US" sz="1400" b="1"/>
              <a:t>가 쌍을 모두 사용하여 사전학습하는 것이 중요함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/>
              <a:t>C1 : w/o Pre-training </a:t>
            </a:r>
            <a:r>
              <a:rPr lang="en-US" altLang="ko-KR" sz="1400">
                <a:sym typeface="Wingdings" panose="05000000000000000000" pitchFamily="2" charset="2"/>
              </a:rPr>
              <a:t> (w/o Grounded) COCO</a:t>
            </a:r>
            <a:r>
              <a:rPr lang="ko-KR" altLang="en-US" sz="1400">
                <a:sym typeface="Wingdings" panose="05000000000000000000" pitchFamily="2" charset="2"/>
              </a:rPr>
              <a:t>의 </a:t>
            </a:r>
            <a:r>
              <a:rPr lang="en-US" altLang="ko-KR" sz="1400">
                <a:sym typeface="Wingdings" panose="05000000000000000000" pitchFamily="2" charset="2"/>
              </a:rPr>
              <a:t>Image </a:t>
            </a:r>
            <a:r>
              <a:rPr lang="ko-KR" altLang="en-US" sz="1400">
                <a:sym typeface="Wingdings" panose="05000000000000000000" pitchFamily="2" charset="2"/>
              </a:rPr>
              <a:t>없이 </a:t>
            </a:r>
            <a:r>
              <a:rPr lang="en-US" altLang="ko-KR" sz="1400">
                <a:sym typeface="Wingdings" panose="05000000000000000000" pitchFamily="2" charset="2"/>
              </a:rPr>
              <a:t>Text</a:t>
            </a:r>
            <a:r>
              <a:rPr lang="ko-KR" altLang="en-US" sz="1400">
                <a:sym typeface="Wingdings" panose="05000000000000000000" pitchFamily="2" charset="2"/>
              </a:rPr>
              <a:t>만 사용하여 사전학습함</a:t>
            </a:r>
            <a:endParaRPr lang="en-US" altLang="ko-KR" sz="1400"/>
          </a:p>
          <a:p>
            <a:pPr marL="285750" indent="-285750">
              <a:buFontTx/>
              <a:buChar char="-"/>
            </a:pPr>
            <a:r>
              <a:rPr lang="en-US" altLang="ko-KR" sz="1400"/>
              <a:t>C2 : w/o Early Fusion </a:t>
            </a:r>
            <a:r>
              <a:rPr lang="en-US" altLang="ko-KR" sz="1400">
                <a:sym typeface="Wingdings" panose="05000000000000000000" pitchFamily="2" charset="2"/>
              </a:rPr>
              <a:t> </a:t>
            </a:r>
            <a:r>
              <a:rPr lang="en-US" altLang="ko-KR" sz="1400"/>
              <a:t>Early Fusion</a:t>
            </a:r>
            <a:r>
              <a:rPr lang="ko-KR" altLang="en-US" sz="1400"/>
              <a:t>을 통한 </a:t>
            </a:r>
            <a:r>
              <a:rPr lang="en-US" altLang="ko-KR" sz="1400"/>
              <a:t>Modality </a:t>
            </a:r>
            <a:r>
              <a:rPr lang="ko-KR" altLang="en-US" sz="1400"/>
              <a:t>간의 상호 작용의 중요성을 평가함</a:t>
            </a:r>
            <a:endParaRPr lang="en-US" altLang="ko-KR" sz="1400"/>
          </a:p>
          <a:p>
            <a:pPr marL="285750" indent="-285750">
              <a:buFontTx/>
              <a:buChar char="-"/>
            </a:pPr>
            <a:r>
              <a:rPr lang="en-US" altLang="ko-KR" sz="1400"/>
              <a:t>C3 : w/o BERT Initialization </a:t>
            </a:r>
            <a:r>
              <a:rPr lang="en-US" altLang="ko-KR" sz="1400">
                <a:sym typeface="Wingdings" panose="05000000000000000000" pitchFamily="2" charset="2"/>
              </a:rPr>
              <a:t> VisualBERT</a:t>
            </a:r>
            <a:r>
              <a:rPr lang="ko-KR" altLang="en-US" sz="1400">
                <a:sym typeface="Wingdings" panose="05000000000000000000" pitchFamily="2" charset="2"/>
              </a:rPr>
              <a:t>는 사전훈련된 </a:t>
            </a:r>
            <a:r>
              <a:rPr lang="en-US" altLang="ko-KR" sz="1400">
                <a:sym typeface="Wingdings" panose="05000000000000000000" pitchFamily="2" charset="2"/>
              </a:rPr>
              <a:t>BERT </a:t>
            </a:r>
            <a:r>
              <a:rPr lang="ko-KR" altLang="en-US" sz="1400">
                <a:sym typeface="Wingdings" panose="05000000000000000000" pitchFamily="2" charset="2"/>
              </a:rPr>
              <a:t>모델의 매개변수로 초기화되지만 </a:t>
            </a:r>
            <a:r>
              <a:rPr lang="en-US" altLang="ko-KR" sz="1400">
                <a:sym typeface="Wingdings" panose="05000000000000000000" pitchFamily="2" charset="2"/>
              </a:rPr>
              <a:t>C3</a:t>
            </a:r>
            <a:r>
              <a:rPr lang="ko-KR" altLang="en-US" sz="1400">
                <a:sym typeface="Wingdings" panose="05000000000000000000" pitchFamily="2" charset="2"/>
              </a:rPr>
              <a:t>에서는 무작위로 초기화함</a:t>
            </a:r>
            <a:endParaRPr lang="en-US" altLang="ko-KR" sz="1400"/>
          </a:p>
          <a:p>
            <a:pPr marL="285750" indent="-285750">
              <a:buFontTx/>
              <a:buChar char="-"/>
            </a:pPr>
            <a:r>
              <a:rPr lang="en-US" altLang="ko-KR" sz="1400"/>
              <a:t>C4 : w/o Objective 2 </a:t>
            </a:r>
            <a:r>
              <a:rPr lang="en-US" altLang="ko-KR" sz="1400">
                <a:sym typeface="Wingdings" panose="05000000000000000000" pitchFamily="2" charset="2"/>
              </a:rPr>
              <a:t> </a:t>
            </a:r>
            <a:r>
              <a:rPr lang="ko-KR" altLang="en-US" sz="1400">
                <a:sym typeface="Wingdings" panose="05000000000000000000" pitchFamily="2" charset="2"/>
              </a:rPr>
              <a:t>사전학습 단계에서 </a:t>
            </a:r>
            <a:r>
              <a:rPr lang="en-US" altLang="ko-KR" sz="1400">
                <a:sym typeface="Wingdings" panose="05000000000000000000" pitchFamily="2" charset="2"/>
              </a:rPr>
              <a:t>Objective2([CLS] </a:t>
            </a:r>
            <a:r>
              <a:rPr lang="ko-KR" altLang="en-US" sz="1400">
                <a:sym typeface="Wingdings" panose="05000000000000000000" pitchFamily="2" charset="2"/>
              </a:rPr>
              <a:t>토큰</a:t>
            </a:r>
            <a:r>
              <a:rPr lang="en-US" altLang="ko-KR" sz="1400">
                <a:sym typeface="Wingdings" panose="05000000000000000000" pitchFamily="2" charset="2"/>
              </a:rPr>
              <a:t>)</a:t>
            </a:r>
            <a:r>
              <a:rPr lang="ko-KR" altLang="en-US" sz="1400">
                <a:sym typeface="Wingdings" panose="05000000000000000000" pitchFamily="2" charset="2"/>
              </a:rPr>
              <a:t>을 제거함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F49A176-4301-34A2-0E78-AE7BEBF8D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74" y="4005486"/>
            <a:ext cx="4427275" cy="23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Conclusion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Conclusion and Future Work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Vision-and-Language Task</a:t>
            </a:r>
            <a:r>
              <a:rPr lang="ko-KR" altLang="en-US" sz="1400" b="1"/>
              <a:t>를 위한 사전학습된 </a:t>
            </a:r>
            <a:r>
              <a:rPr lang="en-US" altLang="ko-KR" sz="1400" b="1"/>
              <a:t>VisualBERT</a:t>
            </a:r>
            <a:r>
              <a:rPr lang="ko-KR" altLang="en-US" sz="1400" b="1"/>
              <a:t>를 제안하였으며 </a:t>
            </a:r>
            <a:r>
              <a:rPr lang="en-US" altLang="ko-KR" sz="1400" b="1"/>
              <a:t>4</a:t>
            </a:r>
            <a:r>
              <a:rPr lang="ko-KR" altLang="en-US" sz="1400" b="1"/>
              <a:t>가지 평가 작업에서 강력한 성능을 달성함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또한 </a:t>
            </a:r>
            <a:r>
              <a:rPr lang="en-US" altLang="ko-KR" sz="1400" b="1"/>
              <a:t>Attention Mechanism</a:t>
            </a:r>
            <a:r>
              <a:rPr lang="ko-KR" altLang="en-US" sz="1400" b="1"/>
              <a:t>을 사용하여 해석 가능한 방식으로 정보를 캡처함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향후 </a:t>
            </a:r>
            <a:r>
              <a:rPr lang="en-US" altLang="ko-KR" sz="1400" b="1"/>
              <a:t>VisualBERT</a:t>
            </a:r>
            <a:r>
              <a:rPr lang="ko-KR" altLang="en-US" sz="1400" b="1"/>
              <a:t>를 장면 그래프 구문 분석 및 상황 인식과 같은 이미지 전용 작업으로 확장될 수 있음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 Genome </a:t>
            </a:r>
            <a:r>
              <a:rPr lang="ko-KR" altLang="en-US" sz="1400" b="1"/>
              <a:t>및 </a:t>
            </a:r>
            <a:r>
              <a:rPr lang="en-US" altLang="ko-KR" sz="1400" b="1"/>
              <a:t>Conceptual Caption</a:t>
            </a:r>
            <a:r>
              <a:rPr lang="ko-KR" altLang="en-US" sz="1400" b="1"/>
              <a:t>과 같은 더 큰 캡션 데이터 세트를 활용한 </a:t>
            </a:r>
            <a:r>
              <a:rPr lang="en-US" altLang="ko-KR" sz="1400" b="1"/>
              <a:t>VisualBERT </a:t>
            </a:r>
            <a:r>
              <a:rPr lang="ko-KR" altLang="en-US" sz="1400" b="1"/>
              <a:t>사전학습도 유효함</a:t>
            </a:r>
            <a:endParaRPr lang="en-US" altLang="ko-KR" sz="1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3C9C0-7EFC-8DB8-9481-E6D449D4987B}"/>
              </a:ext>
            </a:extLst>
          </p:cNvPr>
          <p:cNvSpPr txBox="1"/>
          <p:nvPr/>
        </p:nvSpPr>
        <p:spPr>
          <a:xfrm>
            <a:off x="753353" y="3832826"/>
            <a:ext cx="106892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Review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사전학습된 </a:t>
            </a:r>
            <a:r>
              <a:rPr lang="en-US" altLang="ko-KR" sz="1400" b="1"/>
              <a:t>Fast R-CNN</a:t>
            </a:r>
            <a:r>
              <a:rPr lang="ko-KR" altLang="en-US" sz="1400" b="1"/>
              <a:t>기반의 </a:t>
            </a:r>
            <a:r>
              <a:rPr lang="en-US" altLang="ko-KR" sz="1400" b="1"/>
              <a:t>Image Patch Embedding</a:t>
            </a:r>
            <a:r>
              <a:rPr lang="ko-KR" altLang="en-US" sz="1400" b="1"/>
              <a:t>을 진행하였으나</a:t>
            </a:r>
            <a:r>
              <a:rPr lang="en-US" altLang="ko-KR" sz="1400" b="1"/>
              <a:t>, </a:t>
            </a:r>
            <a:r>
              <a:rPr lang="ko-KR" altLang="en-US" sz="1400" b="1"/>
              <a:t>관련 설명이 없음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VisualBERT</a:t>
            </a:r>
            <a:r>
              <a:rPr lang="ko-KR" altLang="en-US" sz="1400" b="1"/>
              <a:t>는 </a:t>
            </a:r>
            <a:r>
              <a:rPr lang="en-US" altLang="ko-KR" sz="1400" b="1"/>
              <a:t>arxiv</a:t>
            </a:r>
            <a:r>
              <a:rPr lang="ko-KR" altLang="en-US" sz="1400" b="1"/>
              <a:t>에 </a:t>
            </a:r>
            <a:r>
              <a:rPr lang="en-US" altLang="ko-KR" sz="1400" b="1"/>
              <a:t>2019</a:t>
            </a:r>
            <a:r>
              <a:rPr lang="ko-KR" altLang="en-US" sz="1400" b="1"/>
              <a:t>년에 </a:t>
            </a:r>
            <a:r>
              <a:rPr lang="en-US" altLang="ko-KR" sz="1400" b="1"/>
              <a:t>pre-print</a:t>
            </a:r>
            <a:r>
              <a:rPr lang="ko-KR" altLang="en-US" sz="1400" b="1"/>
              <a:t>되었으나</a:t>
            </a:r>
            <a:r>
              <a:rPr lang="en-US" altLang="ko-KR" sz="1400" b="1"/>
              <a:t>, 2020</a:t>
            </a:r>
            <a:r>
              <a:rPr lang="ko-KR" altLang="en-US" sz="1400" b="1"/>
              <a:t>년 </a:t>
            </a:r>
            <a:r>
              <a:rPr lang="en-US" altLang="ko-KR" sz="1400" b="1"/>
              <a:t>ACL</a:t>
            </a:r>
            <a:r>
              <a:rPr lang="ko-KR" altLang="en-US" sz="1400" b="1"/>
              <a:t>에서 발표되어 성능평가 단계에서 </a:t>
            </a:r>
            <a:r>
              <a:rPr lang="en-US" altLang="ko-KR" sz="1400" b="1"/>
              <a:t>VisualBERT</a:t>
            </a:r>
            <a:r>
              <a:rPr lang="ko-KR" altLang="en-US" sz="1400" b="1"/>
              <a:t>보다 성능이 개선된 모델이 많음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[arxiv, Aug 2019] : VisualBERT: A Simple and Performant Baseline for Vision and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[ACL, Jul 2020] : What Does BERT with Vision Look At?</a:t>
            </a:r>
          </a:p>
          <a:p>
            <a:pPr lvl="1"/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[arxiv, Aug 2019 / NIPS 2020] ViLBERT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[arxiv, Feb 2020 / ICLR 2020] VL-BERT</a:t>
            </a:r>
          </a:p>
        </p:txBody>
      </p:sp>
    </p:spTree>
    <p:extLst>
      <p:ext uri="{BB962C8B-B14F-4D97-AF65-F5344CB8AC3E}">
        <p14:creationId xmlns:p14="http://schemas.microsoft.com/office/powerpoint/2010/main" val="149478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Review Paper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4812325" y="1895131"/>
            <a:ext cx="663025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Paper Description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Title : What Does BERT with Vision Look At?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Conference : ACL 2020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Impact Score (IS) : 14.27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Date : Jul, 2020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DOI : 10.18653/v1/2020.acl-main.469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Pages(s) : 5265-5275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Citations : 61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A3750FF-99CC-F58E-F2FE-BA8B2438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" y="1895131"/>
            <a:ext cx="3550082" cy="44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Conclusion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ViL-BERT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5B47FBC-A50A-B5EB-2E78-D70E076E0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3" y="2236852"/>
            <a:ext cx="9640645" cy="182905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4DA124C-CF6A-7B53-BD67-3BF9ACEA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93" y="4553657"/>
            <a:ext cx="7916380" cy="1800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C858C6-C612-9909-5E95-3002D9755DC3}"/>
              </a:ext>
            </a:extLst>
          </p:cNvPr>
          <p:cNvSpPr txBox="1"/>
          <p:nvPr/>
        </p:nvSpPr>
        <p:spPr>
          <a:xfrm>
            <a:off x="833928" y="4215103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VL-BERT</a:t>
            </a:r>
          </a:p>
        </p:txBody>
      </p:sp>
    </p:spTree>
    <p:extLst>
      <p:ext uri="{BB962C8B-B14F-4D97-AF65-F5344CB8AC3E}">
        <p14:creationId xmlns:p14="http://schemas.microsoft.com/office/powerpoint/2010/main" val="2298370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Abstract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VisualBERT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본 논문에서는 광범위한 </a:t>
            </a:r>
            <a:r>
              <a:rPr lang="en-US" altLang="ko-KR" sz="1400" b="1"/>
              <a:t>Vison</a:t>
            </a:r>
            <a:r>
              <a:rPr lang="ko-KR" altLang="en-US" sz="1400" b="1"/>
              <a:t> </a:t>
            </a:r>
            <a:r>
              <a:rPr lang="en-US" altLang="ko-KR" sz="1400" b="1"/>
              <a:t>and</a:t>
            </a:r>
            <a:r>
              <a:rPr lang="ko-KR" altLang="en-US" sz="1400" b="1"/>
              <a:t> </a:t>
            </a:r>
            <a:r>
              <a:rPr lang="en-US" altLang="ko-KR" sz="1400" b="1"/>
              <a:t>Language</a:t>
            </a:r>
            <a:r>
              <a:rPr lang="ko-KR" altLang="en-US" sz="1400" b="1"/>
              <a:t> </a:t>
            </a:r>
            <a:r>
              <a:rPr lang="en-US" altLang="ko-KR" sz="1400" b="1"/>
              <a:t>Task</a:t>
            </a:r>
            <a:r>
              <a:rPr lang="ko-KR" altLang="en-US" sz="1400" b="1"/>
              <a:t>를 모델링하기 위해 </a:t>
            </a:r>
            <a:r>
              <a:rPr lang="en-US" altLang="ko-KR" sz="1400" b="1"/>
              <a:t>VisualBERT</a:t>
            </a:r>
            <a:r>
              <a:rPr lang="ko-KR" altLang="en-US" sz="1400" b="1"/>
              <a:t>를 제안함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VisualBERT</a:t>
            </a:r>
            <a:r>
              <a:rPr lang="ko-KR" altLang="en-US" sz="1400" b="1"/>
              <a:t>는 자연어 처리를 위한 </a:t>
            </a:r>
            <a:r>
              <a:rPr lang="en-US" altLang="ko-KR" sz="1400" b="1"/>
              <a:t>Transformer </a:t>
            </a:r>
            <a:r>
              <a:rPr lang="ko-KR" altLang="en-US" sz="1400" b="1"/>
              <a:t>기반 모델과 </a:t>
            </a:r>
            <a:r>
              <a:rPr lang="en-US" altLang="ko-KR" sz="1400" b="1"/>
              <a:t>Faster-RCNN</a:t>
            </a:r>
            <a:r>
              <a:rPr lang="ko-KR" altLang="en-US" sz="1400" b="1"/>
              <a:t>과 같은 사전훈련된 객체 탐지 모델을 통합하여 </a:t>
            </a:r>
            <a:r>
              <a:rPr lang="en-US" altLang="ko-KR" sz="1400" b="1"/>
              <a:t>Vision and Language task</a:t>
            </a:r>
            <a:r>
              <a:rPr lang="ko-KR" altLang="en-US" sz="1400" b="1"/>
              <a:t>에 적용될 수 있음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텍스트 및 이미지 입력은 </a:t>
            </a:r>
            <a:r>
              <a:rPr lang="en-US" altLang="ko-KR" sz="1400" b="1"/>
              <a:t>VisualBERT</a:t>
            </a:r>
            <a:r>
              <a:rPr lang="ko-KR" altLang="en-US" sz="1400" b="1"/>
              <a:t>의 여러 </a:t>
            </a:r>
            <a:r>
              <a:rPr lang="en-US" altLang="ko-KR" sz="1400" b="1"/>
              <a:t>Transformer Layer</a:t>
            </a:r>
            <a:r>
              <a:rPr lang="ko-KR" altLang="en-US" sz="1400" b="1"/>
              <a:t>에 의해 공동으로 처리되며</a:t>
            </a:r>
            <a:r>
              <a:rPr lang="en-US" altLang="ko-KR" sz="1400" b="1"/>
              <a:t>, </a:t>
            </a:r>
            <a:r>
              <a:rPr lang="ko-KR" altLang="en-US" sz="1400" b="1"/>
              <a:t>단어와 개체 간의 상호 작용을 통해 </a:t>
            </a:r>
            <a:r>
              <a:rPr lang="en-US" altLang="ko-KR" sz="1400" b="1"/>
              <a:t>Modality </a:t>
            </a:r>
            <a:r>
              <a:rPr lang="ko-KR" altLang="en-US" sz="1400" b="1"/>
              <a:t>간의 연관성을 포착할 수 있음</a:t>
            </a:r>
            <a:endParaRPr lang="en-US" altLang="ko-KR" sz="1400" b="1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601C0F4-6066-F380-F764-C0484A743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74" y="3957715"/>
            <a:ext cx="10333474" cy="2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Vision and Language Tasks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기존 </a:t>
            </a:r>
            <a:r>
              <a:rPr lang="en-US" altLang="ko-KR" sz="1400" b="1"/>
              <a:t>Vision and Language Tasks</a:t>
            </a:r>
            <a:r>
              <a:rPr lang="ko-KR" altLang="en-US" sz="1400" b="1"/>
              <a:t>는 텍스트 인코더</a:t>
            </a:r>
            <a:r>
              <a:rPr lang="en-US" altLang="ko-KR" sz="1400" b="1"/>
              <a:t>, </a:t>
            </a:r>
            <a:r>
              <a:rPr lang="ko-KR" altLang="en-US" sz="1400" b="1"/>
              <a:t>이미지 특징 추출</a:t>
            </a:r>
            <a:r>
              <a:rPr lang="en-US" altLang="ko-KR" sz="1400" b="1"/>
              <a:t>, </a:t>
            </a:r>
            <a:r>
              <a:rPr lang="ko-KR" altLang="en-US" sz="1400" b="1"/>
              <a:t>다중모드 융합 모듈 및 답변 분류로 구성됨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대부분의 모델은 특정 작업을 위해 설계된 반면 </a:t>
            </a:r>
            <a:r>
              <a:rPr lang="en-US" altLang="ko-KR" sz="1400" b="1"/>
              <a:t>VisualBERT</a:t>
            </a:r>
            <a:r>
              <a:rPr lang="ko-KR" altLang="en-US" sz="1400" b="1"/>
              <a:t>는 새로운 작업에 적용하거나 다른 작업별 모델을 통합할 수 있음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1)</a:t>
            </a:r>
            <a:r>
              <a:rPr lang="ko-KR" altLang="en-US" sz="1400" b="1"/>
              <a:t> </a:t>
            </a:r>
            <a:r>
              <a:rPr lang="en-US" altLang="ko-KR" sz="1400" b="1"/>
              <a:t>Visual Question Answering (VQA)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VQA</a:t>
            </a:r>
            <a:r>
              <a:rPr lang="ko-KR" altLang="en-US" sz="1400"/>
              <a:t> </a:t>
            </a:r>
            <a:r>
              <a:rPr lang="en-US" altLang="ko-KR" sz="1400"/>
              <a:t>Task</a:t>
            </a:r>
            <a:r>
              <a:rPr lang="ko-KR" altLang="en-US" sz="1400"/>
              <a:t>는 이미지를 보고 질문에 대한 답변을 반환</a:t>
            </a:r>
            <a:endParaRPr lang="en-US" altLang="ko-KR" sz="1400"/>
          </a:p>
          <a:p>
            <a:pPr lvl="1"/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2) Visual Commonsense Reasoning (VCR)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VQA</a:t>
            </a:r>
            <a:r>
              <a:rPr lang="ko-KR" altLang="en-US" sz="1400"/>
              <a:t>의 경우 답변에 대한 근거 요청 시 무작위 답변을 반환</a:t>
            </a: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VCR</a:t>
            </a:r>
            <a:r>
              <a:rPr lang="ko-KR" altLang="en-US" sz="1400"/>
              <a:t>은 객관식 형태의 답변 선택과 근거를 제공하는 </a:t>
            </a:r>
            <a:r>
              <a:rPr lang="en-US" altLang="ko-KR" sz="1400"/>
              <a:t>Task</a:t>
            </a:r>
          </a:p>
          <a:p>
            <a:pPr lvl="1"/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3) Natural</a:t>
            </a:r>
            <a:r>
              <a:rPr lang="ko-KR" altLang="en-US" sz="1400" b="1"/>
              <a:t> </a:t>
            </a:r>
            <a:r>
              <a:rPr lang="en-US" altLang="ko-KR" sz="1400" b="1"/>
              <a:t>Language</a:t>
            </a:r>
            <a:r>
              <a:rPr lang="ko-KR" altLang="en-US" sz="1400" b="1"/>
              <a:t> </a:t>
            </a:r>
            <a:r>
              <a:rPr lang="en-US" altLang="ko-KR" sz="1400" b="1"/>
              <a:t>for</a:t>
            </a:r>
            <a:r>
              <a:rPr lang="ko-KR" altLang="en-US" sz="1400" b="1"/>
              <a:t> </a:t>
            </a:r>
            <a:r>
              <a:rPr lang="en-US" altLang="ko-KR" sz="1400" b="1"/>
              <a:t>Visual Reasoning (NLVR)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/>
              <a:t>이미지에 대한 텍스트</a:t>
            </a:r>
            <a:r>
              <a:rPr lang="en-US" altLang="ko-KR" sz="1400"/>
              <a:t> </a:t>
            </a:r>
            <a:r>
              <a:rPr lang="ko-KR" altLang="en-US" sz="1400"/>
              <a:t>설명이 참인지 여부를 결정</a:t>
            </a:r>
            <a:endParaRPr lang="en-US" altLang="ko-KR" sz="1400"/>
          </a:p>
          <a:p>
            <a:pPr lvl="1"/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4) Region-to-Phrase Grounding (Flickr30k)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/>
              <a:t>캡션의 명사구가 언급하는 각 </a:t>
            </a:r>
            <a:r>
              <a:rPr lang="en-US" altLang="ko-KR" sz="1400"/>
              <a:t>Entity</a:t>
            </a:r>
            <a:r>
              <a:rPr lang="ko-KR" altLang="en-US" sz="1400"/>
              <a:t>를 이미지의 영역 연결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252128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Visual Question Answering (VQA)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CVPR 2016</a:t>
            </a:r>
            <a:r>
              <a:rPr lang="ko-KR" altLang="en-US" sz="1400" b="1"/>
              <a:t>에서 제안되었으며</a:t>
            </a:r>
            <a:r>
              <a:rPr lang="en-US" altLang="ko-KR" sz="1400" b="1"/>
              <a:t>, </a:t>
            </a:r>
            <a:r>
              <a:rPr lang="ko-KR" altLang="en-US" sz="1400" b="1"/>
              <a:t>시각적 자료를 보고 질문에 대한 답변을 반환함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79E7013-6960-4B8A-16E3-3A30E91BC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79" y="2695351"/>
            <a:ext cx="7969495" cy="36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7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Visual Commonsense Reasoning (VCR)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VQA Task</a:t>
            </a:r>
            <a:r>
              <a:rPr lang="ko-KR" altLang="en-US" sz="1400" b="1"/>
              <a:t>의 경우 </a:t>
            </a:r>
            <a:r>
              <a:rPr lang="en-US" altLang="ko-KR" sz="1400" b="1"/>
              <a:t>“</a:t>
            </a:r>
            <a:r>
              <a:rPr lang="ko-KR" altLang="en-US" sz="1400" b="1"/>
              <a:t>저 고양이의 색깔은 무엇인가</a:t>
            </a:r>
            <a:r>
              <a:rPr lang="en-US" altLang="ko-KR" sz="1400" b="1"/>
              <a:t>?”, “</a:t>
            </a:r>
            <a:r>
              <a:rPr lang="ko-KR" altLang="en-US" sz="1400" b="1"/>
              <a:t>지금 몇개의 의자가 있는가</a:t>
            </a:r>
            <a:r>
              <a:rPr lang="en-US" altLang="ko-KR" sz="1400" b="1"/>
              <a:t>?”</a:t>
            </a:r>
            <a:r>
              <a:rPr lang="ko-KR" altLang="en-US" sz="1400" b="1"/>
              <a:t>과 같은 단순한 질문을 사용하는 것이 중요함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그러나 상식을 필요로하는 질문 혹은 상식만으로 대답할 수 있는 질문은 </a:t>
            </a:r>
            <a:r>
              <a:rPr lang="en-US" altLang="ko-KR" sz="1400" b="1"/>
              <a:t>VQA Task </a:t>
            </a:r>
            <a:r>
              <a:rPr lang="ko-KR" altLang="en-US" sz="1400" b="1"/>
              <a:t>적용 시 무작위로 답변을 반환함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따라서 </a:t>
            </a:r>
            <a:r>
              <a:rPr lang="en-US" altLang="ko-KR" sz="1400" b="1"/>
              <a:t>VCR Task</a:t>
            </a:r>
            <a:r>
              <a:rPr lang="ko-KR" altLang="en-US" sz="1400" b="1"/>
              <a:t>는 상식을 </a:t>
            </a:r>
            <a:r>
              <a:rPr lang="en-US" altLang="ko-KR" sz="1400" b="1"/>
              <a:t>QA</a:t>
            </a:r>
            <a:r>
              <a:rPr lang="ko-KR" altLang="en-US" sz="1400" b="1"/>
              <a:t>에 적용하고자 </a:t>
            </a:r>
            <a:r>
              <a:rPr lang="en-US" altLang="ko-KR" sz="1400" b="1"/>
              <a:t>Reason</a:t>
            </a:r>
            <a:r>
              <a:rPr lang="ko-KR" altLang="en-US" sz="1400" b="1"/>
              <a:t>을 데이터셋에 추가하여 정답을 예측하는 근거를 학습하고자 </a:t>
            </a:r>
            <a:r>
              <a:rPr lang="en-US" altLang="ko-KR" sz="1400" b="1"/>
              <a:t>CVPR 2019</a:t>
            </a:r>
            <a:r>
              <a:rPr lang="ko-KR" altLang="en-US" sz="1400" b="1"/>
              <a:t>에서 제안됨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A55BEAC-FB33-267B-3106-0CDC749C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80" y="3341681"/>
            <a:ext cx="7105475" cy="29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Natural</a:t>
            </a:r>
            <a:r>
              <a:rPr lang="ko-KR" altLang="en-US" sz="1600" b="1"/>
              <a:t> </a:t>
            </a:r>
            <a:r>
              <a:rPr lang="en-US" altLang="ko-KR" sz="1600" b="1"/>
              <a:t>Language</a:t>
            </a:r>
            <a:r>
              <a:rPr lang="ko-KR" altLang="en-US" sz="1600" b="1"/>
              <a:t> </a:t>
            </a:r>
            <a:r>
              <a:rPr lang="en-US" altLang="ko-KR" sz="1600" b="1"/>
              <a:t>for</a:t>
            </a:r>
            <a:r>
              <a:rPr lang="ko-KR" altLang="en-US" sz="1600" b="1"/>
              <a:t> </a:t>
            </a:r>
            <a:r>
              <a:rPr lang="en-US" altLang="ko-KR" sz="1600" b="1"/>
              <a:t>Visual Reasoning (NLVR)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NLVR</a:t>
            </a:r>
            <a:r>
              <a:rPr lang="ko-KR" altLang="en-US" sz="1400" b="1"/>
              <a:t>은 </a:t>
            </a:r>
            <a:r>
              <a:rPr lang="en-US" altLang="ko-KR" sz="1400" b="1"/>
              <a:t>ACL 2019</a:t>
            </a:r>
            <a:r>
              <a:rPr lang="ko-KR" altLang="en-US" sz="1400" b="1"/>
              <a:t>에서 제안되었으며</a:t>
            </a:r>
            <a:r>
              <a:rPr lang="en-US" altLang="ko-KR" sz="1400" b="1"/>
              <a:t>, </a:t>
            </a:r>
            <a:r>
              <a:rPr lang="ko-KR" altLang="en-US" sz="1400" b="1"/>
              <a:t>시각적 입력에 대해 문장이 참인지 여부를 결정하는 작업임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이는 개체 집합</a:t>
            </a:r>
            <a:r>
              <a:rPr lang="en-US" altLang="ko-KR" sz="1400" b="1"/>
              <a:t>, </a:t>
            </a:r>
            <a:r>
              <a:rPr lang="ko-KR" altLang="en-US" sz="1400" b="1"/>
              <a:t>비교 공간 관계에 대한 추론에 중점을 두며 의미론적 구문 분석에 사용할 수 있음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A203E13-DFE4-9DCB-1836-EF448D7C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19" y="2910793"/>
            <a:ext cx="4351714" cy="35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Region-to-Phrase Grounding (Flickr30k)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ICCV</a:t>
            </a:r>
            <a:r>
              <a:rPr lang="ko-KR" altLang="en-US" sz="1400" b="1"/>
              <a:t> </a:t>
            </a:r>
            <a:r>
              <a:rPr lang="en-US" altLang="ko-KR" sz="1400" b="1"/>
              <a:t>2015</a:t>
            </a:r>
            <a:r>
              <a:rPr lang="ko-KR" altLang="en-US" sz="1400" b="1"/>
              <a:t>에서 제안되었으며</a:t>
            </a:r>
            <a:r>
              <a:rPr lang="en-US" altLang="ko-KR" sz="1400" b="1"/>
              <a:t>,</a:t>
            </a:r>
            <a:r>
              <a:rPr lang="ko-KR" altLang="en-US" sz="1400" b="1"/>
              <a:t> 캡션의 명사구가 언급하는 각 엔티티를 이미지의 영역에 연결하는 것을 목표로함</a:t>
            </a:r>
            <a:endParaRPr lang="en-US" altLang="ko-KR" sz="140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4AB0E5A-7749-81D5-249B-44F74A08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6" y="2695351"/>
            <a:ext cx="9789953" cy="36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2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Paper Review / What Does BERT with Vision Look At?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Method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73FA6-34BC-D2D8-8764-CC24F5D9015D}"/>
              </a:ext>
            </a:extLst>
          </p:cNvPr>
          <p:cNvSpPr txBox="1"/>
          <p:nvPr/>
        </p:nvSpPr>
        <p:spPr>
          <a:xfrm>
            <a:off x="753353" y="1895131"/>
            <a:ext cx="1068923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VisualBERT Pre-training and Fine-Tuning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사전학습된 </a:t>
            </a:r>
            <a:r>
              <a:rPr lang="en-US" altLang="ko-KR" sz="1400" b="1"/>
              <a:t>VisualBERT</a:t>
            </a:r>
            <a:r>
              <a:rPr lang="ko-KR" altLang="en-US" sz="1400" b="1"/>
              <a:t>는 새로운 작업에 적용하거나 다른 작업별 모델을 통합할 수 있음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VQA, VCR, NLVR, Region-to-Phrase Grounding</a:t>
            </a:r>
          </a:p>
          <a:p>
            <a:pPr lvl="1"/>
            <a:r>
              <a:rPr lang="en-US" altLang="ko-KR" sz="1400" b="1"/>
              <a:t> </a:t>
            </a:r>
          </a:p>
          <a:p>
            <a:pPr marL="285750" indent="-285750">
              <a:buFontTx/>
              <a:buChar char="-"/>
            </a:pPr>
            <a:r>
              <a:rPr lang="ko-KR" altLang="en-US" sz="1400" b="1"/>
              <a:t>이를 위해 </a:t>
            </a:r>
            <a:r>
              <a:rPr lang="en-US" altLang="ko-KR" sz="1400" b="1"/>
              <a:t>BERT </a:t>
            </a:r>
            <a:r>
              <a:rPr lang="ko-KR" altLang="en-US" sz="1400" b="1"/>
              <a:t>모델이 사전학습하는 방식인 </a:t>
            </a:r>
            <a:r>
              <a:rPr lang="en-US" altLang="ko-KR" sz="1400" b="1"/>
              <a:t>MLM</a:t>
            </a:r>
            <a:r>
              <a:rPr lang="ko-KR" altLang="en-US" sz="1400" b="1"/>
              <a:t>와 </a:t>
            </a:r>
            <a:r>
              <a:rPr lang="en-US" altLang="ko-KR" sz="1400" b="1"/>
              <a:t>NSP</a:t>
            </a:r>
            <a:r>
              <a:rPr lang="ko-KR" altLang="en-US" sz="1400" b="1"/>
              <a:t>를 통해 </a:t>
            </a:r>
            <a:r>
              <a:rPr lang="en-US" altLang="ko-KR" sz="1400" b="1"/>
              <a:t>VisualBERT</a:t>
            </a:r>
            <a:r>
              <a:rPr lang="ko-KR" altLang="en-US" sz="1400" b="1"/>
              <a:t>를 학습함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Masked Language Model (MLM) : Masking</a:t>
            </a:r>
            <a:r>
              <a:rPr lang="ko-KR" altLang="en-US" sz="1400"/>
              <a:t>된 토큰을 예측</a:t>
            </a:r>
            <a:endParaRPr lang="en-US" altLang="ko-KR" sz="1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/>
              <a:t>Next Sentence Prediction (NSP) : Sentence A</a:t>
            </a:r>
            <a:r>
              <a:rPr lang="ko-KR" altLang="en-US" sz="1400"/>
              <a:t>와 </a:t>
            </a:r>
            <a:r>
              <a:rPr lang="en-US" altLang="ko-KR" sz="1400"/>
              <a:t>Sentence B</a:t>
            </a:r>
            <a:r>
              <a:rPr lang="ko-KR" altLang="en-US" sz="1400"/>
              <a:t>가 이어지는 문장인지 예측</a:t>
            </a:r>
            <a:endParaRPr lang="en-US" altLang="ko-KR" sz="140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1E4EFAC-4E45-70D4-68FD-FC739849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8" y="3852975"/>
            <a:ext cx="7231310" cy="24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681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68780</TotalTime>
  <Words>1438</Words>
  <Application>Microsoft Office PowerPoint</Application>
  <PresentationFormat>와이드스크린</PresentationFormat>
  <Paragraphs>230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윤준호</cp:lastModifiedBy>
  <cp:revision>6598</cp:revision>
  <cp:lastPrinted>2022-01-04T03:27:22Z</cp:lastPrinted>
  <dcterms:created xsi:type="dcterms:W3CDTF">2019-04-17T04:58:35Z</dcterms:created>
  <dcterms:modified xsi:type="dcterms:W3CDTF">2022-11-06T10:28:10Z</dcterms:modified>
</cp:coreProperties>
</file>