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7" r:id="rId3"/>
    <p:sldId id="449" r:id="rId4"/>
    <p:sldId id="450" r:id="rId5"/>
    <p:sldId id="451" r:id="rId6"/>
    <p:sldId id="452" r:id="rId7"/>
    <p:sldId id="453" r:id="rId8"/>
    <p:sldId id="454" r:id="rId9"/>
    <p:sldId id="455" r:id="rId10"/>
    <p:sldId id="456" r:id="rId11"/>
    <p:sldId id="457" r:id="rId12"/>
    <p:sldId id="458" r:id="rId13"/>
    <p:sldId id="459" r:id="rId14"/>
    <p:sldId id="460" r:id="rId15"/>
    <p:sldId id="461" r:id="rId16"/>
    <p:sldId id="462" r:id="rId17"/>
    <p:sldId id="463" r:id="rId1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5102611-D45B-444F-8407-C8E5BD0EE2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BB657BF-300F-4090-B654-622B3AA058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1CDFEA6-BBAE-40E6-B71F-232FB7C86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2A71-DF90-4DCC-BA28-7C497F0F5A32}" type="datetimeFigureOut">
              <a:rPr lang="ko-KR" altLang="en-US" smtClean="0"/>
              <a:t>2021-01-14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C8148A9-6A75-48C6-A175-3D83EE33A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E43254D-C7D4-4161-B6D8-B75EDA02A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1CF1-F1F8-427D-93D6-78C075E18F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0634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05B59B-0570-4B08-BC4F-11A966E59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10B7E05-6107-40D0-BE3C-15D98F38B3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D947FAF-3C29-4DC4-8717-22AC6BAED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2A71-DF90-4DCC-BA28-7C497F0F5A32}" type="datetimeFigureOut">
              <a:rPr lang="ko-KR" altLang="en-US" smtClean="0"/>
              <a:t>2021-01-14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A282AF1-F5C8-49D3-A41B-FD95B6AA7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32D1030-63F2-4E7B-8583-6C3DEA046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1CF1-F1F8-427D-93D6-78C075E18F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9029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B46400CC-025D-4DF4-B772-A901CC68BD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9C54B22-5766-42FB-AF77-F2351189C4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30D612E-517A-4029-A85C-7C0A85AAB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2A71-DF90-4DCC-BA28-7C497F0F5A32}" type="datetimeFigureOut">
              <a:rPr lang="ko-KR" altLang="en-US" smtClean="0"/>
              <a:t>2021-01-14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C1A7F9F-D5F6-4DB4-9C12-BFB2709EB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ED68D0A-837D-4633-A5AB-131A0D36F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1CF1-F1F8-427D-93D6-78C075E18F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9806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5D121BB-4877-40E4-98BC-B6AB420F9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2446512-A742-45B3-B1D2-DE19428E0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C690C55-53EB-4746-BD15-EC5A01873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2A71-DF90-4DCC-BA28-7C497F0F5A32}" type="datetimeFigureOut">
              <a:rPr lang="ko-KR" altLang="en-US" smtClean="0"/>
              <a:t>2021-01-14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8E4A274-A60C-44D4-A748-C4D06C8BA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0943C6E-9858-4058-80E6-EE2070074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1CF1-F1F8-427D-93D6-78C075E18F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5058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4DD0E1D-7B0F-4C78-BBAB-DF942459F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45E5A25-C3EF-46AA-A033-5A2A4F40E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81917BC-7C0A-4FF4-B94D-05F766C71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2A71-DF90-4DCC-BA28-7C497F0F5A32}" type="datetimeFigureOut">
              <a:rPr lang="ko-KR" altLang="en-US" smtClean="0"/>
              <a:t>2021-01-14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C9996DF-D4E6-4155-BB22-509A67CF5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D9C6C80-A5EC-41C9-B838-4807DFB7C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1CF1-F1F8-427D-93D6-78C075E18F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3476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1E18123-D0E5-4EB5-B590-AB29A59F1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AB6A2F6-D2A2-4922-885B-665FB85EDC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B5D1F67-BD58-4972-AE86-E23909AFB9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B3261E2-8398-43A9-B287-F04B6C9E6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2A71-DF90-4DCC-BA28-7C497F0F5A32}" type="datetimeFigureOut">
              <a:rPr lang="ko-KR" altLang="en-US" smtClean="0"/>
              <a:t>2021-01-14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DD465CB-1274-4D59-9FFC-2401C97DA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DEC5C3D-3D18-4927-8C75-C835452AF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1CF1-F1F8-427D-93D6-78C075E18F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7269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6219351-FF54-4C39-9735-69C3A2C2D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2C64B0-920E-4B72-A625-7600815BD9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2D288FF-CC1D-4058-B4A9-180244BFF4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03FD19C-1461-4077-AFE0-EF669A37C3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7E16298-9843-4A03-B30C-A5884E03FA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55421B6E-6CD5-486C-8613-2707383B1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2A71-DF90-4DCC-BA28-7C497F0F5A32}" type="datetimeFigureOut">
              <a:rPr lang="ko-KR" altLang="en-US" smtClean="0"/>
              <a:t>2021-01-14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6BDF2073-EF86-4C1E-A823-182666DF2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1F314A36-BE40-4E88-9051-57535923A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1CF1-F1F8-427D-93D6-78C075E18F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927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C62530E-AC09-4038-851F-F79B6CBCA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AAB593A-3004-45A6-AABA-A4593E974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2A71-DF90-4DCC-BA28-7C497F0F5A32}" type="datetimeFigureOut">
              <a:rPr lang="ko-KR" altLang="en-US" smtClean="0"/>
              <a:t>2021-01-14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49BEF21-B7FE-40DC-9C24-975BC4F96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BF8F3E6-318D-4413-85E2-FF9CBB03F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1CF1-F1F8-427D-93D6-78C075E18F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9865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9F5FF26-C591-455C-80F3-D8E697330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2A71-DF90-4DCC-BA28-7C497F0F5A32}" type="datetimeFigureOut">
              <a:rPr lang="ko-KR" altLang="en-US" smtClean="0"/>
              <a:t>2021-01-14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E829D83F-9728-4685-AB01-407FEC763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841492F-DB31-41F4-9F1C-D182EA4C3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1CF1-F1F8-427D-93D6-78C075E18F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4825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4E59705-1AEB-4D60-8E40-CDBE9511B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7FEFC51-492D-450C-8E52-9249FC140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5E3A55A-DB40-4A34-9CFA-112B366379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0D7D321-6F9C-432F-A86E-6863AE55C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2A71-DF90-4DCC-BA28-7C497F0F5A32}" type="datetimeFigureOut">
              <a:rPr lang="ko-KR" altLang="en-US" smtClean="0"/>
              <a:t>2021-01-14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F973B91-5DE8-49D2-8FDC-7C471966C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E651EB0-9F45-48E9-8E1D-A62256874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1CF1-F1F8-427D-93D6-78C075E18F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7703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80BF3E5-4E8A-45CE-9245-783F7A9E0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74C4418-AF6B-4D18-948F-D3302A8B93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76347FB-013C-4779-91AF-887AA6D39F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8FC419A-8F17-4C46-986A-47CDB6AF8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2A71-DF90-4DCC-BA28-7C497F0F5A32}" type="datetimeFigureOut">
              <a:rPr lang="ko-KR" altLang="en-US" smtClean="0"/>
              <a:t>2021-01-14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488F432-0E62-48A6-8690-449FED4A1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6973129-A41D-4D02-B513-8284619D4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1CF1-F1F8-427D-93D6-78C075E18F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5366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02F13F59-43F9-48F9-8A9D-0620A9FD4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E93A96D-749D-4AC1-9730-10DDBAD7E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D9C0502-C928-45E1-82E4-FA39FD71B0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82A71-DF90-4DCC-BA28-7C497F0F5A32}" type="datetimeFigureOut">
              <a:rPr lang="ko-KR" altLang="en-US" smtClean="0"/>
              <a:t>2021-01-14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470D598-0EAF-4A82-9672-39FBD6911F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06FFC6A-7B4E-4798-B54B-83F4498745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91CF1-F1F8-427D-93D6-78C075E18F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1785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3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C1E381B1-A175-4FD0-BCE6-3DAB52E53B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5562" y="1663982"/>
            <a:ext cx="4888770" cy="469671"/>
          </a:xfrm>
        </p:spPr>
        <p:txBody>
          <a:bodyPr anchor="b">
            <a:noAutofit/>
          </a:bodyPr>
          <a:lstStyle/>
          <a:p>
            <a:pPr algn="l"/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12. Computational Performance</a:t>
            </a:r>
          </a:p>
        </p:txBody>
      </p:sp>
      <p:sp>
        <p:nvSpPr>
          <p:cNvPr id="5" name="부제목 2">
            <a:extLst>
              <a:ext uri="{FF2B5EF4-FFF2-40B4-BE49-F238E27FC236}">
                <a16:creationId xmlns:a16="http://schemas.microsoft.com/office/drawing/2014/main" id="{60FF3B19-2987-4414-A10D-DAE39386AB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6498" y="2267170"/>
            <a:ext cx="4613919" cy="813816"/>
          </a:xfrm>
        </p:spPr>
        <p:txBody>
          <a:bodyPr anchor="t">
            <a:normAutofit/>
          </a:bodyPr>
          <a:lstStyle/>
          <a:p>
            <a:pPr algn="l"/>
            <a:r>
              <a:rPr lang="en-US" altLang="ko-KR" sz="1100" i="1" dirty="0">
                <a:latin typeface="Arial" panose="020B0604020202020204" pitchFamily="34" charset="0"/>
                <a:cs typeface="Arial" panose="020B0604020202020204" pitchFamily="34" charset="0"/>
              </a:rPr>
              <a:t>14 Jan</a:t>
            </a:r>
            <a:r>
              <a:rPr lang="ko-KR" alt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100" i="1" dirty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en-US" altLang="ko-KR" sz="1100" b="1" i="1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l"/>
            <a:endParaRPr lang="en-US" altLang="ko-KR" sz="1100" b="1" i="1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l"/>
            <a:r>
              <a:rPr lang="en-US" altLang="ko-KR" sz="11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Yunsang</a:t>
            </a:r>
            <a:r>
              <a:rPr lang="en-US" altLang="ko-KR" sz="11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ko-KR" sz="11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Joo</a:t>
            </a:r>
            <a:endParaRPr lang="ko-KR" altLang="en-US" sz="11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171" name="그림 170">
            <a:extLst>
              <a:ext uri="{FF2B5EF4-FFF2-40B4-BE49-F238E27FC236}">
                <a16:creationId xmlns:a16="http://schemas.microsoft.com/office/drawing/2014/main" id="{DEF2C887-C655-4544-87D2-87D3CC0ADA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269" y="1442921"/>
            <a:ext cx="5363500" cy="911794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60727411-9DC9-4F97-8ACE-02E60C735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0039" y="3544500"/>
            <a:ext cx="4808730" cy="3002981"/>
          </a:xfrm>
          <a:prstGeom prst="rect">
            <a:avLst/>
          </a:prstGeom>
        </p:spPr>
      </p:pic>
      <p:sp>
        <p:nvSpPr>
          <p:cNvPr id="170" name="TextBox 169">
            <a:extLst>
              <a:ext uri="{FF2B5EF4-FFF2-40B4-BE49-F238E27FC236}">
                <a16:creationId xmlns:a16="http://schemas.microsoft.com/office/drawing/2014/main" id="{63CC9D3A-53EB-4AB2-898D-E34C2740B81A}"/>
              </a:ext>
            </a:extLst>
          </p:cNvPr>
          <p:cNvSpPr txBox="1"/>
          <p:nvPr/>
        </p:nvSpPr>
        <p:spPr>
          <a:xfrm>
            <a:off x="11592211" y="6370115"/>
            <a:ext cx="459898" cy="4627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00AB984-71FC-47A4-88BC-6985AEFB0A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3087" y="3550657"/>
            <a:ext cx="4493721" cy="300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424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6455884"/>
            <a:ext cx="12191999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</p:cNvCxnSpPr>
          <p:nvPr/>
        </p:nvCxnSpPr>
        <p:spPr>
          <a:xfrm>
            <a:off x="340818" y="1329625"/>
            <a:ext cx="31834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6. Multi-GPU computation</a:t>
            </a:r>
          </a:p>
          <a:p>
            <a:endParaRPr lang="en-US" altLang="ko-K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2000" b="1" dirty="0"/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258275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Computational Performance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Yunsang Joo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FD44C30-A313-41D8-84EE-87E9C4ADC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41" y="2149371"/>
            <a:ext cx="5220429" cy="25625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3AD39BC-8D66-4515-97E5-FC3E0B6F318F}"/>
              </a:ext>
            </a:extLst>
          </p:cNvPr>
          <p:cNvSpPr txBox="1"/>
          <p:nvPr/>
        </p:nvSpPr>
        <p:spPr>
          <a:xfrm>
            <a:off x="5538270" y="2149371"/>
            <a:ext cx="611204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200" b="0" i="0" dirty="0">
                <a:solidFill>
                  <a:srgbClr val="000000"/>
                </a:solidFill>
                <a:effectLst/>
                <a:latin typeface="Roboto"/>
              </a:rPr>
              <a:t>임의의 미니 배치가 주어지면 훈련의 모든 반복에서 배치의 예제를 </a:t>
            </a:r>
            <a:r>
              <a:rPr lang="en-US" altLang="ko-KR" sz="1200" b="0" i="0" dirty="0">
                <a:solidFill>
                  <a:srgbClr val="000000"/>
                </a:solidFill>
                <a:effectLst/>
                <a:latin typeface="Roboto"/>
              </a:rPr>
              <a:t>k </a:t>
            </a:r>
            <a:r>
              <a:rPr lang="ko-KR" altLang="en-US" sz="1200" b="0" i="0" dirty="0">
                <a:solidFill>
                  <a:srgbClr val="000000"/>
                </a:solidFill>
                <a:effectLst/>
                <a:latin typeface="Roboto"/>
              </a:rPr>
              <a:t>부분으로 분할하고 </a:t>
            </a:r>
            <a:r>
              <a:rPr lang="en-US" altLang="ko-KR" sz="1200" b="0" i="0" dirty="0">
                <a:solidFill>
                  <a:srgbClr val="000000"/>
                </a:solidFill>
                <a:effectLst/>
                <a:latin typeface="Roboto"/>
              </a:rPr>
              <a:t>GPU</a:t>
            </a:r>
            <a:r>
              <a:rPr lang="ko-KR" altLang="en-US" sz="1200" b="0" i="0" dirty="0">
                <a:solidFill>
                  <a:srgbClr val="000000"/>
                </a:solidFill>
                <a:effectLst/>
                <a:latin typeface="Roboto"/>
              </a:rPr>
              <a:t>에 균등하게 배포한다</a:t>
            </a:r>
            <a:r>
              <a:rPr lang="en-US" altLang="ko-KR" sz="1200" b="0" i="0" dirty="0">
                <a:solidFill>
                  <a:srgbClr val="000000"/>
                </a:solidFill>
                <a:effectLst/>
                <a:latin typeface="Roboto"/>
              </a:rPr>
              <a:t>. </a:t>
            </a:r>
          </a:p>
          <a:p>
            <a:endParaRPr lang="en-US" altLang="ko-KR" sz="1200" dirty="0">
              <a:solidFill>
                <a:srgbClr val="000000"/>
              </a:solidFill>
              <a:latin typeface="Roboto"/>
            </a:endParaRPr>
          </a:p>
          <a:p>
            <a:r>
              <a:rPr lang="ko-KR" altLang="en-US" sz="1200" b="0" i="0" dirty="0">
                <a:solidFill>
                  <a:srgbClr val="000000"/>
                </a:solidFill>
                <a:effectLst/>
                <a:latin typeface="Roboto"/>
              </a:rPr>
              <a:t>각 </a:t>
            </a:r>
            <a:r>
              <a:rPr lang="en-US" altLang="ko-KR" sz="1200" b="0" i="0" dirty="0">
                <a:solidFill>
                  <a:srgbClr val="000000"/>
                </a:solidFill>
                <a:effectLst/>
                <a:latin typeface="Roboto"/>
              </a:rPr>
              <a:t>GPU</a:t>
            </a:r>
            <a:r>
              <a:rPr lang="ko-KR" altLang="en-US" sz="1200" b="0" i="0" dirty="0">
                <a:solidFill>
                  <a:srgbClr val="000000"/>
                </a:solidFill>
                <a:effectLst/>
                <a:latin typeface="Roboto"/>
              </a:rPr>
              <a:t>는 할당 된 미니 배치 하위 집합과 유지하는 모델 매개 변수를 기반으로 모델 매개 변수의 손실 및 기울기를 계산한다</a:t>
            </a:r>
            <a:r>
              <a:rPr lang="en-US" altLang="ko-KR" sz="1200" b="0" i="0" dirty="0">
                <a:solidFill>
                  <a:srgbClr val="000000"/>
                </a:solidFill>
                <a:effectLst/>
                <a:latin typeface="Roboto"/>
              </a:rPr>
              <a:t>. </a:t>
            </a:r>
            <a:endParaRPr lang="en-US" altLang="ko-KR" sz="1200" dirty="0">
              <a:solidFill>
                <a:srgbClr val="000000"/>
              </a:solidFill>
              <a:latin typeface="Roboto"/>
            </a:endParaRPr>
          </a:p>
          <a:p>
            <a:endParaRPr lang="en-US" altLang="ko-KR" sz="1200" b="0" i="0" dirty="0">
              <a:solidFill>
                <a:srgbClr val="000000"/>
              </a:solidFill>
              <a:effectLst/>
              <a:latin typeface="Roboto"/>
            </a:endParaRPr>
          </a:p>
          <a:p>
            <a:r>
              <a:rPr lang="en-US" altLang="ko-KR" sz="1200" b="0" i="0" dirty="0">
                <a:solidFill>
                  <a:srgbClr val="000000"/>
                </a:solidFill>
                <a:effectLst/>
                <a:latin typeface="Roboto"/>
              </a:rPr>
              <a:t>GPU </a:t>
            </a:r>
            <a:r>
              <a:rPr lang="ko-KR" altLang="en-US" sz="1200" b="0" i="0" dirty="0">
                <a:solidFill>
                  <a:srgbClr val="000000"/>
                </a:solidFill>
                <a:effectLst/>
                <a:latin typeface="Roboto"/>
              </a:rPr>
              <a:t>각각의 로컬 </a:t>
            </a:r>
            <a:r>
              <a:rPr lang="ko-KR" altLang="en-US" sz="1200" b="0" i="0" dirty="0" err="1">
                <a:solidFill>
                  <a:srgbClr val="000000"/>
                </a:solidFill>
                <a:effectLst/>
                <a:latin typeface="Roboto"/>
              </a:rPr>
              <a:t>그래디언트가</a:t>
            </a:r>
            <a:r>
              <a:rPr lang="ko-KR" altLang="en-US" sz="1200" b="0" i="0" dirty="0">
                <a:solidFill>
                  <a:srgbClr val="000000"/>
                </a:solidFill>
                <a:effectLst/>
                <a:latin typeface="Roboto"/>
              </a:rPr>
              <a:t> 집계되어 현재 미니 배치 확률 적 </a:t>
            </a:r>
            <a:r>
              <a:rPr lang="ko-KR" altLang="en-US" sz="1200" b="0" i="0" dirty="0" err="1">
                <a:solidFill>
                  <a:srgbClr val="000000"/>
                </a:solidFill>
                <a:effectLst/>
                <a:latin typeface="Roboto"/>
              </a:rPr>
              <a:t>그래디언트를</a:t>
            </a:r>
            <a:r>
              <a:rPr lang="ko-KR" altLang="en-US" sz="1200" b="0" i="0" dirty="0">
                <a:solidFill>
                  <a:srgbClr val="000000"/>
                </a:solidFill>
                <a:effectLst/>
                <a:latin typeface="Roboto"/>
              </a:rPr>
              <a:t> 얻는다</a:t>
            </a:r>
            <a:r>
              <a:rPr lang="en-US" altLang="ko-KR" sz="1200" b="0" i="0" dirty="0">
                <a:solidFill>
                  <a:srgbClr val="000000"/>
                </a:solidFill>
                <a:effectLst/>
                <a:latin typeface="Roboto"/>
              </a:rPr>
              <a:t>. </a:t>
            </a:r>
            <a:r>
              <a:rPr lang="ko-KR" altLang="en-US" sz="1200" b="0" i="0" dirty="0">
                <a:solidFill>
                  <a:srgbClr val="000000"/>
                </a:solidFill>
                <a:effectLst/>
                <a:latin typeface="Roboto"/>
              </a:rPr>
              <a:t>집계 </a:t>
            </a:r>
            <a:r>
              <a:rPr lang="ko-KR" altLang="en-US" sz="1200" b="0" i="0" dirty="0" err="1">
                <a:solidFill>
                  <a:srgbClr val="000000"/>
                </a:solidFill>
                <a:effectLst/>
                <a:latin typeface="Roboto"/>
              </a:rPr>
              <a:t>그래디언트는</a:t>
            </a:r>
            <a:r>
              <a:rPr lang="ko-KR" altLang="en-US" sz="1200" b="0" i="0" dirty="0">
                <a:solidFill>
                  <a:srgbClr val="000000"/>
                </a:solidFill>
                <a:effectLst/>
                <a:latin typeface="Roboto"/>
              </a:rPr>
              <a:t> 각 </a:t>
            </a:r>
            <a:r>
              <a:rPr lang="en-US" altLang="ko-KR" sz="1200" b="0" i="0" dirty="0">
                <a:solidFill>
                  <a:srgbClr val="000000"/>
                </a:solidFill>
                <a:effectLst/>
                <a:latin typeface="Roboto"/>
              </a:rPr>
              <a:t>GPU</a:t>
            </a:r>
            <a:r>
              <a:rPr lang="ko-KR" altLang="en-US" sz="1200" b="0" i="0" dirty="0">
                <a:solidFill>
                  <a:srgbClr val="000000"/>
                </a:solidFill>
                <a:effectLst/>
                <a:latin typeface="Roboto"/>
              </a:rPr>
              <a:t>에 재분배됩니다</a:t>
            </a:r>
            <a:r>
              <a:rPr lang="en-US" altLang="ko-KR" sz="1200" b="0" i="0" dirty="0">
                <a:solidFill>
                  <a:srgbClr val="000000"/>
                </a:solidFill>
                <a:effectLst/>
                <a:latin typeface="Roboto"/>
              </a:rPr>
              <a:t>. </a:t>
            </a:r>
          </a:p>
          <a:p>
            <a:endParaRPr lang="en-US" altLang="ko-KR" sz="1200" dirty="0">
              <a:solidFill>
                <a:srgbClr val="000000"/>
              </a:solidFill>
              <a:latin typeface="Roboto"/>
            </a:endParaRPr>
          </a:p>
          <a:p>
            <a:r>
              <a:rPr lang="ko-KR" altLang="en-US" sz="1200" b="0" i="0" dirty="0">
                <a:solidFill>
                  <a:srgbClr val="000000"/>
                </a:solidFill>
                <a:effectLst/>
                <a:latin typeface="Roboto"/>
              </a:rPr>
              <a:t>각 </a:t>
            </a:r>
            <a:r>
              <a:rPr lang="en-US" altLang="ko-KR" sz="1200" b="0" i="0" dirty="0">
                <a:solidFill>
                  <a:srgbClr val="000000"/>
                </a:solidFill>
                <a:effectLst/>
                <a:latin typeface="Roboto"/>
              </a:rPr>
              <a:t>GPU</a:t>
            </a:r>
            <a:r>
              <a:rPr lang="ko-KR" altLang="en-US" sz="1200" b="0" i="0" dirty="0">
                <a:solidFill>
                  <a:srgbClr val="000000"/>
                </a:solidFill>
                <a:effectLst/>
                <a:latin typeface="Roboto"/>
              </a:rPr>
              <a:t>는 이 미니 배치 확률 적 기울기를 사용하여 유지 관리하는 전체 모델 매개 변수 집합을 업데이트한다</a:t>
            </a:r>
            <a:r>
              <a:rPr lang="en-US" altLang="ko-KR" sz="1200" b="0" i="0" dirty="0">
                <a:solidFill>
                  <a:srgbClr val="000000"/>
                </a:solidFill>
                <a:effectLst/>
                <a:latin typeface="Roboto"/>
              </a:rPr>
              <a:t>.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506045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6455884"/>
            <a:ext cx="12191999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</p:cNvCxnSpPr>
          <p:nvPr/>
        </p:nvCxnSpPr>
        <p:spPr>
          <a:xfrm>
            <a:off x="340818" y="1329625"/>
            <a:ext cx="31834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6. Multi-GPU computation</a:t>
            </a:r>
          </a:p>
          <a:p>
            <a:endParaRPr lang="en-US" altLang="ko-K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2000" b="1" dirty="0"/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258275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Computational Performance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Yunsang Joo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1BCB1BD-2159-4A88-A01A-7549C2C67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818" y="1578133"/>
            <a:ext cx="1954707" cy="769833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BE3BCF76-D511-4E21-B79C-553355B1C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9950" y="1569025"/>
            <a:ext cx="4123629" cy="4458339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61241C2F-C5DB-4699-9625-E2B0AA0FF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0279" y="3190183"/>
            <a:ext cx="2958838" cy="783222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D17E8CF6-D7B8-41E7-8067-E3D668D8BE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0279" y="4483350"/>
            <a:ext cx="2523714" cy="455205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AC89BFB7-1799-4744-9E3E-C44E869AC7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0279" y="5253090"/>
            <a:ext cx="5275032" cy="47528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6C98D60-A5EB-45A8-8E29-1BD3BC97D630}"/>
              </a:ext>
            </a:extLst>
          </p:cNvPr>
          <p:cNvSpPr txBox="1"/>
          <p:nvPr/>
        </p:nvSpPr>
        <p:spPr>
          <a:xfrm>
            <a:off x="6823517" y="960293"/>
            <a:ext cx="2895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0" i="0" u="none" strike="noStrike" dirty="0">
                <a:solidFill>
                  <a:schemeClr val="accent1"/>
                </a:solidFill>
                <a:effectLst/>
                <a:latin typeface="Roboto"/>
              </a:rPr>
              <a:t>Training on Multiple GPUs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966A8808-1405-4A10-AA82-5B4BAAA362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60279" y="1482612"/>
            <a:ext cx="3387279" cy="166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41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6455884"/>
            <a:ext cx="12191999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</p:cNvCxnSpPr>
          <p:nvPr/>
        </p:nvCxnSpPr>
        <p:spPr>
          <a:xfrm>
            <a:off x="340818" y="1329625"/>
            <a:ext cx="31834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6. Multi-GPU computation</a:t>
            </a:r>
          </a:p>
          <a:p>
            <a:endParaRPr lang="en-US" altLang="ko-K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2000" b="1" dirty="0"/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258275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Computational Performance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Yunsang Joo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B5E1B0B-937A-4E02-A7F7-E5BE90F3D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41" y="3480978"/>
            <a:ext cx="2863509" cy="889706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B49ABE18-C6FA-489C-BC8B-834E1CC81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841" y="5160691"/>
            <a:ext cx="2160716" cy="107661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6100227-AB43-4921-8939-4863A406D366}"/>
              </a:ext>
            </a:extLst>
          </p:cNvPr>
          <p:cNvSpPr txBox="1"/>
          <p:nvPr/>
        </p:nvSpPr>
        <p:spPr>
          <a:xfrm>
            <a:off x="254704" y="2638637"/>
            <a:ext cx="2457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b="0" i="0" dirty="0">
                <a:solidFill>
                  <a:srgbClr val="2196F3"/>
                </a:solidFill>
                <a:effectLst/>
                <a:latin typeface="Roboto"/>
              </a:rPr>
              <a:t>Data Synchronization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E54BD7-58C1-472D-BB9A-AC183EDA90F1}"/>
              </a:ext>
            </a:extLst>
          </p:cNvPr>
          <p:cNvSpPr txBox="1"/>
          <p:nvPr/>
        </p:nvSpPr>
        <p:spPr>
          <a:xfrm>
            <a:off x="4553457" y="2638637"/>
            <a:ext cx="19145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b="0" i="0" dirty="0">
                <a:solidFill>
                  <a:srgbClr val="2196F3"/>
                </a:solidFill>
                <a:effectLst/>
                <a:latin typeface="Roboto"/>
              </a:rPr>
              <a:t>Distributing Data</a:t>
            </a: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F4BCFD1D-DB16-4B51-B9BB-CF93CCBAC5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5586" y="3480978"/>
            <a:ext cx="3476584" cy="1069143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1F010401-5E49-4346-88D9-45CFB8BD7F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3457" y="4659968"/>
            <a:ext cx="4351338" cy="1413063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F921C063-F53F-44AB-975F-9A040A3554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3299" y="3484716"/>
            <a:ext cx="3035469" cy="882230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DA140E30-D567-42AA-9704-1BF80ED874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7841" y="4433885"/>
            <a:ext cx="4101759" cy="588801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1FEE1915-B5C5-421E-A0AD-8AE226A1D7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11155" y="1435391"/>
            <a:ext cx="3387279" cy="166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220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6455884"/>
            <a:ext cx="12191999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</p:cNvCxnSpPr>
          <p:nvPr/>
        </p:nvCxnSpPr>
        <p:spPr>
          <a:xfrm>
            <a:off x="340818" y="1329625"/>
            <a:ext cx="31834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6. Multi-GPU computation</a:t>
            </a:r>
          </a:p>
          <a:p>
            <a:endParaRPr lang="en-US" altLang="ko-K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2000" b="1" dirty="0"/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258275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Computational Performance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Yunsang Joo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A1C3BF-8EC3-4F25-87BF-40E2839FAC65}"/>
              </a:ext>
            </a:extLst>
          </p:cNvPr>
          <p:cNvSpPr txBox="1"/>
          <p:nvPr/>
        </p:nvSpPr>
        <p:spPr>
          <a:xfrm>
            <a:off x="411125" y="1734780"/>
            <a:ext cx="1009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b="0" i="0" dirty="0">
                <a:solidFill>
                  <a:srgbClr val="2196F3"/>
                </a:solidFill>
                <a:effectLst/>
                <a:latin typeface="Roboto"/>
              </a:rPr>
              <a:t>Training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FA2D5DFD-6421-47AF-A67A-8A26D9BA9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598" y="2104112"/>
            <a:ext cx="5296891" cy="300128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2CE5F7E8-55EF-4CA1-B25A-25F13EF4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816" y="1466444"/>
            <a:ext cx="5160855" cy="427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759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6455884"/>
            <a:ext cx="12191999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</p:cNvCxnSpPr>
          <p:nvPr/>
        </p:nvCxnSpPr>
        <p:spPr>
          <a:xfrm>
            <a:off x="340818" y="1329625"/>
            <a:ext cx="31834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6. Multi-GPU computation</a:t>
            </a:r>
          </a:p>
          <a:p>
            <a:endParaRPr lang="en-US" altLang="ko-K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2000" b="1" dirty="0"/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258275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Computational Performance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Yunsang Joo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A1C3BF-8EC3-4F25-87BF-40E2839FAC65}"/>
              </a:ext>
            </a:extLst>
          </p:cNvPr>
          <p:cNvSpPr txBox="1"/>
          <p:nvPr/>
        </p:nvSpPr>
        <p:spPr>
          <a:xfrm>
            <a:off x="411125" y="1734780"/>
            <a:ext cx="1009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b="0" i="0" dirty="0">
                <a:solidFill>
                  <a:srgbClr val="2196F3"/>
                </a:solidFill>
                <a:effectLst/>
                <a:latin typeface="Roboto"/>
              </a:rPr>
              <a:t>Training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A47AFB6-8194-44FF-B27F-506AC4E71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378" y="2228848"/>
            <a:ext cx="2742498" cy="231994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E086098-D84B-43ED-993E-DFE7A278E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22" y="2690670"/>
            <a:ext cx="4159317" cy="198852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BEEDFF81-4304-40DD-AF51-1B1F27EAF6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62" y="3136163"/>
            <a:ext cx="3839111" cy="2743583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2D27F2BD-43FB-4D31-BD5F-E73886F6F5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6850" y="2203992"/>
            <a:ext cx="2742498" cy="256850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58B8B319-F9D5-42BA-93D4-A3A41A8060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6850" y="2681143"/>
            <a:ext cx="6147835" cy="207137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2E197A4A-3EBA-47ED-A919-5FEA3302DC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6850" y="3136163"/>
            <a:ext cx="3867690" cy="276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908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6455884"/>
            <a:ext cx="12191999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</p:cNvCxnSpPr>
          <p:nvPr/>
        </p:nvCxnSpPr>
        <p:spPr>
          <a:xfrm>
            <a:off x="340818" y="1329625"/>
            <a:ext cx="31834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6. Multi-GPU computation</a:t>
            </a:r>
          </a:p>
          <a:p>
            <a:endParaRPr lang="en-US" altLang="ko-K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2000" b="1" dirty="0"/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258275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Computational Performance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Yunsang Joo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2EECF7-6090-43E7-B20F-B79708244256}"/>
              </a:ext>
            </a:extLst>
          </p:cNvPr>
          <p:cNvSpPr txBox="1"/>
          <p:nvPr/>
        </p:nvSpPr>
        <p:spPr>
          <a:xfrm>
            <a:off x="5977783" y="1144959"/>
            <a:ext cx="4495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b="0" i="0" dirty="0">
                <a:solidFill>
                  <a:schemeClr val="accent1"/>
                </a:solidFill>
                <a:effectLst/>
                <a:latin typeface="Roboto"/>
              </a:rPr>
              <a:t>Concise Implementation for Multiple GPUs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878E6DDE-40CC-4027-8DE7-C5FE69950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42" y="1755468"/>
            <a:ext cx="1501434" cy="458403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7347DC7D-EC7B-48CB-8130-BA8C594EA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377" y="1766153"/>
            <a:ext cx="4145553" cy="443786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EABAF01-8DD5-4F5B-AC4D-F23F4E950416}"/>
              </a:ext>
            </a:extLst>
          </p:cNvPr>
          <p:cNvSpPr txBox="1"/>
          <p:nvPr/>
        </p:nvSpPr>
        <p:spPr>
          <a:xfrm>
            <a:off x="6295031" y="1766153"/>
            <a:ext cx="4038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b="0" i="0" dirty="0">
                <a:solidFill>
                  <a:srgbClr val="2196F3"/>
                </a:solidFill>
                <a:effectLst/>
                <a:latin typeface="Roboto"/>
              </a:rPr>
              <a:t>Parameter Initialization</a:t>
            </a: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FC3E7FE5-5ADD-49F4-A8CD-B92EE606AE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0757" y="2177607"/>
            <a:ext cx="3148746" cy="67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773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6455884"/>
            <a:ext cx="12191999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</p:cNvCxnSpPr>
          <p:nvPr/>
        </p:nvCxnSpPr>
        <p:spPr>
          <a:xfrm>
            <a:off x="340818" y="1329625"/>
            <a:ext cx="31834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6. Multi-GPU computation</a:t>
            </a:r>
          </a:p>
          <a:p>
            <a:endParaRPr lang="en-US" altLang="ko-K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2000" b="1" dirty="0"/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258275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Computational Performance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Yunsang Joo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646FF265-E637-4CF6-8B83-C7BE6EB30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41" y="1919446"/>
            <a:ext cx="4292259" cy="437614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3CCAD81-8535-4718-9032-EFADAB844103}"/>
              </a:ext>
            </a:extLst>
          </p:cNvPr>
          <p:cNvSpPr txBox="1"/>
          <p:nvPr/>
        </p:nvSpPr>
        <p:spPr>
          <a:xfrm>
            <a:off x="209550" y="1489917"/>
            <a:ext cx="6115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b="0" i="0" dirty="0">
                <a:solidFill>
                  <a:srgbClr val="2196F3"/>
                </a:solidFill>
                <a:effectLst/>
                <a:latin typeface="Roboto"/>
              </a:rPr>
              <a:t>Training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C6574C1-E625-4F57-949E-9265F63E888F}"/>
              </a:ext>
            </a:extLst>
          </p:cNvPr>
          <p:cNvSpPr txBox="1"/>
          <p:nvPr/>
        </p:nvSpPr>
        <p:spPr>
          <a:xfrm>
            <a:off x="4933950" y="2802669"/>
            <a:ext cx="611505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200" b="0" i="0" dirty="0">
                <a:solidFill>
                  <a:srgbClr val="000000"/>
                </a:solidFill>
                <a:effectLst/>
                <a:latin typeface="Roboto"/>
              </a:rPr>
              <a:t>네트워크 매개 변수는 모든 장치에서 초기화 되어야 </a:t>
            </a:r>
            <a:r>
              <a:rPr lang="ko-KR" altLang="en-US" sz="1200" dirty="0">
                <a:solidFill>
                  <a:srgbClr val="000000"/>
                </a:solidFill>
                <a:latin typeface="Roboto"/>
              </a:rPr>
              <a:t>한</a:t>
            </a:r>
            <a:r>
              <a:rPr lang="ko-KR" altLang="en-US" sz="1200" b="0" i="0" dirty="0">
                <a:solidFill>
                  <a:srgbClr val="000000"/>
                </a:solidFill>
                <a:effectLst/>
                <a:latin typeface="Roboto"/>
              </a:rPr>
              <a:t>다</a:t>
            </a:r>
            <a:r>
              <a:rPr lang="en-US" altLang="ko-KR" sz="1200" b="0" i="0" dirty="0">
                <a:solidFill>
                  <a:srgbClr val="000000"/>
                </a:solidFill>
                <a:effectLst/>
                <a:latin typeface="Roboto"/>
              </a:rPr>
              <a:t>. </a:t>
            </a:r>
          </a:p>
          <a:p>
            <a:endParaRPr lang="en-US" altLang="ko-KR" sz="1200" dirty="0">
              <a:solidFill>
                <a:srgbClr val="000000"/>
              </a:solidFill>
              <a:latin typeface="Roboto"/>
            </a:endParaRPr>
          </a:p>
          <a:p>
            <a:r>
              <a:rPr lang="ko-KR" altLang="en-US" sz="1200" b="0" i="0" dirty="0">
                <a:solidFill>
                  <a:srgbClr val="000000"/>
                </a:solidFill>
                <a:effectLst/>
                <a:latin typeface="Roboto"/>
              </a:rPr>
              <a:t>데이터 세트를 반복하는 동안 미니 배치는 모든 장치에 걸쳐 분할된다</a:t>
            </a:r>
            <a:r>
              <a:rPr lang="en-US" altLang="ko-KR" sz="1200" b="0" i="0" dirty="0">
                <a:solidFill>
                  <a:srgbClr val="000000"/>
                </a:solidFill>
                <a:effectLst/>
                <a:latin typeface="Roboto"/>
              </a:rPr>
              <a:t>. </a:t>
            </a:r>
          </a:p>
          <a:p>
            <a:endParaRPr lang="en-US" altLang="ko-KR" sz="1200" dirty="0">
              <a:solidFill>
                <a:srgbClr val="000000"/>
              </a:solidFill>
              <a:latin typeface="Roboto"/>
            </a:endParaRPr>
          </a:p>
          <a:p>
            <a:r>
              <a:rPr lang="ko-KR" altLang="en-US" sz="1200" b="0" i="0" dirty="0">
                <a:solidFill>
                  <a:srgbClr val="000000"/>
                </a:solidFill>
                <a:effectLst/>
                <a:latin typeface="Roboto"/>
              </a:rPr>
              <a:t>우리는 손실과 그 기울기를 여러 장치에서 병렬로 계산한다</a:t>
            </a:r>
            <a:r>
              <a:rPr lang="en-US" altLang="ko-KR" sz="1200" b="0" i="0" dirty="0">
                <a:solidFill>
                  <a:srgbClr val="000000"/>
                </a:solidFill>
                <a:effectLst/>
                <a:latin typeface="Roboto"/>
              </a:rPr>
              <a:t>. </a:t>
            </a:r>
          </a:p>
          <a:p>
            <a:endParaRPr lang="en-US" altLang="ko-KR" sz="1200" dirty="0">
              <a:solidFill>
                <a:srgbClr val="000000"/>
              </a:solidFill>
              <a:latin typeface="Roboto"/>
            </a:endParaRPr>
          </a:p>
          <a:p>
            <a:r>
              <a:rPr lang="ko-KR" altLang="en-US" sz="1200" b="0" i="0" dirty="0">
                <a:solidFill>
                  <a:srgbClr val="000000"/>
                </a:solidFill>
                <a:effectLst/>
                <a:latin typeface="Roboto"/>
              </a:rPr>
              <a:t>손실이 집계되고 </a:t>
            </a:r>
            <a:r>
              <a:rPr lang="en-US" altLang="ko-KR" sz="1200" b="0" i="0" dirty="0">
                <a:solidFill>
                  <a:srgbClr val="000000"/>
                </a:solidFill>
                <a:effectLst/>
                <a:latin typeface="Roboto"/>
              </a:rPr>
              <a:t>(</a:t>
            </a:r>
            <a:r>
              <a:rPr lang="ko-KR" altLang="en-US" sz="1200" b="0" i="0" dirty="0">
                <a:solidFill>
                  <a:srgbClr val="000000"/>
                </a:solidFill>
                <a:effectLst/>
                <a:latin typeface="Roboto"/>
              </a:rPr>
              <a:t>트레이너 방법에 의해</a:t>
            </a:r>
            <a:r>
              <a:rPr lang="en-US" altLang="ko-KR" sz="1200" b="0" i="0" dirty="0">
                <a:solidFill>
                  <a:srgbClr val="000000"/>
                </a:solidFill>
                <a:effectLst/>
                <a:latin typeface="Roboto"/>
              </a:rPr>
              <a:t>) </a:t>
            </a:r>
            <a:r>
              <a:rPr lang="ko-KR" altLang="en-US" sz="1200" b="0" i="0" dirty="0">
                <a:solidFill>
                  <a:srgbClr val="000000"/>
                </a:solidFill>
                <a:effectLst/>
                <a:latin typeface="Roboto"/>
              </a:rPr>
              <a:t>매개 변수가 그에 따라 업데이트된다</a:t>
            </a:r>
            <a:r>
              <a:rPr lang="en-US" altLang="ko-KR" sz="1200" b="0" i="0" dirty="0">
                <a:solidFill>
                  <a:srgbClr val="000000"/>
                </a:solidFill>
                <a:effectLst/>
                <a:latin typeface="Roboto"/>
              </a:rPr>
              <a:t>.</a:t>
            </a:r>
            <a:endParaRPr lang="ko-KR" altLang="en-US" sz="12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407D009-FDDA-4BDA-844A-93E491749767}"/>
              </a:ext>
            </a:extLst>
          </p:cNvPr>
          <p:cNvSpPr txBox="1"/>
          <p:nvPr/>
        </p:nvSpPr>
        <p:spPr>
          <a:xfrm>
            <a:off x="4933950" y="2379178"/>
            <a:ext cx="61150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400" dirty="0" err="1"/>
              <a:t>basic</a:t>
            </a:r>
            <a:r>
              <a:rPr lang="ko-KR" altLang="en-US" sz="1400" dirty="0"/>
              <a:t> </a:t>
            </a:r>
            <a:r>
              <a:rPr lang="ko-KR" altLang="en-US" sz="1400" dirty="0" err="1"/>
              <a:t>functions</a:t>
            </a:r>
            <a:r>
              <a:rPr lang="ko-KR" altLang="en-US" sz="1400" dirty="0"/>
              <a:t> </a:t>
            </a:r>
            <a:r>
              <a:rPr lang="ko-KR" altLang="en-US" sz="1400" dirty="0" err="1"/>
              <a:t>for</a:t>
            </a:r>
            <a:r>
              <a:rPr lang="ko-KR" altLang="en-US" sz="1400" dirty="0"/>
              <a:t> </a:t>
            </a:r>
            <a:r>
              <a:rPr lang="ko-KR" altLang="en-US" sz="1400" dirty="0" err="1"/>
              <a:t>efficient</a:t>
            </a:r>
            <a:r>
              <a:rPr lang="ko-KR" altLang="en-US" sz="1400" dirty="0"/>
              <a:t> </a:t>
            </a:r>
            <a:r>
              <a:rPr lang="ko-KR" altLang="en-US" sz="1400" dirty="0" err="1"/>
              <a:t>parallelism</a:t>
            </a:r>
            <a:r>
              <a:rPr lang="ko-KR" altLang="en-US" sz="14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395733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6455884"/>
            <a:ext cx="12191999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</p:cNvCxnSpPr>
          <p:nvPr/>
        </p:nvCxnSpPr>
        <p:spPr>
          <a:xfrm>
            <a:off x="340818" y="1329625"/>
            <a:ext cx="31834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6. Multi-GPU computation</a:t>
            </a:r>
          </a:p>
          <a:p>
            <a:endParaRPr lang="en-US" altLang="ko-K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2000" b="1" dirty="0"/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258275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Computational Performance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Yunsang Joo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BB0A55-2698-4BFA-B042-398B18BC38C1}"/>
              </a:ext>
            </a:extLst>
          </p:cNvPr>
          <p:cNvSpPr txBox="1"/>
          <p:nvPr/>
        </p:nvSpPr>
        <p:spPr>
          <a:xfrm>
            <a:off x="340818" y="1597283"/>
            <a:ext cx="6115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b="0" i="0" dirty="0">
                <a:solidFill>
                  <a:srgbClr val="2196F3"/>
                </a:solidFill>
                <a:effectLst/>
                <a:latin typeface="Roboto"/>
              </a:rPr>
              <a:t>Experiments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3E8FD287-67E9-4641-859E-C2D6D9272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02" y="1996713"/>
            <a:ext cx="2860351" cy="179749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8C52B31F-7BBE-427A-B5D0-39196A100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802" y="2245917"/>
            <a:ext cx="4009163" cy="156303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9A6CFBE3-AC56-4DD0-ABD3-A357C23520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803" y="2465023"/>
            <a:ext cx="3251100" cy="2274207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B489C973-2C5B-4265-92F8-BFF2691579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2092" y="1993071"/>
            <a:ext cx="2868156" cy="187563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9FFC434F-8C47-4AA3-8244-1F4B26ADB6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2092" y="2234272"/>
            <a:ext cx="5783221" cy="179749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9686AB62-33C0-4605-8A93-1C551885C1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2092" y="2465023"/>
            <a:ext cx="3126058" cy="223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19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6455884"/>
            <a:ext cx="12192000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</p:cNvCxnSpPr>
          <p:nvPr/>
        </p:nvCxnSpPr>
        <p:spPr>
          <a:xfrm>
            <a:off x="703592" y="1241529"/>
            <a:ext cx="70561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703592" y="872197"/>
            <a:ext cx="78848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spc="-15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Index</a:t>
            </a:r>
            <a:endParaRPr lang="en-US" altLang="ko-KR" dirty="0"/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25827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Computational Performance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Yunsang</a:t>
            </a:r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ko-KR" sz="16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Joo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E51A2A-E3FE-48DE-B248-C1F83BBBFA5D}"/>
              </a:ext>
            </a:extLst>
          </p:cNvPr>
          <p:cNvSpPr txBox="1"/>
          <p:nvPr/>
        </p:nvSpPr>
        <p:spPr>
          <a:xfrm>
            <a:off x="1240630" y="1584003"/>
            <a:ext cx="398057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Computational performance</a:t>
            </a:r>
          </a:p>
          <a:p>
            <a:pPr marL="342900" indent="-342900">
              <a:buAutoNum type="arabicPeriod"/>
            </a:pPr>
            <a:endParaRPr lang="en-US" altLang="ko-K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Imperative</a:t>
            </a:r>
            <a:r>
              <a:rPr lang="ko-KR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programming</a:t>
            </a:r>
          </a:p>
          <a:p>
            <a:pPr marL="342900" indent="-342900">
              <a:buAutoNum type="arabicPeriod"/>
            </a:pPr>
            <a:endParaRPr lang="en-US" altLang="ko-K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Symbolic programming</a:t>
            </a:r>
          </a:p>
          <a:p>
            <a:pPr marL="342900" indent="-342900">
              <a:buAutoNum type="arabicPeriod"/>
            </a:pPr>
            <a:endParaRPr lang="en-US" altLang="ko-K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Asynchronous programming</a:t>
            </a:r>
          </a:p>
          <a:p>
            <a:pPr marL="342900" indent="-342900">
              <a:buAutoNum type="arabicPeriod"/>
            </a:pPr>
            <a:endParaRPr lang="en-US" altLang="ko-K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Automatic parallel computation</a:t>
            </a:r>
          </a:p>
          <a:p>
            <a:pPr marL="342900" indent="-342900">
              <a:buAutoNum type="arabicPeriod"/>
            </a:pPr>
            <a:endParaRPr lang="en-US" altLang="ko-K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Multi-GPU computation</a:t>
            </a:r>
          </a:p>
        </p:txBody>
      </p:sp>
    </p:spTree>
    <p:extLst>
      <p:ext uri="{BB962C8B-B14F-4D97-AF65-F5344CB8AC3E}">
        <p14:creationId xmlns:p14="http://schemas.microsoft.com/office/powerpoint/2010/main" val="2905689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6455884"/>
            <a:ext cx="12191999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  <a:endCxn id="15" idx="2"/>
          </p:cNvCxnSpPr>
          <p:nvPr/>
        </p:nvCxnSpPr>
        <p:spPr>
          <a:xfrm flipV="1">
            <a:off x="340818" y="1303893"/>
            <a:ext cx="3919456" cy="257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1. Computational performance</a:t>
            </a:r>
            <a:endParaRPr lang="en-US" altLang="ko-KR" sz="2000" b="1" dirty="0"/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258275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Computational Performance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Yunsang Joo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BE9274-4D48-434F-AB99-60339C5D6305}"/>
              </a:ext>
            </a:extLst>
          </p:cNvPr>
          <p:cNvSpPr txBox="1"/>
          <p:nvPr/>
        </p:nvSpPr>
        <p:spPr>
          <a:xfrm>
            <a:off x="644921" y="1729735"/>
            <a:ext cx="7664534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In deep learning, datasets are usually large and model computation is complex.</a:t>
            </a:r>
          </a:p>
          <a:p>
            <a:endParaRPr lang="en-US" altLang="ko-KR" sz="1600" dirty="0"/>
          </a:p>
          <a:p>
            <a:r>
              <a:rPr lang="en-US" altLang="ko-KR" sz="1600" dirty="0"/>
              <a:t>Factors that affect computing performance</a:t>
            </a:r>
          </a:p>
          <a:p>
            <a:endParaRPr lang="en-US" altLang="ko-KR" sz="1600" dirty="0"/>
          </a:p>
          <a:p>
            <a:r>
              <a:rPr lang="ko-KR" altLang="en-US" sz="1600" dirty="0"/>
              <a:t>명령형 프로그래밍</a:t>
            </a:r>
            <a:endParaRPr lang="en-US" altLang="ko-KR" sz="1600" dirty="0"/>
          </a:p>
          <a:p>
            <a:endParaRPr lang="en-US" altLang="ko-KR" sz="1600" dirty="0"/>
          </a:p>
          <a:p>
            <a:r>
              <a:rPr lang="ko-KR" altLang="en-US" sz="1600" dirty="0"/>
              <a:t>상징형 프로그래밍</a:t>
            </a:r>
            <a:endParaRPr lang="en-US" altLang="ko-KR" sz="1600" dirty="0"/>
          </a:p>
          <a:p>
            <a:endParaRPr lang="en-US" altLang="ko-KR" sz="1600" dirty="0"/>
          </a:p>
          <a:p>
            <a:r>
              <a:rPr lang="ko-KR" altLang="en-US" sz="1600" dirty="0"/>
              <a:t>비동기 프로그래밍</a:t>
            </a:r>
            <a:endParaRPr lang="en-US" altLang="ko-KR" sz="1600" dirty="0"/>
          </a:p>
          <a:p>
            <a:endParaRPr lang="en-US" altLang="ko-KR" sz="1600" dirty="0"/>
          </a:p>
          <a:p>
            <a:r>
              <a:rPr lang="ko-KR" altLang="en-US" sz="1600" dirty="0"/>
              <a:t>자동 병렬 계산</a:t>
            </a:r>
            <a:r>
              <a:rPr lang="en-US" altLang="ko-KR" sz="1600" dirty="0"/>
              <a:t>(CPU &amp; GPU)</a:t>
            </a:r>
          </a:p>
          <a:p>
            <a:endParaRPr lang="en-US" altLang="ko-KR" sz="1600" dirty="0"/>
          </a:p>
          <a:p>
            <a:r>
              <a:rPr lang="ko-KR" altLang="en-US" sz="1600" dirty="0"/>
              <a:t>다중 </a:t>
            </a:r>
            <a:r>
              <a:rPr lang="en-US" altLang="ko-KR" sz="1600" dirty="0"/>
              <a:t>GPU </a:t>
            </a:r>
            <a:r>
              <a:rPr lang="ko-KR" altLang="en-US" sz="1600" dirty="0"/>
              <a:t>계산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E1BB978-19D6-4AD9-AA85-39D507CE0DA2}"/>
              </a:ext>
            </a:extLst>
          </p:cNvPr>
          <p:cNvSpPr txBox="1"/>
          <p:nvPr/>
        </p:nvSpPr>
        <p:spPr>
          <a:xfrm>
            <a:off x="5496182" y="3429000"/>
            <a:ext cx="56265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dirty="0"/>
              <a:t>목적 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모델의 정확성에 영향을 주지 않고 모델 학습 시간을 줄임으로써 모델의 컴퓨팅 성능을 더욱 향상시킨다.</a:t>
            </a:r>
          </a:p>
        </p:txBody>
      </p:sp>
    </p:spTree>
    <p:extLst>
      <p:ext uri="{BB962C8B-B14F-4D97-AF65-F5344CB8AC3E}">
        <p14:creationId xmlns:p14="http://schemas.microsoft.com/office/powerpoint/2010/main" val="2785229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6455884"/>
            <a:ext cx="12191999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</p:cNvCxnSpPr>
          <p:nvPr/>
        </p:nvCxnSpPr>
        <p:spPr>
          <a:xfrm flipV="1">
            <a:off x="340818" y="1303893"/>
            <a:ext cx="3367116" cy="2573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2. Imperative programming</a:t>
            </a:r>
            <a:endParaRPr lang="en-US" altLang="ko-KR" sz="2000" b="1" dirty="0"/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258275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Computational Performance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Yunsang Joo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7B4DB15C-83AA-4A1B-A00F-CC9CC5732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00" y="2444711"/>
            <a:ext cx="2734057" cy="20100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491431-1558-40CC-B738-8BCD3E63A7E5}"/>
              </a:ext>
            </a:extLst>
          </p:cNvPr>
          <p:cNvSpPr txBox="1"/>
          <p:nvPr/>
        </p:nvSpPr>
        <p:spPr>
          <a:xfrm>
            <a:off x="340818" y="1755465"/>
            <a:ext cx="1118845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/>
              <a:t>명령형 프로그래밍 </a:t>
            </a:r>
            <a:r>
              <a:rPr lang="en-US" altLang="ko-KR" sz="1400" dirty="0"/>
              <a:t>: </a:t>
            </a:r>
            <a:r>
              <a:rPr lang="ko-KR" altLang="en-US" sz="1400" b="0" i="0" dirty="0">
                <a:effectLst/>
                <a:latin typeface="Arial" panose="020B0604020202020204" pitchFamily="34" charset="0"/>
              </a:rPr>
              <a:t>프로그래밍의 </a:t>
            </a:r>
            <a:r>
              <a:rPr lang="ko-KR" altLang="en-US" sz="1400" dirty="0">
                <a:latin typeface="Arial" panose="020B0604020202020204" pitchFamily="34" charset="0"/>
              </a:rPr>
              <a:t>상태</a:t>
            </a:r>
            <a:r>
              <a:rPr lang="ko-KR" altLang="en-US" sz="1400" b="0" i="0" dirty="0">
                <a:effectLst/>
                <a:latin typeface="Arial" panose="020B0604020202020204" pitchFamily="34" charset="0"/>
              </a:rPr>
              <a:t>와 상태를 변경시키는 구문의 관점에서 연산을 설명하는 </a:t>
            </a:r>
            <a:r>
              <a:rPr lang="ko-KR" altLang="en-US" sz="1400" dirty="0">
                <a:latin typeface="Arial" panose="020B0604020202020204" pitchFamily="34" charset="0"/>
              </a:rPr>
              <a:t>프로그래밍 패러다임</a:t>
            </a:r>
            <a:endParaRPr lang="en-US" altLang="ko-KR" sz="1400" dirty="0">
              <a:latin typeface="Arial" panose="020B0604020202020204" pitchFamily="34" charset="0"/>
            </a:endParaRPr>
          </a:p>
          <a:p>
            <a:endParaRPr lang="en-US" altLang="ko-KR" sz="1400" dirty="0">
              <a:latin typeface="Arial" panose="020B0604020202020204" pitchFamily="34" charset="0"/>
            </a:endParaRPr>
          </a:p>
          <a:p>
            <a:endParaRPr lang="en-US" altLang="ko-KR" sz="1400" dirty="0">
              <a:latin typeface="Arial" panose="020B0604020202020204" pitchFamily="34" charset="0"/>
            </a:endParaRPr>
          </a:p>
          <a:p>
            <a:endParaRPr lang="en-US" altLang="ko-KR" sz="1400" dirty="0">
              <a:latin typeface="Arial" panose="020B0604020202020204" pitchFamily="34" charset="0"/>
            </a:endParaRPr>
          </a:p>
          <a:p>
            <a:endParaRPr lang="en-US" altLang="ko-KR" sz="1400" dirty="0">
              <a:latin typeface="Arial" panose="020B0604020202020204" pitchFamily="34" charset="0"/>
            </a:endParaRPr>
          </a:p>
          <a:p>
            <a:endParaRPr lang="en-US" altLang="ko-KR" sz="1400" dirty="0">
              <a:latin typeface="Arial" panose="020B0604020202020204" pitchFamily="34" charset="0"/>
            </a:endParaRPr>
          </a:p>
          <a:p>
            <a:endParaRPr lang="en-US" altLang="ko-KR" sz="1400" dirty="0">
              <a:latin typeface="Arial" panose="020B0604020202020204" pitchFamily="34" charset="0"/>
            </a:endParaRPr>
          </a:p>
          <a:p>
            <a:endParaRPr lang="en-US" altLang="ko-KR" sz="1400" dirty="0">
              <a:latin typeface="Arial" panose="020B0604020202020204" pitchFamily="34" charset="0"/>
            </a:endParaRPr>
          </a:p>
          <a:p>
            <a:endParaRPr lang="en-US" altLang="ko-KR" sz="1400" dirty="0"/>
          </a:p>
          <a:p>
            <a:r>
              <a:rPr lang="en-US" altLang="ko-KR" sz="1400" dirty="0"/>
              <a:t>							 </a:t>
            </a:r>
            <a:r>
              <a:rPr lang="ko-KR" altLang="en-US" sz="1400" dirty="0"/>
              <a:t>편리하지만 비효율적이다</a:t>
            </a:r>
            <a:r>
              <a:rPr lang="en-US" altLang="ko-KR" sz="1400" dirty="0"/>
              <a:t>.</a:t>
            </a:r>
          </a:p>
          <a:p>
            <a:r>
              <a:rPr lang="en-US" altLang="ko-KR" sz="1400" dirty="0"/>
              <a:t>	</a:t>
            </a:r>
          </a:p>
          <a:p>
            <a:endParaRPr lang="en-US" altLang="ko-KR" sz="1400" dirty="0"/>
          </a:p>
          <a:p>
            <a:endParaRPr lang="en-US" altLang="ko-KR" sz="1400" dirty="0"/>
          </a:p>
          <a:p>
            <a:endParaRPr lang="en-US" altLang="ko-KR" sz="1400" dirty="0"/>
          </a:p>
          <a:p>
            <a:endParaRPr lang="en-US" altLang="ko-KR" sz="1400" dirty="0"/>
          </a:p>
          <a:p>
            <a:endParaRPr lang="en-US" altLang="ko-KR" sz="1400" dirty="0"/>
          </a:p>
          <a:p>
            <a:r>
              <a:rPr lang="en-US" altLang="ko-KR" sz="1400" dirty="0"/>
              <a:t>3</a:t>
            </a:r>
            <a:r>
              <a:rPr lang="ko-KR" altLang="en-US" sz="1400" dirty="0"/>
              <a:t>개의 </a:t>
            </a:r>
            <a:r>
              <a:rPr lang="en-US" altLang="ko-KR" sz="1400" dirty="0"/>
              <a:t>add</a:t>
            </a:r>
            <a:r>
              <a:rPr lang="ko-KR" altLang="en-US" sz="1400" dirty="0"/>
              <a:t>를 독립적으로 실행하여</a:t>
            </a:r>
            <a:r>
              <a:rPr lang="en-US" altLang="ko-KR" sz="1400" dirty="0"/>
              <a:t>	</a:t>
            </a:r>
            <a:r>
              <a:rPr lang="ko-KR" altLang="en-US" sz="1400" dirty="0"/>
              <a:t>인터프리터에 발생하는 오버헤드가 압도적이다</a:t>
            </a:r>
            <a:r>
              <a:rPr lang="en-US" altLang="ko-KR" sz="1400" dirty="0"/>
              <a:t>.</a:t>
            </a:r>
          </a:p>
          <a:p>
            <a:endParaRPr lang="en-US" altLang="ko-KR" sz="1400" dirty="0"/>
          </a:p>
          <a:p>
            <a:r>
              <a:rPr lang="en-US" altLang="ko-KR" sz="1400" dirty="0" err="1"/>
              <a:t>fancy_func</a:t>
            </a:r>
            <a:r>
              <a:rPr lang="ko-KR" altLang="en-US" sz="1400" dirty="0"/>
              <a:t>가 모두 실행될 때까지 변수를 저장한다</a:t>
            </a:r>
            <a:r>
              <a:rPr lang="en-US" altLang="ko-KR" sz="1400" dirty="0"/>
              <a:t>.</a:t>
            </a:r>
            <a:endParaRPr lang="ko-KR" altLang="en-US" sz="1400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B8680D8A-956D-4079-8BB3-72AF10D5E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0273" y="2441412"/>
            <a:ext cx="2486372" cy="14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848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6455884"/>
            <a:ext cx="12191999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</p:cNvCxnSpPr>
          <p:nvPr/>
        </p:nvCxnSpPr>
        <p:spPr>
          <a:xfrm flipV="1">
            <a:off x="340818" y="1303893"/>
            <a:ext cx="3367116" cy="2573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3. Symbolic programming</a:t>
            </a:r>
            <a:endParaRPr lang="en-US" altLang="ko-KR" sz="2000" b="1" dirty="0"/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258275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Computational Performance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Yunsang Joo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491431-1558-40CC-B738-8BCD3E63A7E5}"/>
              </a:ext>
            </a:extLst>
          </p:cNvPr>
          <p:cNvSpPr txBox="1"/>
          <p:nvPr/>
        </p:nvSpPr>
        <p:spPr>
          <a:xfrm>
            <a:off x="340818" y="1755465"/>
            <a:ext cx="11188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/>
              <a:t>상징형 프로그래밍</a:t>
            </a:r>
            <a:endParaRPr lang="en-US" altLang="ko-KR" sz="1400" dirty="0">
              <a:solidFill>
                <a:srgbClr val="202122"/>
              </a:solidFill>
              <a:latin typeface="Arial" panose="020B0604020202020204" pitchFamily="34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8DA153A-90C9-4024-BBEB-29B711322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89" y="3763205"/>
            <a:ext cx="4258269" cy="165758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10F5BBEB-AC78-490B-A974-D0E8E8D83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818" y="2061207"/>
            <a:ext cx="4267796" cy="1733792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B6AE229C-38A2-4F7B-B097-A24D257272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5744" y="4129709"/>
            <a:ext cx="1591517" cy="129107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9844B11-CEEA-4510-82C9-F7613B3A8B81}"/>
              </a:ext>
            </a:extLst>
          </p:cNvPr>
          <p:cNvSpPr txBox="1"/>
          <p:nvPr/>
        </p:nvSpPr>
        <p:spPr>
          <a:xfrm>
            <a:off x="4875744" y="1721172"/>
            <a:ext cx="679336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Step</a:t>
            </a:r>
          </a:p>
          <a:p>
            <a:endParaRPr lang="en-US" altLang="ko-KR" sz="1400" dirty="0"/>
          </a:p>
          <a:p>
            <a:r>
              <a:rPr lang="en-US" altLang="ko-KR" sz="1400" dirty="0"/>
              <a:t>1. </a:t>
            </a:r>
            <a:r>
              <a:rPr lang="ko-KR" altLang="en-US" sz="1400" dirty="0"/>
              <a:t>실행할 작업을 정의한다</a:t>
            </a:r>
            <a:r>
              <a:rPr lang="en-US" altLang="ko-KR" sz="1400" dirty="0"/>
              <a:t>.</a:t>
            </a:r>
          </a:p>
          <a:p>
            <a:r>
              <a:rPr lang="en-US" altLang="ko-KR" sz="1400" dirty="0"/>
              <a:t>2. </a:t>
            </a:r>
            <a:r>
              <a:rPr lang="ko-KR" altLang="en-US" sz="1400" dirty="0"/>
              <a:t>작업을 실행 가능한 프로그램으로 컴파일한다</a:t>
            </a:r>
            <a:r>
              <a:rPr lang="en-US" altLang="ko-KR" sz="1400" dirty="0"/>
              <a:t>.</a:t>
            </a:r>
          </a:p>
          <a:p>
            <a:r>
              <a:rPr lang="en-US" altLang="ko-KR" sz="1400" dirty="0"/>
              <a:t>3. </a:t>
            </a:r>
            <a:r>
              <a:rPr lang="ko-KR" altLang="en-US" sz="1400" dirty="0"/>
              <a:t>필요한 입력을 제공하고 실행을 위해 컴파일 된 프로그램을 호출한다</a:t>
            </a:r>
            <a:r>
              <a:rPr lang="en-US" altLang="ko-KR" sz="1400" dirty="0"/>
              <a:t>.</a:t>
            </a:r>
          </a:p>
          <a:p>
            <a:endParaRPr lang="en-US" altLang="ko-KR" sz="1400" dirty="0"/>
          </a:p>
          <a:p>
            <a:r>
              <a:rPr lang="en-US" altLang="ko-KR" sz="1400" dirty="0"/>
              <a:t>Imperative programming</a:t>
            </a:r>
          </a:p>
          <a:p>
            <a:r>
              <a:rPr lang="ko-KR" altLang="en-US" sz="1400" dirty="0"/>
              <a:t>간단하고 작성하기 쉽다</a:t>
            </a:r>
            <a:r>
              <a:rPr lang="en-US" altLang="ko-KR" sz="1400" dirty="0"/>
              <a:t>. </a:t>
            </a:r>
            <a:r>
              <a:rPr lang="ko-KR" altLang="en-US" sz="1400" dirty="0"/>
              <a:t>디버그하기 쉽다</a:t>
            </a:r>
            <a:r>
              <a:rPr lang="en-US" altLang="ko-KR" sz="1400" dirty="0"/>
              <a:t>.</a:t>
            </a:r>
          </a:p>
          <a:p>
            <a:r>
              <a:rPr lang="en-US" altLang="ko-KR" sz="1400" dirty="0"/>
              <a:t>Symbolic programming</a:t>
            </a:r>
          </a:p>
          <a:p>
            <a:r>
              <a:rPr lang="ko-KR" altLang="en-US" sz="1400" dirty="0"/>
              <a:t>더 효율적이고 이식하기 쉽다</a:t>
            </a:r>
            <a:r>
              <a:rPr lang="en-US" altLang="ko-KR" sz="1400" dirty="0"/>
              <a:t>. </a:t>
            </a:r>
            <a:r>
              <a:rPr lang="ko-KR" altLang="en-US" sz="1400" dirty="0"/>
              <a:t>보다 쉽게 최적화할 수 있다</a:t>
            </a:r>
            <a:r>
              <a:rPr lang="en-US" altLang="ko-KR" sz="1400" dirty="0"/>
              <a:t>.</a:t>
            </a:r>
          </a:p>
          <a:p>
            <a:endParaRPr lang="en-US" altLang="ko-KR" sz="1400" dirty="0"/>
          </a:p>
          <a:p>
            <a:endParaRPr lang="en-US" altLang="ko-KR" sz="1400" dirty="0"/>
          </a:p>
          <a:p>
            <a:endParaRPr lang="en-US" altLang="ko-KR" sz="1400" dirty="0"/>
          </a:p>
          <a:p>
            <a:endParaRPr lang="en-US" altLang="ko-KR" sz="1400" dirty="0"/>
          </a:p>
          <a:p>
            <a:endParaRPr lang="en-US" altLang="ko-KR" sz="1400" dirty="0"/>
          </a:p>
          <a:p>
            <a:endParaRPr lang="en-US" altLang="ko-KR" sz="1400" dirty="0"/>
          </a:p>
          <a:p>
            <a:endParaRPr lang="en-US" altLang="ko-KR" sz="1400" dirty="0"/>
          </a:p>
          <a:p>
            <a:endParaRPr lang="en-US" altLang="ko-KR" sz="1400" dirty="0"/>
          </a:p>
          <a:p>
            <a:r>
              <a:rPr lang="ko-KR" altLang="en-US" sz="1200" dirty="0"/>
              <a:t>컴파일러는 위의 코드를 최적화하고 </a:t>
            </a:r>
            <a:r>
              <a:rPr lang="en-US" altLang="ko-KR" sz="1200" dirty="0"/>
              <a:t>print ((1 + 2) + (3 + 4)) </a:t>
            </a:r>
            <a:r>
              <a:rPr lang="ko-KR" altLang="en-US" sz="1200" dirty="0"/>
              <a:t>또는 </a:t>
            </a:r>
            <a:r>
              <a:rPr lang="en-US" altLang="ko-KR" sz="1200" dirty="0"/>
              <a:t>print (10)</a:t>
            </a:r>
            <a:r>
              <a:rPr lang="ko-KR" altLang="en-US" sz="1200" dirty="0"/>
              <a:t>로 다시 작성할 수 있다</a:t>
            </a:r>
            <a:r>
              <a:rPr lang="en-US" altLang="ko-KR" sz="1200" dirty="0"/>
              <a:t>.</a:t>
            </a:r>
          </a:p>
          <a:p>
            <a:endParaRPr lang="en-US" altLang="ko-KR" sz="1200" dirty="0"/>
          </a:p>
          <a:p>
            <a:r>
              <a:rPr lang="ko-KR" altLang="en-US" sz="1200" dirty="0"/>
              <a:t>변수가 더 이상 필요하지 않을 때마다 메모리를 해제하거나 할당하지 않을 수 있다</a:t>
            </a:r>
            <a:r>
              <a:rPr lang="en-US" altLang="ko-KR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4829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6455884"/>
            <a:ext cx="12191999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</p:cNvCxnSpPr>
          <p:nvPr/>
        </p:nvCxnSpPr>
        <p:spPr>
          <a:xfrm flipV="1">
            <a:off x="340818" y="1303893"/>
            <a:ext cx="3367116" cy="2573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3. Symbolic programming</a:t>
            </a:r>
            <a:endParaRPr lang="en-US" altLang="ko-KR" sz="2000" b="1" dirty="0"/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258275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Computational Performance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Yunsang Joo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491431-1558-40CC-B738-8BCD3E63A7E5}"/>
              </a:ext>
            </a:extLst>
          </p:cNvPr>
          <p:cNvSpPr txBox="1"/>
          <p:nvPr/>
        </p:nvSpPr>
        <p:spPr>
          <a:xfrm>
            <a:off x="340818" y="1604461"/>
            <a:ext cx="11188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Hybrid programming</a:t>
            </a:r>
            <a:endParaRPr lang="en-US" altLang="ko-KR" sz="1400" dirty="0">
              <a:solidFill>
                <a:srgbClr val="202122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844B11-CEEA-4510-82C9-F7613B3A8B81}"/>
              </a:ext>
            </a:extLst>
          </p:cNvPr>
          <p:cNvSpPr txBox="1"/>
          <p:nvPr/>
        </p:nvSpPr>
        <p:spPr>
          <a:xfrm>
            <a:off x="3707934" y="2050060"/>
            <a:ext cx="7161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/>
              <a:t>순수 명령형 프로그래밍을 사용하여 개발 및 디버그 할 수 있는 동시에 제품 수준의 컴퓨팅 성능 및 배포가 필요할 때 대부분의 프로그램을 실행할 기호 프로그램으로 변환 할 수 있는 하이브리드 모델이 탄생했다</a:t>
            </a:r>
            <a:r>
              <a:rPr lang="en-US" altLang="ko-KR" sz="1200" dirty="0"/>
              <a:t>.</a:t>
            </a:r>
          </a:p>
          <a:p>
            <a:r>
              <a:rPr lang="en-US" altLang="ko-KR" sz="1200" dirty="0"/>
              <a:t>hybridize </a:t>
            </a:r>
            <a:r>
              <a:rPr lang="ko-KR" altLang="en-US" sz="1200" dirty="0"/>
              <a:t>함수가 호출되면 </a:t>
            </a:r>
            <a:r>
              <a:rPr lang="en-US" altLang="ko-KR" sz="1200" dirty="0"/>
              <a:t>Gluon</a:t>
            </a:r>
            <a:r>
              <a:rPr lang="ko-KR" altLang="en-US" sz="1200" dirty="0"/>
              <a:t>은 프로그램 실행을 기호 프로그래밍에 사용되는 스타일로 변환한다</a:t>
            </a:r>
            <a:r>
              <a:rPr lang="en-US" altLang="ko-KR" sz="1200" dirty="0"/>
              <a:t>.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D2A9A69D-71E8-405B-AA6C-BD3F3D01D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41" y="2089711"/>
            <a:ext cx="2867425" cy="2591162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993035D7-74F9-495D-B271-296764FF2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841" y="4751821"/>
            <a:ext cx="2248214" cy="152421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663B6746-EC21-4974-A61F-D341001F0A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841" y="4975190"/>
            <a:ext cx="1000265" cy="295316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52A3C3F4-BFA1-4138-B85B-A99892B1D6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841" y="5341454"/>
            <a:ext cx="2238687" cy="190527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0A912C99-5AA4-4F2B-BC06-A6BA020362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0841" y="2975660"/>
            <a:ext cx="4134427" cy="1705213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895398B1-7726-4BB5-8F91-DB4AFFA738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0841" y="4680873"/>
            <a:ext cx="2591162" cy="1362265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02B0023B-EABA-4807-8695-552F878854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72003" y="5728769"/>
            <a:ext cx="2152950" cy="31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352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6455884"/>
            <a:ext cx="12191999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</p:cNvCxnSpPr>
          <p:nvPr/>
        </p:nvCxnSpPr>
        <p:spPr>
          <a:xfrm flipV="1">
            <a:off x="340818" y="1326019"/>
            <a:ext cx="3878757" cy="36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4. Asynchronous programming</a:t>
            </a:r>
          </a:p>
          <a:p>
            <a:endParaRPr lang="en-US" altLang="ko-KR" sz="2000" b="1" dirty="0"/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258275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Computational Performance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Yunsang Joo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8231DD-FDCA-49F0-A174-34DAB0F55251}"/>
              </a:ext>
            </a:extLst>
          </p:cNvPr>
          <p:cNvSpPr txBox="1"/>
          <p:nvPr/>
        </p:nvSpPr>
        <p:spPr>
          <a:xfrm>
            <a:off x="7429606" y="2027242"/>
            <a:ext cx="42729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200" dirty="0"/>
              <a:t>메모리 오버 헤드를 줄이고 프로세서 사용률을 높일 수 있다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2F136AE5-0B02-4FF7-A98E-3B5AC3CE7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41" y="3192611"/>
            <a:ext cx="3460090" cy="254351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284579D1-96D4-4FA4-9081-F0D3F97E6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840" y="5837761"/>
            <a:ext cx="1115172" cy="33607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9B03693-B5A4-41EF-B58E-7F38F2AB4F28}"/>
              </a:ext>
            </a:extLst>
          </p:cNvPr>
          <p:cNvSpPr txBox="1"/>
          <p:nvPr/>
        </p:nvSpPr>
        <p:spPr>
          <a:xfrm>
            <a:off x="317839" y="1657910"/>
            <a:ext cx="67401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400" dirty="0"/>
              <a:t>비동기 프로그래밍 </a:t>
            </a:r>
            <a:r>
              <a:rPr lang="en-US" altLang="ko-KR" sz="1400" dirty="0"/>
              <a:t>: </a:t>
            </a:r>
            <a:r>
              <a:rPr lang="ko-KR" altLang="en-US" sz="1400" dirty="0"/>
              <a:t>해야 할 일을 위임하고 기다리는 방식</a:t>
            </a: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F126B109-2D71-4E66-ABCD-A8718ED46A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024" y="3192611"/>
            <a:ext cx="1257475" cy="352474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FF4E8285-7708-4280-A450-FD67D12261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024" y="3674707"/>
            <a:ext cx="885949" cy="304843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6267291B-F737-4628-962F-381DEA29F2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6024" y="4110971"/>
            <a:ext cx="1095528" cy="161948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9CF788AC-DE30-491B-A93E-88B3440B8E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4365" y="3197291"/>
            <a:ext cx="1543265" cy="1781424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433D3F4C-A5AD-4AB9-A65B-4FD4F9BCCE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2836" y="3239221"/>
            <a:ext cx="5001323" cy="1667108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354C4745-81B7-442D-83DC-AE450ADF269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86024" y="5066139"/>
            <a:ext cx="3019846" cy="781159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121E15EE-75FD-464B-A5FE-CD5F865CD0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86024" y="5977287"/>
            <a:ext cx="1047896" cy="171474"/>
          </a:xfrm>
          <a:prstGeom prst="rect">
            <a:avLst/>
          </a:prstGeom>
        </p:spPr>
      </p:pic>
      <p:pic>
        <p:nvPicPr>
          <p:cNvPr id="40" name="그림 39">
            <a:extLst>
              <a:ext uri="{FF2B5EF4-FFF2-40B4-BE49-F238E27FC236}">
                <a16:creationId xmlns:a16="http://schemas.microsoft.com/office/drawing/2014/main" id="{2F844F26-5384-4532-BCFF-0B6B5E42A56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0818" y="2156864"/>
            <a:ext cx="3619875" cy="81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49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6455884"/>
            <a:ext cx="12191999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</p:cNvCxnSpPr>
          <p:nvPr/>
        </p:nvCxnSpPr>
        <p:spPr>
          <a:xfrm flipV="1">
            <a:off x="340818" y="1326019"/>
            <a:ext cx="3878757" cy="36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4. Asynchronous programming</a:t>
            </a:r>
          </a:p>
          <a:p>
            <a:endParaRPr lang="en-US" altLang="ko-KR" sz="2000" b="1" dirty="0"/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258275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Computational Performance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Yunsang Joo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9B03693-B5A4-41EF-B58E-7F38F2AB4F28}"/>
              </a:ext>
            </a:extLst>
          </p:cNvPr>
          <p:cNvSpPr txBox="1"/>
          <p:nvPr/>
        </p:nvSpPr>
        <p:spPr>
          <a:xfrm>
            <a:off x="317839" y="1657910"/>
            <a:ext cx="67401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400" dirty="0"/>
              <a:t>비동기 프로그래밍 </a:t>
            </a:r>
            <a:r>
              <a:rPr lang="en-US" altLang="ko-KR" sz="1400" dirty="0"/>
              <a:t>: </a:t>
            </a:r>
            <a:r>
              <a:rPr lang="ko-KR" altLang="en-US" sz="1400" dirty="0"/>
              <a:t>해야 할 일을 위임하고 기다리는 방식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3C59611-4A7A-49C7-A49A-AC182340E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714" y="2329864"/>
            <a:ext cx="2248214" cy="1390844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2A2D93BB-37ED-4DFA-82CF-4B5C7E3EA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714" y="4139406"/>
            <a:ext cx="1571844" cy="30484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7E8AD05-95C3-4C78-B4EC-19BEDC386B08}"/>
              </a:ext>
            </a:extLst>
          </p:cNvPr>
          <p:cNvSpPr txBox="1"/>
          <p:nvPr/>
        </p:nvSpPr>
        <p:spPr>
          <a:xfrm>
            <a:off x="841714" y="5154917"/>
            <a:ext cx="6115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b="0" i="0" u="none" strike="noStrike" baseline="0" dirty="0">
                <a:latin typeface="CMR10"/>
              </a:rPr>
              <a:t>Synchronous : 1000(</a:t>
            </a:r>
            <a:r>
              <a:rPr lang="en-US" altLang="ko-KR" sz="1200" b="0" i="1" u="none" strike="noStrike" baseline="0" dirty="0">
                <a:latin typeface="CMMI10"/>
              </a:rPr>
              <a:t>t</a:t>
            </a:r>
            <a:r>
              <a:rPr lang="en-US" altLang="ko-KR" sz="1200" b="0" i="0" u="none" strike="noStrike" baseline="0" dirty="0">
                <a:latin typeface="CMR8"/>
              </a:rPr>
              <a:t>1 </a:t>
            </a:r>
            <a:r>
              <a:rPr lang="en-US" altLang="ko-KR" sz="1200" b="0" i="0" u="none" strike="noStrike" baseline="0" dirty="0">
                <a:latin typeface="CMR10"/>
              </a:rPr>
              <a:t>+ </a:t>
            </a:r>
            <a:r>
              <a:rPr lang="en-US" altLang="ko-KR" sz="1200" b="0" i="1" u="none" strike="noStrike" baseline="0" dirty="0">
                <a:latin typeface="CMMI10"/>
              </a:rPr>
              <a:t>t</a:t>
            </a:r>
            <a:r>
              <a:rPr lang="en-US" altLang="ko-KR" sz="1200" b="0" i="0" u="none" strike="noStrike" baseline="0" dirty="0">
                <a:latin typeface="CMR8"/>
              </a:rPr>
              <a:t>2 </a:t>
            </a:r>
            <a:r>
              <a:rPr lang="en-US" altLang="ko-KR" sz="1200" b="0" i="0" u="none" strike="noStrike" baseline="0" dirty="0">
                <a:latin typeface="CMR10"/>
              </a:rPr>
              <a:t>+ </a:t>
            </a:r>
            <a:r>
              <a:rPr lang="en-US" altLang="ko-KR" sz="1200" b="0" i="1" u="none" strike="noStrike" baseline="0" dirty="0">
                <a:latin typeface="CMMI10"/>
              </a:rPr>
              <a:t>t</a:t>
            </a:r>
            <a:r>
              <a:rPr lang="en-US" altLang="ko-KR" sz="1200" b="0" i="0" u="none" strike="noStrike" baseline="0" dirty="0">
                <a:latin typeface="CMR8"/>
              </a:rPr>
              <a:t>3</a:t>
            </a:r>
            <a:r>
              <a:rPr lang="en-US" altLang="ko-KR" sz="1200" b="0" i="0" u="none" strike="noStrike" baseline="0" dirty="0">
                <a:latin typeface="CMR10"/>
              </a:rPr>
              <a:t>)</a:t>
            </a:r>
            <a:r>
              <a:rPr lang="fr-FR" altLang="ko-KR" sz="1200" b="0" i="1" u="none" strike="noStrike" baseline="0" dirty="0">
                <a:latin typeface="CMMI10"/>
              </a:rPr>
              <a:t> </a:t>
            </a:r>
          </a:p>
          <a:p>
            <a:r>
              <a:rPr lang="fr-FR" altLang="ko-KR" sz="1200" b="0" i="1" u="none" strike="noStrike" baseline="0" dirty="0">
                <a:latin typeface="CMMI10"/>
              </a:rPr>
              <a:t>Asynchronous : t</a:t>
            </a:r>
            <a:r>
              <a:rPr lang="fr-FR" altLang="ko-KR" sz="1200" b="0" i="0" u="none" strike="noStrike" baseline="0" dirty="0">
                <a:latin typeface="CMR8"/>
              </a:rPr>
              <a:t>1 </a:t>
            </a:r>
            <a:r>
              <a:rPr lang="fr-FR" altLang="ko-KR" sz="1200" b="0" i="0" u="none" strike="noStrike" baseline="0" dirty="0">
                <a:latin typeface="CMR10"/>
              </a:rPr>
              <a:t>+ 1000</a:t>
            </a:r>
            <a:r>
              <a:rPr lang="fr-FR" altLang="ko-KR" sz="1200" b="0" i="1" u="none" strike="noStrike" baseline="0" dirty="0">
                <a:latin typeface="CMMI10"/>
              </a:rPr>
              <a:t>t</a:t>
            </a:r>
            <a:r>
              <a:rPr lang="fr-FR" altLang="ko-KR" sz="1200" b="0" i="0" u="none" strike="noStrike" baseline="0" dirty="0">
                <a:latin typeface="CMR8"/>
              </a:rPr>
              <a:t>2 </a:t>
            </a:r>
            <a:r>
              <a:rPr lang="fr-FR" altLang="ko-KR" sz="1200" b="0" i="0" u="none" strike="noStrike" baseline="0" dirty="0">
                <a:latin typeface="CMR10"/>
              </a:rPr>
              <a:t>+ </a:t>
            </a:r>
            <a:r>
              <a:rPr lang="fr-FR" altLang="ko-KR" sz="1200" b="0" i="1" u="none" strike="noStrike" baseline="0" dirty="0">
                <a:latin typeface="CMMI10"/>
              </a:rPr>
              <a:t>t</a:t>
            </a:r>
            <a:r>
              <a:rPr lang="fr-FR" altLang="ko-KR" sz="1200" b="0" i="0" u="none" strike="noStrike" baseline="0" dirty="0">
                <a:latin typeface="CMR8"/>
              </a:rPr>
              <a:t>3 </a:t>
            </a:r>
            <a:r>
              <a:rPr lang="fr-FR" altLang="ko-KR" sz="1200" b="0" i="0" u="none" strike="noStrike" baseline="0" dirty="0">
                <a:latin typeface="SourceSerifPro-Regular-Identity-H"/>
              </a:rPr>
              <a:t>(assuming </a:t>
            </a:r>
            <a:r>
              <a:rPr lang="fr-FR" altLang="ko-KR" sz="1200" b="0" i="0" u="none" strike="noStrike" baseline="0" dirty="0">
                <a:latin typeface="CMR10"/>
              </a:rPr>
              <a:t>1000</a:t>
            </a:r>
            <a:r>
              <a:rPr lang="fr-FR" altLang="ko-KR" sz="1200" b="0" i="1" u="none" strike="noStrike" baseline="0" dirty="0">
                <a:latin typeface="CMMI10"/>
              </a:rPr>
              <a:t>t</a:t>
            </a:r>
            <a:r>
              <a:rPr lang="fr-FR" altLang="ko-KR" sz="1200" b="0" i="0" u="none" strike="noStrike" baseline="0" dirty="0">
                <a:latin typeface="CMR8"/>
              </a:rPr>
              <a:t>2 </a:t>
            </a:r>
            <a:r>
              <a:rPr lang="fr-FR" altLang="ko-KR" sz="1200" b="0" i="1" u="none" strike="noStrike" baseline="0" dirty="0">
                <a:latin typeface="CMMI10"/>
              </a:rPr>
              <a:t>&gt; </a:t>
            </a:r>
            <a:r>
              <a:rPr lang="fr-FR" altLang="ko-KR" sz="1200" b="0" i="0" u="none" strike="noStrike" baseline="0" dirty="0">
                <a:latin typeface="CMR10"/>
              </a:rPr>
              <a:t>999</a:t>
            </a:r>
            <a:r>
              <a:rPr lang="fr-FR" altLang="ko-KR" sz="1200" b="0" i="1" u="none" strike="noStrike" baseline="0" dirty="0">
                <a:latin typeface="CMMI10"/>
              </a:rPr>
              <a:t>t</a:t>
            </a:r>
            <a:r>
              <a:rPr lang="fr-FR" altLang="ko-KR" sz="1200" b="0" i="0" u="none" strike="noStrike" baseline="0" dirty="0">
                <a:latin typeface="CMR8"/>
              </a:rPr>
              <a:t>1</a:t>
            </a:r>
            <a:r>
              <a:rPr lang="fr-FR" altLang="ko-KR" sz="1200" b="0" i="0" u="none" strike="noStrike" baseline="0" dirty="0">
                <a:latin typeface="SourceSerifPro-Regular-Identity-H"/>
              </a:rPr>
              <a:t>)</a:t>
            </a:r>
            <a:endParaRPr lang="ko-KR" altLang="en-US" sz="1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43F6343-119B-405E-925C-2F6559E52D13}"/>
              </a:ext>
            </a:extLst>
          </p:cNvPr>
          <p:cNvSpPr txBox="1"/>
          <p:nvPr/>
        </p:nvSpPr>
        <p:spPr>
          <a:xfrm>
            <a:off x="5568159" y="4647086"/>
            <a:ext cx="526909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sz="1200" dirty="0">
                <a:latin typeface="SourceSerifPro-Regular-Identity-H"/>
              </a:rPr>
              <a:t>t</a:t>
            </a:r>
            <a:r>
              <a:rPr lang="en-US" altLang="ko-KR" sz="1200" b="0" i="0" u="none" strike="noStrike" baseline="0" dirty="0">
                <a:latin typeface="SourceSerifPro-Regular-Identity-H"/>
              </a:rPr>
              <a:t>1. </a:t>
            </a:r>
            <a:r>
              <a:rPr lang="ko-KR" altLang="en-US" sz="1200" b="0" i="0" u="none" strike="noStrike" baseline="0" dirty="0">
                <a:latin typeface="SourceSerifPro-Regular-Identity-H"/>
              </a:rPr>
              <a:t>프런트 엔드는 계산 작업 </a:t>
            </a:r>
            <a:r>
              <a:rPr lang="en-US" altLang="ko-KR" sz="1200" b="0" i="0" u="none" strike="noStrike" baseline="0" dirty="0">
                <a:latin typeface="SourceSerifPro-Regular-Identity-H"/>
              </a:rPr>
              <a:t>y = x + 1</a:t>
            </a:r>
            <a:r>
              <a:rPr lang="ko-KR" altLang="en-US" sz="1200" b="0" i="0" u="none" strike="noStrike" baseline="0" dirty="0">
                <a:latin typeface="SourceSerifPro-Regular-Identity-H"/>
              </a:rPr>
              <a:t>을 대기열에 삽입하도록 </a:t>
            </a:r>
            <a:r>
              <a:rPr lang="ko-KR" altLang="en-US" sz="1200" b="0" i="0" u="none" strike="noStrike" baseline="0" dirty="0" err="1">
                <a:latin typeface="SourceSerifPro-Regular-Identity-H"/>
              </a:rPr>
              <a:t>백엔드에</a:t>
            </a:r>
            <a:r>
              <a:rPr lang="ko-KR" altLang="en-US" sz="1200" b="0" i="0" u="none" strike="noStrike" baseline="0" dirty="0">
                <a:latin typeface="SourceSerifPro-Regular-Identity-H"/>
              </a:rPr>
              <a:t> 명령</a:t>
            </a:r>
            <a:endParaRPr lang="en-US" altLang="ko-KR" sz="1200" b="0" i="0" u="none" strike="noStrike" baseline="0" dirty="0">
              <a:latin typeface="SourceSerifPro-Regular-Identity-H"/>
            </a:endParaRPr>
          </a:p>
          <a:p>
            <a:pPr algn="l"/>
            <a:endParaRPr lang="en-US" altLang="ko-KR" sz="1200" b="0" i="0" u="none" strike="noStrike" baseline="0" dirty="0">
              <a:latin typeface="SourceSerifPro-Regular-Identity-H"/>
            </a:endParaRPr>
          </a:p>
          <a:p>
            <a:pPr algn="l"/>
            <a:r>
              <a:rPr lang="en-US" altLang="ko-KR" sz="1200" b="0" i="0" u="none" strike="noStrike" baseline="0" dirty="0">
                <a:latin typeface="SourceSerifPro-Regular-Identity-H"/>
              </a:rPr>
              <a:t>t2. </a:t>
            </a:r>
            <a:r>
              <a:rPr lang="ko-KR" altLang="en-US" sz="1200" b="0" i="0" u="none" strike="noStrike" baseline="0" dirty="0">
                <a:latin typeface="SourceSerifPro-Regular-Identity-H"/>
              </a:rPr>
              <a:t>그런 다음 </a:t>
            </a:r>
            <a:r>
              <a:rPr lang="ko-KR" altLang="en-US" sz="1200" b="0" i="0" u="none" strike="noStrike" baseline="0" dirty="0" err="1">
                <a:latin typeface="SourceSerifPro-Regular-Identity-H"/>
              </a:rPr>
              <a:t>백엔드는</a:t>
            </a:r>
            <a:r>
              <a:rPr lang="ko-KR" altLang="en-US" sz="1200" b="0" i="0" u="none" strike="noStrike" baseline="0" dirty="0">
                <a:latin typeface="SourceSerifPro-Regular-Identity-H"/>
              </a:rPr>
              <a:t> 대기열에서 계산 작업을 수신하고 실제 계산을 수행</a:t>
            </a:r>
            <a:endParaRPr lang="en-US" altLang="ko-KR" sz="1200" b="0" i="0" u="none" strike="noStrike" baseline="0" dirty="0">
              <a:latin typeface="SourceSerifPro-Regular-Identity-H"/>
            </a:endParaRPr>
          </a:p>
          <a:p>
            <a:pPr algn="l"/>
            <a:endParaRPr lang="en-US" altLang="ko-KR" sz="1200" b="0" i="0" u="none" strike="noStrike" baseline="0" dirty="0">
              <a:latin typeface="SourceSerifPro-Regular-Identity-H"/>
            </a:endParaRPr>
          </a:p>
          <a:p>
            <a:pPr algn="l"/>
            <a:r>
              <a:rPr lang="en-US" altLang="ko-KR" sz="1200" b="0" i="0" u="none" strike="noStrike" baseline="0" dirty="0">
                <a:latin typeface="SourceSerifPro-Regular-Identity-H"/>
              </a:rPr>
              <a:t>t3. </a:t>
            </a:r>
            <a:r>
              <a:rPr lang="ko-KR" altLang="en-US" sz="1200" b="0" i="0" u="none" strike="noStrike" baseline="0" dirty="0">
                <a:latin typeface="SourceSerifPro-Regular-Identity-H"/>
              </a:rPr>
              <a:t>그런 다음 </a:t>
            </a:r>
            <a:r>
              <a:rPr lang="ko-KR" altLang="en-US" sz="1200" b="0" i="0" u="none" strike="noStrike" baseline="0" dirty="0" err="1">
                <a:latin typeface="SourceSerifPro-Regular-Identity-H"/>
              </a:rPr>
              <a:t>백엔드는</a:t>
            </a:r>
            <a:r>
              <a:rPr lang="ko-KR" altLang="en-US" sz="1200" b="0" i="0" u="none" strike="noStrike" baseline="0" dirty="0">
                <a:latin typeface="SourceSerifPro-Regular-Identity-H"/>
              </a:rPr>
              <a:t> 계산 결과를 프런트 엔드로 반환</a:t>
            </a:r>
            <a:endParaRPr lang="ko-KR" altLang="en-US" sz="12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D6E7CD3-59DC-4373-A987-4B7FDA58C845}"/>
              </a:ext>
            </a:extLst>
          </p:cNvPr>
          <p:cNvSpPr txBox="1"/>
          <p:nvPr/>
        </p:nvSpPr>
        <p:spPr>
          <a:xfrm>
            <a:off x="3213050" y="2719759"/>
            <a:ext cx="632460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 err="1">
                <a:latin typeface="SourceSerifPro-Regular-Identity-H"/>
              </a:rPr>
              <a:t>wait_to_read</a:t>
            </a:r>
            <a:r>
              <a:rPr lang="en-US" altLang="ko-KR" sz="1400" b="0" i="0" u="none" strike="noStrike" baseline="0" dirty="0">
                <a:latin typeface="SourceSerifPro-Regular-Identity-H"/>
              </a:rPr>
              <a:t>(), </a:t>
            </a:r>
            <a:r>
              <a:rPr lang="en-US" altLang="ko-KR" sz="1400" b="0" i="0" u="none" strike="noStrike" baseline="0" dirty="0" err="1">
                <a:latin typeface="SourceSerifPro-Regular-Identity-H"/>
              </a:rPr>
              <a:t>waitall</a:t>
            </a:r>
            <a:r>
              <a:rPr lang="en-US" altLang="ko-KR" sz="1400" b="0" i="0" u="none" strike="noStrike" baseline="0" dirty="0">
                <a:latin typeface="SourceSerifPro-Regular-Identity-H"/>
              </a:rPr>
              <a:t>() : </a:t>
            </a:r>
            <a:r>
              <a:rPr lang="ko-KR" altLang="en-US" sz="1400" b="0" i="0" u="none" strike="noStrike" baseline="0" dirty="0">
                <a:latin typeface="SourceSerifPro-Regular-Identity-H"/>
              </a:rPr>
              <a:t>해당 변수의 계산이 끝날 때까지 </a:t>
            </a:r>
            <a:r>
              <a:rPr lang="en-US" altLang="ko-KR" sz="1400" b="0" i="0" u="none" strike="noStrike" baseline="0" dirty="0">
                <a:latin typeface="SourceSerifPro-Regular-Identity-H"/>
              </a:rPr>
              <a:t>wait</a:t>
            </a:r>
          </a:p>
          <a:p>
            <a:endParaRPr lang="en-US" altLang="ko-KR" sz="1400" dirty="0">
              <a:latin typeface="SourceSerifPro-Regular-Identity-H"/>
            </a:endParaRPr>
          </a:p>
          <a:p>
            <a:endParaRPr lang="en-US" altLang="ko-KR" sz="1400" dirty="0">
              <a:latin typeface="SourceSerifPro-Regular-Identity-H"/>
            </a:endParaRPr>
          </a:p>
          <a:p>
            <a:r>
              <a:rPr lang="en-US" altLang="ko-KR" sz="1400" dirty="0">
                <a:latin typeface="SourceSerifPro-Regular-Identity-H"/>
              </a:rPr>
              <a:t>Backend </a:t>
            </a:r>
            <a:r>
              <a:rPr lang="ko-KR" altLang="en-US" sz="1400" dirty="0">
                <a:latin typeface="SourceSerifPro-Regular-Identity-H"/>
              </a:rPr>
              <a:t>메모리가 과부하 될 가능성을 고려하여 연산 중간마다 추가</a:t>
            </a:r>
            <a:endParaRPr lang="en-US" altLang="ko-KR" sz="1400" b="0" i="0" u="none" strike="noStrike" baseline="0" dirty="0">
              <a:latin typeface="SourceSerifPro-Regular-Identity-H"/>
            </a:endParaRPr>
          </a:p>
        </p:txBody>
      </p:sp>
    </p:spTree>
    <p:extLst>
      <p:ext uri="{BB962C8B-B14F-4D97-AF65-F5344CB8AC3E}">
        <p14:creationId xmlns:p14="http://schemas.microsoft.com/office/powerpoint/2010/main" val="2146642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6455884"/>
            <a:ext cx="12191999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</p:cNvCxnSpPr>
          <p:nvPr/>
        </p:nvCxnSpPr>
        <p:spPr>
          <a:xfrm>
            <a:off x="340818" y="1329625"/>
            <a:ext cx="41740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5. Automatic parallel computation</a:t>
            </a:r>
          </a:p>
          <a:p>
            <a:endParaRPr lang="en-US" altLang="ko-KR" sz="2000" b="1" dirty="0"/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258275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Computational Performance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Yunsang Joo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B2F4FCBF-7D6C-4332-AAD8-92D3BE5D1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52" y="2422340"/>
            <a:ext cx="4001058" cy="790685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F0D462F8-C243-4B0B-86E3-14A2A542C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52" y="3431319"/>
            <a:ext cx="2219635" cy="1676634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988EB29A-20C7-425D-83C4-D011CD0022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52" y="5326247"/>
            <a:ext cx="1305107" cy="333422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3328E976-9040-45EA-BFFD-187759CF74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0401" y="4481442"/>
            <a:ext cx="2095792" cy="619211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1E771259-5E1D-4E41-B7EF-0EFCDC7B75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0401" y="5326247"/>
            <a:ext cx="1390844" cy="190527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59BC18B6-A251-497A-9D7B-6DA9646CB3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44012" y="2110018"/>
            <a:ext cx="2819794" cy="1552792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DEB68CF7-2629-40D2-ADCD-E1648DE314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44012" y="3852524"/>
            <a:ext cx="1505160" cy="304843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1B16B4C3-F914-4527-B194-328B3E9AA3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57980" y="3015020"/>
            <a:ext cx="3143689" cy="647790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3F4922FE-EB22-45AA-B759-B7E7F1B6A2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57980" y="3847974"/>
            <a:ext cx="2476846" cy="200053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AD8CE845-DD68-4DD1-A418-BDD97C5C3AA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5552" y="1771058"/>
            <a:ext cx="1905266" cy="5144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B032FD-BA87-443F-A5E2-BC12E300DB50}"/>
              </a:ext>
            </a:extLst>
          </p:cNvPr>
          <p:cNvSpPr txBox="1"/>
          <p:nvPr/>
        </p:nvSpPr>
        <p:spPr>
          <a:xfrm>
            <a:off x="983368" y="5688444"/>
            <a:ext cx="2888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0.3139 + 0.2995 &gt; 0.3148</a:t>
            </a:r>
            <a:endParaRPr lang="ko-KR" alt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C668DA-9B42-4674-B014-631F8F3A58C2}"/>
              </a:ext>
            </a:extLst>
          </p:cNvPr>
          <p:cNvSpPr txBox="1"/>
          <p:nvPr/>
        </p:nvSpPr>
        <p:spPr>
          <a:xfrm>
            <a:off x="6690655" y="4548475"/>
            <a:ext cx="29407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0.3089 + 0.9983 &gt; 1.0636</a:t>
            </a:r>
            <a:endParaRPr lang="ko-KR" alt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4630A49-CF9D-4BC1-B47D-C61203035710}"/>
              </a:ext>
            </a:extLst>
          </p:cNvPr>
          <p:cNvSpPr txBox="1"/>
          <p:nvPr/>
        </p:nvSpPr>
        <p:spPr>
          <a:xfrm>
            <a:off x="4260273" y="1567484"/>
            <a:ext cx="74961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200" dirty="0"/>
              <a:t>두 작업 사이에 </a:t>
            </a:r>
            <a:r>
              <a:rPr lang="ko-KR" altLang="en-US" sz="1200" dirty="0" err="1"/>
              <a:t>waitall</a:t>
            </a:r>
            <a:r>
              <a:rPr lang="ko-KR" altLang="en-US" sz="1200" dirty="0"/>
              <a:t> ()을 제거하면 시스템은 두 장치에서 자동으로 계산을 병렬화 할 수 있다.</a:t>
            </a:r>
          </a:p>
        </p:txBody>
      </p:sp>
    </p:spTree>
    <p:extLst>
      <p:ext uri="{BB962C8B-B14F-4D97-AF65-F5344CB8AC3E}">
        <p14:creationId xmlns:p14="http://schemas.microsoft.com/office/powerpoint/2010/main" val="4188537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1850</TotalTime>
  <Words>669</Words>
  <Application>Microsoft Office PowerPoint</Application>
  <PresentationFormat>와이드스크린</PresentationFormat>
  <Paragraphs>179</Paragraphs>
  <Slides>17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6" baseType="lpstr">
      <vt:lpstr>CMMI10</vt:lpstr>
      <vt:lpstr>CMR10</vt:lpstr>
      <vt:lpstr>CMR8</vt:lpstr>
      <vt:lpstr>Roboto</vt:lpstr>
      <vt:lpstr>SourceSerifPro-Regular-Identity-H</vt:lpstr>
      <vt:lpstr>맑은 고딕</vt:lpstr>
      <vt:lpstr>Arial</vt:lpstr>
      <vt:lpstr>times</vt:lpstr>
      <vt:lpstr>Office 테마</vt:lpstr>
      <vt:lpstr>12. Computational Performance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스태킹 앙상블 모델을 통한 심장 마비 가능성 예측</dc:title>
  <dc:creator>주윤상</dc:creator>
  <cp:lastModifiedBy>주윤상</cp:lastModifiedBy>
  <cp:revision>145</cp:revision>
  <dcterms:created xsi:type="dcterms:W3CDTF">2020-09-02T13:03:10Z</dcterms:created>
  <dcterms:modified xsi:type="dcterms:W3CDTF">2021-01-14T04:31:16Z</dcterms:modified>
</cp:coreProperties>
</file>