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8" r:id="rId2"/>
    <p:sldId id="408" r:id="rId3"/>
    <p:sldId id="411" r:id="rId4"/>
    <p:sldId id="420" r:id="rId5"/>
    <p:sldId id="422" r:id="rId6"/>
    <p:sldId id="424" r:id="rId7"/>
    <p:sldId id="412" r:id="rId8"/>
    <p:sldId id="440" r:id="rId9"/>
    <p:sldId id="446" r:id="rId10"/>
    <p:sldId id="413" r:id="rId11"/>
    <p:sldId id="448" r:id="rId12"/>
    <p:sldId id="447" r:id="rId13"/>
    <p:sldId id="415" r:id="rId14"/>
    <p:sldId id="417" r:id="rId15"/>
    <p:sldId id="450" r:id="rId16"/>
    <p:sldId id="455" r:id="rId17"/>
    <p:sldId id="453" r:id="rId18"/>
    <p:sldId id="458" r:id="rId19"/>
    <p:sldId id="416" r:id="rId20"/>
    <p:sldId id="414" r:id="rId21"/>
    <p:sldId id="459" r:id="rId22"/>
    <p:sldId id="456" r:id="rId23"/>
    <p:sldId id="324" r:id="rId24"/>
  </p:sldIdLst>
  <p:sldSz cx="12192000" cy="6858000"/>
  <p:notesSz cx="6797675" cy="99298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5050"/>
    <a:srgbClr val="5050FF"/>
    <a:srgbClr val="767171"/>
    <a:srgbClr val="D0CECE"/>
    <a:srgbClr val="AFABAB"/>
    <a:srgbClr val="F4B183"/>
    <a:srgbClr val="9DC3E6"/>
    <a:srgbClr val="FFFFFF"/>
    <a:srgbClr val="F5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97" autoAdjust="0"/>
    <p:restoredTop sz="97484" autoAdjust="0"/>
  </p:normalViewPr>
  <p:slideViewPr>
    <p:cSldViewPr snapToGrid="0">
      <p:cViewPr varScale="1">
        <p:scale>
          <a:sx n="160" d="100"/>
          <a:sy n="160" d="100"/>
        </p:scale>
        <p:origin x="289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FCBC-7976-4FDA-9B7F-33EDC0D790CC}" type="datetimeFigureOut">
              <a:rPr lang="ko-KR" altLang="en-US" smtClean="0"/>
              <a:t>2023-06-07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D3500-2EE7-48C0-8813-6CEDDF7DBB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16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096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1963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3362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4226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3480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5836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0608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8922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9722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2452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976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4339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5057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6885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5937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2936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5499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7048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1621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705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2956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D3500-2EE7-48C0-8813-6CEDDF7DBBF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064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1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9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9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4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9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8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16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47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102973" y="6318296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27FBB162-8746-42C9-BFFF-D75069B678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389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5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3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>
                <a:solidFill>
                  <a:prstClr val="black">
                    <a:tint val="75000"/>
                  </a:prstClr>
                </a:solidFill>
              </a:rPr>
              <a:t>2022-04-23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9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F5F6F9"/>
            </a:gs>
            <a:gs pos="5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581F29D-2EBB-462C-8B31-4F037D464DD5}"/>
              </a:ext>
            </a:extLst>
          </p:cNvPr>
          <p:cNvGrpSpPr/>
          <p:nvPr/>
        </p:nvGrpSpPr>
        <p:grpSpPr>
          <a:xfrm>
            <a:off x="3814824" y="1724619"/>
            <a:ext cx="4541466" cy="3570373"/>
            <a:chOff x="3814824" y="1724619"/>
            <a:chExt cx="4541466" cy="3570373"/>
          </a:xfrm>
        </p:grpSpPr>
        <p:sp>
          <p:nvSpPr>
            <p:cNvPr id="5" name="직사각형 4"/>
            <p:cNvSpPr/>
            <p:nvPr/>
          </p:nvSpPr>
          <p:spPr>
            <a:xfrm>
              <a:off x="3814824" y="3383014"/>
              <a:ext cx="4541466" cy="191197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r">
                <a:lnSpc>
                  <a:spcPct val="150000"/>
                </a:lnSpc>
              </a:pPr>
              <a:r>
                <a:rPr lang="en-US" altLang="ko-KR" sz="1600" b="1" kern="0">
                  <a:solidFill>
                    <a:prstClr val="white"/>
                  </a:solidFill>
                </a:rPr>
                <a:t>Intelligent Information Processing Lab</a:t>
              </a:r>
              <a:endParaRPr lang="en-US" altLang="ko-KR" sz="1600" b="1" kern="0" dirty="0">
                <a:solidFill>
                  <a:prstClr val="white"/>
                </a:solidFill>
              </a:endParaRPr>
            </a:p>
            <a:p>
              <a:pPr lvl="1" algn="r">
                <a:lnSpc>
                  <a:spcPct val="150000"/>
                </a:lnSpc>
              </a:pPr>
              <a:r>
                <a:rPr lang="en-US" altLang="ko-KR" sz="1400">
                  <a:solidFill>
                    <a:prstClr val="white"/>
                  </a:solidFill>
                </a:rPr>
                <a:t>JunHo Yoon</a:t>
              </a:r>
            </a:p>
          </p:txBody>
        </p:sp>
        <p:sp>
          <p:nvSpPr>
            <p:cNvPr id="42" name="양쪽 모서리가 둥근 사각형 41"/>
            <p:cNvSpPr/>
            <p:nvPr/>
          </p:nvSpPr>
          <p:spPr>
            <a:xfrm>
              <a:off x="3814824" y="1724619"/>
              <a:ext cx="4541466" cy="1658394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1257300" dist="38100" dir="16200000" sx="79000" sy="79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1600" i="1" kern="0">
                  <a:solidFill>
                    <a:schemeClr val="tx1"/>
                  </a:solidFill>
                </a:rPr>
                <a:t>Master’s Thesis Review</a:t>
              </a:r>
              <a:endParaRPr lang="en-US" altLang="ko-KR" sz="2000" b="1" i="1" kern="0">
                <a:solidFill>
                  <a:schemeClr val="tx1"/>
                </a:solidFill>
              </a:endParaRP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700" kern="0">
                  <a:solidFill>
                    <a:schemeClr val="tx1"/>
                  </a:solidFill>
                </a:rPr>
                <a:t>A Research on Multi-modal Learning</a:t>
              </a: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700" kern="0">
                  <a:solidFill>
                    <a:schemeClr val="tx1"/>
                  </a:solidFill>
                </a:rPr>
                <a:t>for Efficient DeepFake Detection</a:t>
              </a:r>
            </a:p>
            <a:p>
              <a:pPr algn="r" latinLnBrk="0">
                <a:lnSpc>
                  <a:spcPct val="150000"/>
                </a:lnSpc>
                <a:defRPr/>
              </a:pPr>
              <a:r>
                <a:rPr lang="en-US" altLang="ko-KR" sz="700" kern="0">
                  <a:solidFill>
                    <a:schemeClr val="tx1"/>
                  </a:solidFill>
                </a:rPr>
                <a:t>Jun.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5508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5272B43-4335-04D2-60DD-AD16D9FB1A60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3" name="모서리가 둥근 직사각형 5">
              <a:extLst>
                <a:ext uri="{FF2B5EF4-FFF2-40B4-BE49-F238E27FC236}">
                  <a16:creationId xmlns:a16="http://schemas.microsoft.com/office/drawing/2014/main" id="{AB051396-CA0C-76CF-B9C8-170962D4AC30}"/>
                </a:ext>
              </a:extLst>
            </p:cNvPr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양쪽 모서리가 둥근 사각형 7">
              <a:extLst>
                <a:ext uri="{FF2B5EF4-FFF2-40B4-BE49-F238E27FC236}">
                  <a16:creationId xmlns:a16="http://schemas.microsoft.com/office/drawing/2014/main" id="{D3FF44B0-8DD3-B3AC-6281-15F6419EF953}"/>
                </a:ext>
              </a:extLst>
            </p:cNvPr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A Research on Multi-modal Learning for Efficient DeepFake Detection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4882587-F084-A8F6-650A-578EAA64FFFE}"/>
              </a:ext>
            </a:extLst>
          </p:cNvPr>
          <p:cNvSpPr txBox="1"/>
          <p:nvPr/>
        </p:nvSpPr>
        <p:spPr>
          <a:xfrm>
            <a:off x="236592" y="3394771"/>
            <a:ext cx="116825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/>
              <a:t>03. Multi-modal Learning for DeepFake Detection</a:t>
            </a:r>
          </a:p>
        </p:txBody>
      </p:sp>
    </p:spTree>
    <p:extLst>
      <p:ext uri="{BB962C8B-B14F-4D97-AF65-F5344CB8AC3E}">
        <p14:creationId xmlns:p14="http://schemas.microsoft.com/office/powerpoint/2010/main" val="1182931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A Research on Multi-modal Learning for Efficient DeepFake Detection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Multi-modal for DeepFake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4D696-1429-E508-79B4-98563CF6F987}"/>
              </a:ext>
            </a:extLst>
          </p:cNvPr>
          <p:cNvSpPr txBox="1"/>
          <p:nvPr/>
        </p:nvSpPr>
        <p:spPr>
          <a:xfrm>
            <a:off x="753353" y="1895131"/>
            <a:ext cx="106892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Modality Extract and Embedding</a:t>
            </a: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2D8EEAE1-422A-B3DC-BC20-18D6E057B48D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_x471044736">
            <a:extLst>
              <a:ext uri="{FF2B5EF4-FFF2-40B4-BE49-F238E27FC236}">
                <a16:creationId xmlns:a16="http://schemas.microsoft.com/office/drawing/2014/main" id="{A1DB0791-E3D1-EB76-843B-A85C02477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77" y="2435290"/>
            <a:ext cx="3299698" cy="129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_x457297368">
            <a:extLst>
              <a:ext uri="{FF2B5EF4-FFF2-40B4-BE49-F238E27FC236}">
                <a16:creationId xmlns:a16="http://schemas.microsoft.com/office/drawing/2014/main" id="{B6541851-78AE-C2CE-87E4-7545B547D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77" y="3729625"/>
            <a:ext cx="3299698" cy="129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_x555340752">
            <a:extLst>
              <a:ext uri="{FF2B5EF4-FFF2-40B4-BE49-F238E27FC236}">
                <a16:creationId xmlns:a16="http://schemas.microsoft.com/office/drawing/2014/main" id="{87EF2185-8750-C9B4-3344-D043CDE67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77" y="5023961"/>
            <a:ext cx="3299698" cy="129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21AAEE5-0C11-12CC-84FF-40FA524635D8}"/>
              </a:ext>
            </a:extLst>
          </p:cNvPr>
          <p:cNvSpPr txBox="1"/>
          <p:nvPr/>
        </p:nvSpPr>
        <p:spPr>
          <a:xfrm>
            <a:off x="4409975" y="2605402"/>
            <a:ext cx="7032608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b="1"/>
              <a:t>Vision Extract and Patch Embedding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N</a:t>
            </a:r>
            <a:r>
              <a:rPr lang="ko-KR" altLang="en-US" sz="1400" b="1"/>
              <a:t>개의 </a:t>
            </a:r>
            <a:r>
              <a:rPr lang="en-US" altLang="ko-KR" sz="1400" b="1"/>
              <a:t>Frame</a:t>
            </a:r>
            <a:r>
              <a:rPr lang="ko-KR" altLang="en-US" sz="1400" b="1"/>
              <a:t>으로 구성된 </a:t>
            </a:r>
            <a:r>
              <a:rPr lang="en-US" altLang="ko-KR" sz="1400" b="1"/>
              <a:t>Video</a:t>
            </a:r>
            <a:r>
              <a:rPr lang="ko-KR" altLang="en-US" sz="1400" b="1"/>
              <a:t>에서 </a:t>
            </a:r>
            <a:r>
              <a:rPr lang="en-US" altLang="ko-KR" sz="1400" b="1">
                <a:solidFill>
                  <a:srgbClr val="0000FF"/>
                </a:solidFill>
              </a:rPr>
              <a:t>N/2 Frame</a:t>
            </a:r>
            <a:r>
              <a:rPr lang="ko-KR" altLang="en-US" sz="1400" b="1">
                <a:solidFill>
                  <a:srgbClr val="0000FF"/>
                </a:solidFill>
              </a:rPr>
              <a:t>을 </a:t>
            </a:r>
            <a:r>
              <a:rPr lang="en-US" altLang="ko-KR" sz="1400" b="1">
                <a:solidFill>
                  <a:srgbClr val="0000FF"/>
                </a:solidFill>
              </a:rPr>
              <a:t>Patch</a:t>
            </a:r>
            <a:r>
              <a:rPr lang="ko-KR" altLang="en-US" sz="1400" b="1">
                <a:solidFill>
                  <a:srgbClr val="0000FF"/>
                </a:solidFill>
              </a:rPr>
              <a:t>로 분할 </a:t>
            </a:r>
            <a:r>
              <a:rPr lang="ko-KR" altLang="en-US" sz="1400" b="1"/>
              <a:t>사용</a:t>
            </a:r>
            <a:endParaRPr lang="en-US" altLang="ko-KR" sz="1400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400" b="1"/>
              <a:t>영상의 </a:t>
            </a:r>
            <a:r>
              <a:rPr lang="ko-KR" altLang="en-US" sz="1400" b="1">
                <a:solidFill>
                  <a:srgbClr val="0000FF"/>
                </a:solidFill>
              </a:rPr>
              <a:t>연속성을 고려</a:t>
            </a:r>
            <a:r>
              <a:rPr lang="ko-KR" altLang="en-US" sz="1400" b="1"/>
              <a:t>하기 위해 </a:t>
            </a:r>
            <a:r>
              <a:rPr lang="ko-KR" altLang="en-US" sz="1400" b="1">
                <a:solidFill>
                  <a:srgbClr val="0000FF"/>
                </a:solidFill>
              </a:rPr>
              <a:t>중간 </a:t>
            </a:r>
            <a:r>
              <a:rPr lang="en-US" altLang="ko-KR" sz="1400" b="1">
                <a:solidFill>
                  <a:srgbClr val="0000FF"/>
                </a:solidFill>
              </a:rPr>
              <a:t>Frame</a:t>
            </a:r>
            <a:r>
              <a:rPr lang="ko-KR" altLang="en-US" sz="1400" b="1">
                <a:solidFill>
                  <a:srgbClr val="0000FF"/>
                </a:solidFill>
              </a:rPr>
              <a:t>을 </a:t>
            </a:r>
            <a:r>
              <a:rPr lang="en-US" altLang="ko-KR" sz="1400" b="1">
                <a:solidFill>
                  <a:srgbClr val="0000FF"/>
                </a:solidFill>
              </a:rPr>
              <a:t>Vision </a:t>
            </a:r>
            <a:r>
              <a:rPr lang="ko-KR" altLang="en-US" sz="1400" b="1">
                <a:solidFill>
                  <a:srgbClr val="0000FF"/>
                </a:solidFill>
              </a:rPr>
              <a:t>데이터로 사용</a:t>
            </a:r>
            <a:endParaRPr lang="en-US" altLang="ko-KR" sz="1400" b="1">
              <a:solidFill>
                <a:srgbClr val="0000FF"/>
              </a:solidFill>
            </a:endParaRPr>
          </a:p>
          <a:p>
            <a:endParaRPr lang="en-US" altLang="ko-KR" sz="1400" b="1"/>
          </a:p>
          <a:p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Audio Extract and Patch Embedding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N</a:t>
            </a:r>
            <a:r>
              <a:rPr lang="ko-KR" altLang="en-US" sz="1400" b="1"/>
              <a:t>개의 </a:t>
            </a:r>
            <a:r>
              <a:rPr lang="en-US" altLang="ko-KR" sz="1400" b="1"/>
              <a:t>Frame</a:t>
            </a:r>
            <a:r>
              <a:rPr lang="ko-KR" altLang="en-US" sz="1400" b="1"/>
              <a:t>으로 구성된 </a:t>
            </a:r>
            <a:r>
              <a:rPr lang="en-US" altLang="ko-KR" sz="1400" b="1"/>
              <a:t>Video</a:t>
            </a:r>
            <a:r>
              <a:rPr lang="ko-KR" altLang="en-US" sz="1400" b="1"/>
              <a:t>에서 </a:t>
            </a:r>
            <a:r>
              <a:rPr lang="en-US" altLang="ko-KR" sz="1400" b="1"/>
              <a:t>1D </a:t>
            </a:r>
            <a:r>
              <a:rPr lang="ko-KR" altLang="en-US" sz="1400" b="1"/>
              <a:t>형태의 </a:t>
            </a:r>
            <a:r>
              <a:rPr lang="en-US" altLang="ko-KR" sz="1400" b="1"/>
              <a:t>Waveform</a:t>
            </a:r>
            <a:r>
              <a:rPr lang="ko-KR" altLang="en-US" sz="1400" b="1"/>
              <a:t>을 추출</a:t>
            </a:r>
            <a:endParaRPr lang="en-US" altLang="ko-KR" sz="1400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Waveform</a:t>
            </a:r>
            <a:r>
              <a:rPr lang="ko-KR" altLang="en-US" sz="1400" b="1"/>
              <a:t>에서 주파수 정보가 추가된 </a:t>
            </a:r>
            <a:r>
              <a:rPr lang="en-US" altLang="ko-KR" sz="1400" b="1">
                <a:solidFill>
                  <a:srgbClr val="0000FF"/>
                </a:solidFill>
              </a:rPr>
              <a:t>MFCC</a:t>
            </a:r>
            <a:r>
              <a:rPr lang="ko-KR" altLang="en-US" sz="1400" b="1">
                <a:solidFill>
                  <a:srgbClr val="0000FF"/>
                </a:solidFill>
              </a:rPr>
              <a:t>를 추출하고 </a:t>
            </a:r>
            <a:r>
              <a:rPr lang="en-US" altLang="ko-KR" sz="1400" b="1">
                <a:solidFill>
                  <a:srgbClr val="0000FF"/>
                </a:solidFill>
              </a:rPr>
              <a:t>Patch</a:t>
            </a:r>
            <a:r>
              <a:rPr lang="ko-KR" altLang="en-US" sz="1400" b="1">
                <a:solidFill>
                  <a:srgbClr val="0000FF"/>
                </a:solidFill>
              </a:rPr>
              <a:t>로 분할</a:t>
            </a:r>
            <a:r>
              <a:rPr lang="ko-KR" altLang="en-US" sz="1400" b="1"/>
              <a:t> </a:t>
            </a:r>
            <a:endParaRPr lang="en-US" altLang="ko-KR" sz="1400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MFCC</a:t>
            </a:r>
            <a:r>
              <a:rPr lang="ko-KR" altLang="en-US" sz="1400" b="1"/>
              <a:t>는 도메인이나 다양한 환경 조건에서도 불변성을 가짐</a:t>
            </a:r>
            <a:br>
              <a:rPr lang="en-US" altLang="ko-KR" sz="1400" b="1"/>
            </a:br>
            <a:r>
              <a:rPr lang="en-US" altLang="ko-KR" sz="1100"/>
              <a:t>* Deng, Muqing, et al. "Heart sound classification based on improved MFCC features and convolutional recurrent neural networks." Neural Networks 130 (2020): 22-32.</a:t>
            </a:r>
            <a:endParaRPr lang="en-US" altLang="ko-KR" sz="1400"/>
          </a:p>
          <a:p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Text Extract and Token Embedding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N</a:t>
            </a:r>
            <a:r>
              <a:rPr lang="ko-KR" altLang="en-US" sz="1400" b="1"/>
              <a:t>개의 </a:t>
            </a:r>
            <a:r>
              <a:rPr lang="en-US" altLang="ko-KR" sz="1400" b="1"/>
              <a:t>Frame</a:t>
            </a:r>
            <a:r>
              <a:rPr lang="ko-KR" altLang="en-US" sz="1400" b="1"/>
              <a:t>으로 구성된 </a:t>
            </a:r>
            <a:r>
              <a:rPr lang="en-US" altLang="ko-KR" sz="1400" b="1"/>
              <a:t>Video</a:t>
            </a:r>
            <a:r>
              <a:rPr lang="ko-KR" altLang="en-US" sz="1400" b="1"/>
              <a:t>에서 </a:t>
            </a:r>
            <a:r>
              <a:rPr lang="en-US" altLang="ko-KR" sz="1400" b="1"/>
              <a:t>1D </a:t>
            </a:r>
            <a:r>
              <a:rPr lang="ko-KR" altLang="en-US" sz="1400" b="1"/>
              <a:t>형태의 </a:t>
            </a:r>
            <a:r>
              <a:rPr lang="en-US" altLang="ko-KR" sz="1400" b="1"/>
              <a:t>Waveform</a:t>
            </a:r>
            <a:r>
              <a:rPr lang="ko-KR" altLang="en-US" sz="1400" b="1"/>
              <a:t>을 추출</a:t>
            </a:r>
            <a:endParaRPr lang="en-US" altLang="ko-KR" sz="1400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Google Speech-to-Text API</a:t>
            </a:r>
            <a:r>
              <a:rPr lang="ko-KR" altLang="en-US" sz="1400" b="1"/>
              <a:t>를 기반으로 </a:t>
            </a:r>
            <a:r>
              <a:rPr lang="en-US" altLang="ko-KR" sz="1400" b="1"/>
              <a:t>Text </a:t>
            </a:r>
            <a:r>
              <a:rPr lang="ko-KR" altLang="en-US" sz="1400" b="1"/>
              <a:t>데이터를 추출</a:t>
            </a:r>
            <a:endParaRPr lang="en-US" altLang="ko-KR" sz="1400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word2vec</a:t>
            </a:r>
            <a:r>
              <a:rPr lang="ko-KR" altLang="en-US" sz="1400" b="1"/>
              <a:t>을 기반으로 </a:t>
            </a:r>
            <a:r>
              <a:rPr lang="ko-KR" altLang="en-US" sz="1400" b="1">
                <a:solidFill>
                  <a:srgbClr val="0000FF"/>
                </a:solidFill>
              </a:rPr>
              <a:t>단어간의 관계를 포함하는 </a:t>
            </a:r>
            <a:r>
              <a:rPr lang="en-US" altLang="ko-KR" sz="1400" b="1">
                <a:solidFill>
                  <a:srgbClr val="0000FF"/>
                </a:solidFill>
              </a:rPr>
              <a:t>Text Token</a:t>
            </a:r>
            <a:r>
              <a:rPr lang="ko-KR" altLang="en-US" sz="1400" b="1">
                <a:solidFill>
                  <a:srgbClr val="0000FF"/>
                </a:solidFill>
              </a:rPr>
              <a:t> </a:t>
            </a:r>
            <a:r>
              <a:rPr lang="en-US" altLang="ko-KR" sz="1400" b="1">
                <a:solidFill>
                  <a:srgbClr val="0000FF"/>
                </a:solidFill>
              </a:rPr>
              <a:t>Embedding</a:t>
            </a:r>
          </a:p>
        </p:txBody>
      </p:sp>
    </p:spTree>
    <p:extLst>
      <p:ext uri="{BB962C8B-B14F-4D97-AF65-F5344CB8AC3E}">
        <p14:creationId xmlns:p14="http://schemas.microsoft.com/office/powerpoint/2010/main" val="3224050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A Research on Multi-modal Learning for Efficient DeepFake Detection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Multi-modal for DeepFake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4D696-1429-E508-79B4-98563CF6F987}"/>
              </a:ext>
            </a:extLst>
          </p:cNvPr>
          <p:cNvSpPr txBox="1"/>
          <p:nvPr/>
        </p:nvSpPr>
        <p:spPr>
          <a:xfrm>
            <a:off x="753353" y="1895131"/>
            <a:ext cx="106892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Proposed Method</a:t>
            </a:r>
          </a:p>
        </p:txBody>
      </p:sp>
      <p:pic>
        <p:nvPicPr>
          <p:cNvPr id="20618" name="그림 20617">
            <a:extLst>
              <a:ext uri="{FF2B5EF4-FFF2-40B4-BE49-F238E27FC236}">
                <a16:creationId xmlns:a16="http://schemas.microsoft.com/office/drawing/2014/main" id="{0BB70725-F025-8CBC-34C3-BAF132823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07" y="2402964"/>
            <a:ext cx="4294205" cy="3589028"/>
          </a:xfrm>
          <a:prstGeom prst="rect">
            <a:avLst/>
          </a:prstGeom>
        </p:spPr>
      </p:pic>
      <p:sp>
        <p:nvSpPr>
          <p:cNvPr id="20619" name="TextBox 20618">
            <a:extLst>
              <a:ext uri="{FF2B5EF4-FFF2-40B4-BE49-F238E27FC236}">
                <a16:creationId xmlns:a16="http://schemas.microsoft.com/office/drawing/2014/main" id="{506787E9-57C2-55F6-A40B-3D136A0E9B29}"/>
              </a:ext>
            </a:extLst>
          </p:cNvPr>
          <p:cNvSpPr txBox="1"/>
          <p:nvPr/>
        </p:nvSpPr>
        <p:spPr>
          <a:xfrm>
            <a:off x="6096001" y="2605402"/>
            <a:ext cx="5346582" cy="373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b="1"/>
              <a:t>(1) Vision Feature Extract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Vision Transformer</a:t>
            </a:r>
            <a:r>
              <a:rPr lang="ko-KR" altLang="en-US" sz="1400" b="1"/>
              <a:t>의 </a:t>
            </a:r>
            <a:r>
              <a:rPr lang="en-US" altLang="ko-KR" sz="1400" b="1"/>
              <a:t>Class</a:t>
            </a:r>
            <a:r>
              <a:rPr lang="ko-KR" altLang="en-US" sz="1400" b="1"/>
              <a:t>와 </a:t>
            </a:r>
            <a:r>
              <a:rPr lang="en-US" altLang="ko-KR" sz="1400" b="1"/>
              <a:t>Feature Token </a:t>
            </a:r>
            <a:r>
              <a:rPr lang="ko-KR" altLang="en-US" sz="1400" b="1"/>
              <a:t>추출</a:t>
            </a:r>
            <a:endParaRPr lang="en-US" altLang="ko-KR" sz="1400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Class </a:t>
            </a:r>
            <a:r>
              <a:rPr lang="en-US" altLang="ko-KR" sz="1400" b="1">
                <a:sym typeface="Wingdings" panose="05000000000000000000" pitchFamily="2" charset="2"/>
              </a:rPr>
              <a:t> Multi-modal [Distill] Token</a:t>
            </a:r>
            <a:br>
              <a:rPr lang="en-US" altLang="ko-KR" sz="1400" b="1">
                <a:sym typeface="Wingdings" panose="05000000000000000000" pitchFamily="2" charset="2"/>
              </a:rPr>
            </a:br>
            <a:r>
              <a:rPr lang="en-US" altLang="ko-KR" sz="1400" b="1">
                <a:sym typeface="Wingdings" panose="05000000000000000000" pitchFamily="2" charset="2"/>
              </a:rPr>
              <a:t>Feature  Multi-modal [CLS] Token</a:t>
            </a:r>
            <a:br>
              <a:rPr lang="en-US" altLang="ko-KR" sz="1400" b="1">
                <a:sym typeface="Wingdings" panose="05000000000000000000" pitchFamily="2" charset="2"/>
              </a:rPr>
            </a:br>
            <a:r>
              <a:rPr lang="en-US" altLang="ko-KR" sz="1100">
                <a:sym typeface="Wingdings" panose="05000000000000000000" pitchFamily="2" charset="2"/>
              </a:rPr>
              <a:t>* </a:t>
            </a:r>
            <a:r>
              <a:rPr lang="en-US" altLang="ko-KR" sz="1100" b="1">
                <a:solidFill>
                  <a:srgbClr val="0000FF"/>
                </a:solidFill>
                <a:sym typeface="Wingdings" panose="05000000000000000000" pitchFamily="2" charset="2"/>
              </a:rPr>
              <a:t>[CLS] Token</a:t>
            </a:r>
            <a:r>
              <a:rPr lang="ko-KR" altLang="en-US" sz="1100" b="1">
                <a:solidFill>
                  <a:srgbClr val="0000FF"/>
                </a:solidFill>
                <a:sym typeface="Wingdings" panose="05000000000000000000" pitchFamily="2" charset="2"/>
              </a:rPr>
              <a:t>은 </a:t>
            </a:r>
            <a:r>
              <a:rPr lang="en-US" altLang="ko-KR" sz="1100" b="1">
                <a:solidFill>
                  <a:srgbClr val="0000FF"/>
                </a:solidFill>
                <a:sym typeface="Wingdings" panose="05000000000000000000" pitchFamily="2" charset="2"/>
              </a:rPr>
              <a:t>Vision Feature</a:t>
            </a:r>
            <a:r>
              <a:rPr lang="ko-KR" altLang="en-US" sz="1100">
                <a:sym typeface="Wingdings" panose="05000000000000000000" pitchFamily="2" charset="2"/>
              </a:rPr>
              <a:t>를 다른 </a:t>
            </a:r>
            <a:r>
              <a:rPr lang="en-US" altLang="ko-KR" sz="1100">
                <a:sym typeface="Wingdings" panose="05000000000000000000" pitchFamily="2" charset="2"/>
              </a:rPr>
              <a:t>Modality</a:t>
            </a:r>
            <a:r>
              <a:rPr lang="ko-KR" altLang="en-US" sz="1100">
                <a:sym typeface="Wingdings" panose="05000000000000000000" pitchFamily="2" charset="2"/>
              </a:rPr>
              <a:t>와 </a:t>
            </a:r>
            <a:r>
              <a:rPr lang="en-US" altLang="ko-KR" sz="1100">
                <a:sym typeface="Wingdings" panose="05000000000000000000" pitchFamily="2" charset="2"/>
              </a:rPr>
              <a:t>Co-learning</a:t>
            </a:r>
            <a:r>
              <a:rPr lang="ko-KR" altLang="en-US" sz="1100">
                <a:sym typeface="Wingdings" panose="05000000000000000000" pitchFamily="2" charset="2"/>
              </a:rPr>
              <a:t> </a:t>
            </a:r>
            <a:br>
              <a:rPr lang="en-US" altLang="ko-KR" sz="1100">
                <a:sym typeface="Wingdings" panose="05000000000000000000" pitchFamily="2" charset="2"/>
              </a:rPr>
            </a:br>
            <a:r>
              <a:rPr lang="en-US" altLang="ko-KR" sz="1100">
                <a:sym typeface="Wingdings" panose="05000000000000000000" pitchFamily="2" charset="2"/>
              </a:rPr>
              <a:t>* </a:t>
            </a:r>
            <a:r>
              <a:rPr lang="en-US" altLang="ko-KR" sz="1100" b="1">
                <a:solidFill>
                  <a:srgbClr val="0000FF"/>
                </a:solidFill>
                <a:sym typeface="Wingdings" panose="05000000000000000000" pitchFamily="2" charset="2"/>
              </a:rPr>
              <a:t>[Distill] Token</a:t>
            </a:r>
            <a:r>
              <a:rPr lang="ko-KR" altLang="en-US" sz="1100" b="1">
                <a:solidFill>
                  <a:srgbClr val="0000FF"/>
                </a:solidFill>
                <a:sym typeface="Wingdings" panose="05000000000000000000" pitchFamily="2" charset="2"/>
              </a:rPr>
              <a:t>은 </a:t>
            </a:r>
            <a:r>
              <a:rPr lang="en-US" altLang="ko-KR" sz="1100" b="1">
                <a:solidFill>
                  <a:srgbClr val="0000FF"/>
                </a:solidFill>
                <a:sym typeface="Wingdings" panose="05000000000000000000" pitchFamily="2" charset="2"/>
              </a:rPr>
              <a:t>Label</a:t>
            </a:r>
            <a:r>
              <a:rPr lang="en-US" altLang="ko-KR" sz="1100">
                <a:sym typeface="Wingdings" panose="05000000000000000000" pitchFamily="2" charset="2"/>
              </a:rPr>
              <a:t> </a:t>
            </a:r>
            <a:r>
              <a:rPr lang="ko-KR" altLang="en-US" sz="1100">
                <a:sym typeface="Wingdings" panose="05000000000000000000" pitchFamily="2" charset="2"/>
              </a:rPr>
              <a:t>정보를 기반으로 </a:t>
            </a:r>
            <a:r>
              <a:rPr lang="en-US" altLang="ko-KR" sz="1100">
                <a:sym typeface="Wingdings" panose="05000000000000000000" pitchFamily="2" charset="2"/>
              </a:rPr>
              <a:t>Distillation</a:t>
            </a:r>
            <a:endParaRPr lang="en-US" altLang="ko-KR" sz="1400"/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(2) Representation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[CLS] + Embedding + [Distill]</a:t>
            </a:r>
            <a:br>
              <a:rPr lang="en-US" altLang="ko-KR" sz="1400" b="1"/>
            </a:br>
            <a:r>
              <a:rPr lang="en-US" altLang="ko-KR" sz="1100"/>
              <a:t>* </a:t>
            </a:r>
            <a:r>
              <a:rPr lang="en-US" altLang="ko-KR" sz="1100" b="1">
                <a:solidFill>
                  <a:srgbClr val="0000FF"/>
                </a:solidFill>
              </a:rPr>
              <a:t>[CLS] Token</a:t>
            </a:r>
            <a:r>
              <a:rPr lang="ko-KR" altLang="en-US" sz="1100"/>
              <a:t>은 다른 </a:t>
            </a:r>
            <a:r>
              <a:rPr lang="en-US" altLang="ko-KR" sz="1100" b="1">
                <a:solidFill>
                  <a:srgbClr val="0000FF"/>
                </a:solidFill>
              </a:rPr>
              <a:t>Modality</a:t>
            </a:r>
            <a:r>
              <a:rPr lang="ko-KR" altLang="en-US" sz="1100" b="1">
                <a:solidFill>
                  <a:srgbClr val="0000FF"/>
                </a:solidFill>
              </a:rPr>
              <a:t>와 </a:t>
            </a:r>
            <a:r>
              <a:rPr lang="en-US" altLang="ko-KR" sz="1100" b="1">
                <a:solidFill>
                  <a:srgbClr val="0000FF"/>
                </a:solidFill>
              </a:rPr>
              <a:t>Distillation </a:t>
            </a:r>
            <a:r>
              <a:rPr lang="ko-KR" altLang="en-US" sz="1100" b="1">
                <a:solidFill>
                  <a:srgbClr val="0000FF"/>
                </a:solidFill>
              </a:rPr>
              <a:t>정보를 반영</a:t>
            </a:r>
            <a:r>
              <a:rPr lang="en-US" altLang="ko-KR" sz="1100"/>
              <a:t> </a:t>
            </a:r>
            <a:endParaRPr lang="en-US" altLang="ko-KR" sz="1400"/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(3) Residual Connection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ReLU([CLS] + Output_[CLS])</a:t>
            </a:r>
            <a:br>
              <a:rPr lang="en-US" altLang="ko-KR" sz="1400" b="1"/>
            </a:br>
            <a:r>
              <a:rPr lang="en-US" altLang="ko-KR" sz="1100"/>
              <a:t>* [Distill] Token</a:t>
            </a:r>
            <a:r>
              <a:rPr lang="ko-KR" altLang="en-US" sz="1100"/>
              <a:t>도 연결해 </a:t>
            </a:r>
            <a:r>
              <a:rPr lang="en-US" altLang="ko-KR" sz="1100" b="1">
                <a:solidFill>
                  <a:srgbClr val="0000FF"/>
                </a:solidFill>
              </a:rPr>
              <a:t>Co-learning </a:t>
            </a:r>
            <a:r>
              <a:rPr lang="ko-KR" altLang="en-US" sz="1100" b="1">
                <a:solidFill>
                  <a:srgbClr val="0000FF"/>
                </a:solidFill>
              </a:rPr>
              <a:t>과정에서 정보 손실 방지</a:t>
            </a:r>
            <a:endParaRPr lang="en-US" altLang="ko-KR" sz="1400" b="1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(4) Late Level Fusion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mean(VA_[CLS], VA_[Distil], VT_[CLS], VT_[Distil])</a:t>
            </a:r>
            <a:br>
              <a:rPr lang="en-US" altLang="ko-KR" sz="1400" b="1"/>
            </a:br>
            <a:r>
              <a:rPr lang="en-US" altLang="ko-KR" sz="1100"/>
              <a:t>* </a:t>
            </a:r>
            <a:r>
              <a:rPr lang="en-US" altLang="ko-KR" sz="1100" b="1">
                <a:solidFill>
                  <a:srgbClr val="0000FF"/>
                </a:solidFill>
              </a:rPr>
              <a:t>Vision-Audio,</a:t>
            </a:r>
            <a:r>
              <a:rPr lang="ko-KR" altLang="en-US" sz="1100" b="1">
                <a:solidFill>
                  <a:srgbClr val="0000FF"/>
                </a:solidFill>
              </a:rPr>
              <a:t> </a:t>
            </a:r>
            <a:r>
              <a:rPr lang="en-US" altLang="ko-KR" sz="1100" b="1">
                <a:solidFill>
                  <a:srgbClr val="0000FF"/>
                </a:solidFill>
              </a:rPr>
              <a:t>Vision-Text</a:t>
            </a:r>
            <a:r>
              <a:rPr lang="ko-KR" altLang="en-US" sz="1100" b="1">
                <a:solidFill>
                  <a:srgbClr val="0000FF"/>
                </a:solidFill>
              </a:rPr>
              <a:t> </a:t>
            </a:r>
            <a:r>
              <a:rPr lang="en-US" altLang="ko-KR" sz="1100" b="1">
                <a:solidFill>
                  <a:srgbClr val="0000FF"/>
                </a:solidFill>
              </a:rPr>
              <a:t>Co-learning</a:t>
            </a:r>
            <a:r>
              <a:rPr lang="ko-KR" altLang="en-US" sz="1100"/>
              <a:t> 기반 </a:t>
            </a:r>
            <a:r>
              <a:rPr lang="en-US" altLang="ko-KR" sz="1100" b="1">
                <a:solidFill>
                  <a:srgbClr val="0000FF"/>
                </a:solidFill>
              </a:rPr>
              <a:t>[CLS], [Distill] Fusion</a:t>
            </a:r>
            <a:endParaRPr lang="en-US" altLang="ko-KR" sz="1400" b="1">
              <a:solidFill>
                <a:srgbClr val="0000FF"/>
              </a:solidFill>
            </a:endParaRPr>
          </a:p>
        </p:txBody>
      </p:sp>
      <p:sp>
        <p:nvSpPr>
          <p:cNvPr id="20620" name="오른쪽 중괄호 20619">
            <a:extLst>
              <a:ext uri="{FF2B5EF4-FFF2-40B4-BE49-F238E27FC236}">
                <a16:creationId xmlns:a16="http://schemas.microsoft.com/office/drawing/2014/main" id="{6E826EC8-1C9F-D303-D07F-A24F784B45A5}"/>
              </a:ext>
            </a:extLst>
          </p:cNvPr>
          <p:cNvSpPr/>
          <p:nvPr/>
        </p:nvSpPr>
        <p:spPr>
          <a:xfrm rot="10800000">
            <a:off x="1162627" y="2402964"/>
            <a:ext cx="166072" cy="358902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622" name="TextBox 20621">
            <a:extLst>
              <a:ext uri="{FF2B5EF4-FFF2-40B4-BE49-F238E27FC236}">
                <a16:creationId xmlns:a16="http://schemas.microsoft.com/office/drawing/2014/main" id="{E30AEC19-002A-9D95-68CA-0B28C5DB5443}"/>
              </a:ext>
            </a:extLst>
          </p:cNvPr>
          <p:cNvSpPr txBox="1"/>
          <p:nvPr/>
        </p:nvSpPr>
        <p:spPr>
          <a:xfrm>
            <a:off x="873335" y="4066672"/>
            <a:ext cx="3175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100" b="1">
                <a:solidFill>
                  <a:srgbClr val="0000FF"/>
                </a:solidFill>
              </a:rPr>
              <a:t>(1)</a:t>
            </a:r>
            <a:endParaRPr lang="ko-KR" altLang="en-US" sz="1100">
              <a:solidFill>
                <a:srgbClr val="0000FF"/>
              </a:solidFill>
            </a:endParaRPr>
          </a:p>
        </p:txBody>
      </p:sp>
      <p:sp>
        <p:nvSpPr>
          <p:cNvPr id="20623" name="오른쪽 중괄호 20622">
            <a:extLst>
              <a:ext uri="{FF2B5EF4-FFF2-40B4-BE49-F238E27FC236}">
                <a16:creationId xmlns:a16="http://schemas.microsoft.com/office/drawing/2014/main" id="{498CEBC7-F915-2C13-85E7-11B16644C00A}"/>
              </a:ext>
            </a:extLst>
          </p:cNvPr>
          <p:cNvSpPr/>
          <p:nvPr/>
        </p:nvSpPr>
        <p:spPr>
          <a:xfrm rot="16200000">
            <a:off x="3064120" y="2081768"/>
            <a:ext cx="107464" cy="110490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624" name="TextBox 20623">
            <a:extLst>
              <a:ext uri="{FF2B5EF4-FFF2-40B4-BE49-F238E27FC236}">
                <a16:creationId xmlns:a16="http://schemas.microsoft.com/office/drawing/2014/main" id="{5423843E-6D61-4CE1-5293-BE1EAE865D66}"/>
              </a:ext>
            </a:extLst>
          </p:cNvPr>
          <p:cNvSpPr txBox="1"/>
          <p:nvPr/>
        </p:nvSpPr>
        <p:spPr>
          <a:xfrm>
            <a:off x="2959102" y="2318877"/>
            <a:ext cx="3175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100" b="1">
                <a:solidFill>
                  <a:srgbClr val="0000FF"/>
                </a:solidFill>
              </a:rPr>
              <a:t>(2)</a:t>
            </a:r>
            <a:endParaRPr lang="ko-KR" altLang="en-US" sz="1100">
              <a:solidFill>
                <a:srgbClr val="0000FF"/>
              </a:solidFill>
            </a:endParaRPr>
          </a:p>
        </p:txBody>
      </p:sp>
      <p:sp>
        <p:nvSpPr>
          <p:cNvPr id="20625" name="오른쪽 중괄호 20624">
            <a:extLst>
              <a:ext uri="{FF2B5EF4-FFF2-40B4-BE49-F238E27FC236}">
                <a16:creationId xmlns:a16="http://schemas.microsoft.com/office/drawing/2014/main" id="{076291CC-9531-D574-774E-9CE17C645156}"/>
              </a:ext>
            </a:extLst>
          </p:cNvPr>
          <p:cNvSpPr/>
          <p:nvPr/>
        </p:nvSpPr>
        <p:spPr>
          <a:xfrm rot="16200000">
            <a:off x="4385850" y="1839252"/>
            <a:ext cx="107464" cy="110303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626" name="TextBox 20625">
            <a:extLst>
              <a:ext uri="{FF2B5EF4-FFF2-40B4-BE49-F238E27FC236}">
                <a16:creationId xmlns:a16="http://schemas.microsoft.com/office/drawing/2014/main" id="{F1547BC0-ABF3-C0CC-FBBB-BF6AF6FCFB94}"/>
              </a:ext>
            </a:extLst>
          </p:cNvPr>
          <p:cNvSpPr txBox="1"/>
          <p:nvPr/>
        </p:nvSpPr>
        <p:spPr>
          <a:xfrm>
            <a:off x="4280832" y="2108391"/>
            <a:ext cx="3175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100" b="1">
                <a:solidFill>
                  <a:srgbClr val="0000FF"/>
                </a:solidFill>
              </a:rPr>
              <a:t>(3)</a:t>
            </a:r>
            <a:endParaRPr lang="ko-KR" altLang="en-US" sz="1100">
              <a:solidFill>
                <a:srgbClr val="0000FF"/>
              </a:solidFill>
            </a:endParaRPr>
          </a:p>
        </p:txBody>
      </p:sp>
      <p:sp>
        <p:nvSpPr>
          <p:cNvPr id="20632" name="오른쪽 중괄호 20631">
            <a:extLst>
              <a:ext uri="{FF2B5EF4-FFF2-40B4-BE49-F238E27FC236}">
                <a16:creationId xmlns:a16="http://schemas.microsoft.com/office/drawing/2014/main" id="{7EE75487-E5E2-8E47-113C-BD8374A5D39E}"/>
              </a:ext>
            </a:extLst>
          </p:cNvPr>
          <p:cNvSpPr/>
          <p:nvPr/>
        </p:nvSpPr>
        <p:spPr>
          <a:xfrm rot="5400000">
            <a:off x="4383607" y="5415335"/>
            <a:ext cx="107464" cy="110303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633" name="TextBox 20632">
            <a:extLst>
              <a:ext uri="{FF2B5EF4-FFF2-40B4-BE49-F238E27FC236}">
                <a16:creationId xmlns:a16="http://schemas.microsoft.com/office/drawing/2014/main" id="{807CA26D-1616-5861-B03F-FC26C1374CE4}"/>
              </a:ext>
            </a:extLst>
          </p:cNvPr>
          <p:cNvSpPr txBox="1"/>
          <p:nvPr/>
        </p:nvSpPr>
        <p:spPr>
          <a:xfrm>
            <a:off x="4280832" y="6021585"/>
            <a:ext cx="3175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100" b="1">
                <a:solidFill>
                  <a:srgbClr val="0000FF"/>
                </a:solidFill>
              </a:rPr>
              <a:t>(3)</a:t>
            </a:r>
            <a:endParaRPr lang="ko-KR" altLang="en-US" sz="1100">
              <a:solidFill>
                <a:srgbClr val="0000FF"/>
              </a:solidFill>
            </a:endParaRPr>
          </a:p>
        </p:txBody>
      </p:sp>
      <p:sp>
        <p:nvSpPr>
          <p:cNvPr id="20634" name="오른쪽 중괄호 20633">
            <a:extLst>
              <a:ext uri="{FF2B5EF4-FFF2-40B4-BE49-F238E27FC236}">
                <a16:creationId xmlns:a16="http://schemas.microsoft.com/office/drawing/2014/main" id="{191C0C8E-E8CE-3872-8198-CEFD2C0743C2}"/>
              </a:ext>
            </a:extLst>
          </p:cNvPr>
          <p:cNvSpPr/>
          <p:nvPr/>
        </p:nvSpPr>
        <p:spPr>
          <a:xfrm rot="5400000">
            <a:off x="3064120" y="5210731"/>
            <a:ext cx="107464" cy="110490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635" name="TextBox 20634">
            <a:extLst>
              <a:ext uri="{FF2B5EF4-FFF2-40B4-BE49-F238E27FC236}">
                <a16:creationId xmlns:a16="http://schemas.microsoft.com/office/drawing/2014/main" id="{8FB4DCCE-A510-60D1-6BCE-0AAC8CDD82F6}"/>
              </a:ext>
            </a:extLst>
          </p:cNvPr>
          <p:cNvSpPr txBox="1"/>
          <p:nvPr/>
        </p:nvSpPr>
        <p:spPr>
          <a:xfrm>
            <a:off x="2959102" y="5805763"/>
            <a:ext cx="3175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100" b="1">
                <a:solidFill>
                  <a:srgbClr val="0000FF"/>
                </a:solidFill>
              </a:rPr>
              <a:t>(2)</a:t>
            </a:r>
            <a:endParaRPr lang="ko-KR" altLang="en-US" sz="1100">
              <a:solidFill>
                <a:srgbClr val="0000FF"/>
              </a:solidFill>
            </a:endParaRPr>
          </a:p>
        </p:txBody>
      </p:sp>
      <p:sp>
        <p:nvSpPr>
          <p:cNvPr id="20637" name="오른쪽 중괄호 20636">
            <a:extLst>
              <a:ext uri="{FF2B5EF4-FFF2-40B4-BE49-F238E27FC236}">
                <a16:creationId xmlns:a16="http://schemas.microsoft.com/office/drawing/2014/main" id="{F38A3693-899A-949D-83A6-EF0087C01E30}"/>
              </a:ext>
            </a:extLst>
          </p:cNvPr>
          <p:cNvSpPr/>
          <p:nvPr/>
        </p:nvSpPr>
        <p:spPr>
          <a:xfrm rot="16200000">
            <a:off x="5265220" y="2090309"/>
            <a:ext cx="107464" cy="60092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638" name="TextBox 20637">
            <a:extLst>
              <a:ext uri="{FF2B5EF4-FFF2-40B4-BE49-F238E27FC236}">
                <a16:creationId xmlns:a16="http://schemas.microsoft.com/office/drawing/2014/main" id="{644353A8-B61D-F33C-F393-65FA9783F1CD}"/>
              </a:ext>
            </a:extLst>
          </p:cNvPr>
          <p:cNvSpPr txBox="1"/>
          <p:nvPr/>
        </p:nvSpPr>
        <p:spPr>
          <a:xfrm>
            <a:off x="5160202" y="2108391"/>
            <a:ext cx="3175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100" b="1">
                <a:solidFill>
                  <a:srgbClr val="0000FF"/>
                </a:solidFill>
              </a:rPr>
              <a:t>(4)</a:t>
            </a:r>
            <a:endParaRPr lang="ko-KR" altLang="en-US" sz="11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37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5272B43-4335-04D2-60DD-AD16D9FB1A60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3" name="모서리가 둥근 직사각형 5">
              <a:extLst>
                <a:ext uri="{FF2B5EF4-FFF2-40B4-BE49-F238E27FC236}">
                  <a16:creationId xmlns:a16="http://schemas.microsoft.com/office/drawing/2014/main" id="{AB051396-CA0C-76CF-B9C8-170962D4AC30}"/>
                </a:ext>
              </a:extLst>
            </p:cNvPr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양쪽 모서리가 둥근 사각형 7">
              <a:extLst>
                <a:ext uri="{FF2B5EF4-FFF2-40B4-BE49-F238E27FC236}">
                  <a16:creationId xmlns:a16="http://schemas.microsoft.com/office/drawing/2014/main" id="{D3FF44B0-8DD3-B3AC-6281-15F6419EF953}"/>
                </a:ext>
              </a:extLst>
            </p:cNvPr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A Research on Multi-modal Learning for Efficient DeepFake Detection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4882587-F084-A8F6-650A-578EAA64FFFE}"/>
              </a:ext>
            </a:extLst>
          </p:cNvPr>
          <p:cNvSpPr txBox="1"/>
          <p:nvPr/>
        </p:nvSpPr>
        <p:spPr>
          <a:xfrm>
            <a:off x="236592" y="3394771"/>
            <a:ext cx="116825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/>
              <a:t>04. Experiment and Result</a:t>
            </a:r>
          </a:p>
        </p:txBody>
      </p:sp>
    </p:spTree>
    <p:extLst>
      <p:ext uri="{BB962C8B-B14F-4D97-AF65-F5344CB8AC3E}">
        <p14:creationId xmlns:p14="http://schemas.microsoft.com/office/powerpoint/2010/main" val="3319823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A Research on Multi-modal Learning for Efficient DeepFake Detection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Experiment and Result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4D696-1429-E508-79B4-98563CF6F987}"/>
              </a:ext>
            </a:extLst>
          </p:cNvPr>
          <p:cNvSpPr txBox="1"/>
          <p:nvPr/>
        </p:nvSpPr>
        <p:spPr>
          <a:xfrm>
            <a:off x="753353" y="1895131"/>
            <a:ext cx="10689230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Dataset</a:t>
            </a:r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FakeAVCeleb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Voxceleb2</a:t>
            </a:r>
            <a:r>
              <a:rPr lang="ko-KR" altLang="en-US" sz="1400" b="1"/>
              <a:t>를 기반으로 </a:t>
            </a:r>
            <a:r>
              <a:rPr lang="en-US" altLang="ko-KR" sz="1400" b="1"/>
              <a:t>500</a:t>
            </a:r>
            <a:r>
              <a:rPr lang="ko-KR" altLang="en-US" sz="1400" b="1"/>
              <a:t>명에 대한 </a:t>
            </a:r>
            <a:r>
              <a:rPr lang="en-US" altLang="ko-KR" sz="1400" b="1"/>
              <a:t>Real</a:t>
            </a:r>
            <a:r>
              <a:rPr lang="ko-KR" altLang="en-US" sz="1400" b="1"/>
              <a:t>과 </a:t>
            </a:r>
            <a:r>
              <a:rPr lang="en-US" altLang="ko-KR" sz="1400" b="1"/>
              <a:t>Fake </a:t>
            </a:r>
            <a:r>
              <a:rPr lang="ko-KR" altLang="en-US" sz="1400" b="1"/>
              <a:t>데이터로 구성</a:t>
            </a:r>
            <a:br>
              <a:rPr lang="en-US" altLang="ko-KR" sz="1400" b="1"/>
            </a:br>
            <a:r>
              <a:rPr lang="en-US" altLang="ko-KR" sz="1200"/>
              <a:t>* </a:t>
            </a:r>
            <a:r>
              <a:rPr lang="ko-KR" altLang="en-US" sz="1200"/>
              <a:t>본 논문에서는 </a:t>
            </a:r>
            <a:r>
              <a:rPr lang="en-US" altLang="ko-KR" sz="1200" b="1">
                <a:solidFill>
                  <a:srgbClr val="0000FF"/>
                </a:solidFill>
              </a:rPr>
              <a:t>Text</a:t>
            </a:r>
            <a:r>
              <a:rPr lang="ko-KR" altLang="en-US" sz="1200" b="1">
                <a:solidFill>
                  <a:srgbClr val="0000FF"/>
                </a:solidFill>
              </a:rPr>
              <a:t> </a:t>
            </a:r>
            <a:r>
              <a:rPr lang="en-US" altLang="ko-KR" sz="1200" b="1">
                <a:solidFill>
                  <a:srgbClr val="0000FF"/>
                </a:solidFill>
              </a:rPr>
              <a:t>Extract</a:t>
            </a:r>
            <a:r>
              <a:rPr lang="ko-KR" altLang="en-US" sz="1200" b="1">
                <a:solidFill>
                  <a:srgbClr val="0000FF"/>
                </a:solidFill>
              </a:rPr>
              <a:t>에서 </a:t>
            </a:r>
            <a:r>
              <a:rPr lang="en-US" altLang="ko-KR" sz="1200" b="1">
                <a:solidFill>
                  <a:srgbClr val="0000FF"/>
                </a:solidFill>
              </a:rPr>
              <a:t>Confidence 0.9 </a:t>
            </a:r>
            <a:r>
              <a:rPr lang="ko-KR" altLang="en-US" sz="1200" b="1">
                <a:solidFill>
                  <a:srgbClr val="0000FF"/>
                </a:solidFill>
              </a:rPr>
              <a:t>이상에 해당하는 </a:t>
            </a:r>
            <a:r>
              <a:rPr lang="en-US" altLang="ko-KR" sz="1200" b="1">
                <a:solidFill>
                  <a:srgbClr val="0000FF"/>
                </a:solidFill>
              </a:rPr>
              <a:t>495</a:t>
            </a:r>
            <a:r>
              <a:rPr lang="ko-KR" altLang="en-US" sz="1200" b="1">
                <a:solidFill>
                  <a:srgbClr val="0000FF"/>
                </a:solidFill>
              </a:rPr>
              <a:t>명에 대한 </a:t>
            </a:r>
            <a:r>
              <a:rPr lang="en-US" altLang="ko-KR" sz="1200" b="1">
                <a:solidFill>
                  <a:srgbClr val="0000FF"/>
                </a:solidFill>
              </a:rPr>
              <a:t>DeepFake Detection</a:t>
            </a:r>
            <a:r>
              <a:rPr lang="ko-KR" altLang="en-US" sz="1200"/>
              <a:t> 진행</a:t>
            </a:r>
            <a:endParaRPr lang="en-US" altLang="ko-KR" sz="1400"/>
          </a:p>
          <a:p>
            <a:endParaRPr lang="en-US" altLang="ko-KR" sz="1400" b="1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en-US" altLang="ko-KR" sz="1400" b="1">
                <a:sym typeface="Wingdings" panose="05000000000000000000" pitchFamily="2" charset="2"/>
              </a:rPr>
              <a:t>Character is Non-overlap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400" b="1">
                <a:sym typeface="Wingdings" panose="05000000000000000000" pitchFamily="2" charset="2"/>
              </a:rPr>
              <a:t>특정 인물에 제한</a:t>
            </a:r>
            <a:r>
              <a:rPr lang="en-US" altLang="ko-KR" sz="1400" b="1">
                <a:sym typeface="Wingdings" panose="05000000000000000000" pitchFamily="2" charset="2"/>
              </a:rPr>
              <a:t>	 Train,</a:t>
            </a:r>
            <a:r>
              <a:rPr lang="ko-KR" altLang="en-US" sz="1400" b="1">
                <a:sym typeface="Wingdings" panose="05000000000000000000" pitchFamily="2" charset="2"/>
              </a:rPr>
              <a:t> </a:t>
            </a:r>
            <a:r>
              <a:rPr lang="en-US" altLang="ko-KR" sz="1400" b="1">
                <a:sym typeface="Wingdings" panose="05000000000000000000" pitchFamily="2" charset="2"/>
              </a:rPr>
              <a:t>Validation, Test</a:t>
            </a:r>
            <a:r>
              <a:rPr lang="ko-KR" altLang="en-US" sz="1400" b="1">
                <a:sym typeface="Wingdings" panose="05000000000000000000" pitchFamily="2" charset="2"/>
              </a:rPr>
              <a:t>에 사용되는 데이터의 </a:t>
            </a:r>
            <a:r>
              <a:rPr lang="ko-KR" altLang="en-US" sz="1400" b="1">
                <a:solidFill>
                  <a:srgbClr val="0000FF"/>
                </a:solidFill>
                <a:sym typeface="Wingdings" panose="05000000000000000000" pitchFamily="2" charset="2"/>
              </a:rPr>
              <a:t>인물은 </a:t>
            </a:r>
            <a:r>
              <a:rPr lang="en-US" altLang="ko-KR" sz="1400" b="1">
                <a:solidFill>
                  <a:srgbClr val="0000FF"/>
                </a:solidFill>
                <a:sym typeface="Wingdings" panose="05000000000000000000" pitchFamily="2" charset="2"/>
              </a:rPr>
              <a:t>Non-Overlap</a:t>
            </a:r>
          </a:p>
          <a:p>
            <a:endParaRPr lang="en-US" altLang="ko-KR" sz="1400" b="1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en-US" altLang="ko-KR" sz="1400" b="1">
                <a:sym typeface="Wingdings" panose="05000000000000000000" pitchFamily="2" charset="2"/>
              </a:rPr>
              <a:t>One-shot</a:t>
            </a:r>
            <a:r>
              <a:rPr lang="ko-KR" altLang="en-US" sz="1400" b="1">
                <a:sym typeface="Wingdings" panose="05000000000000000000" pitchFamily="2" charset="2"/>
              </a:rPr>
              <a:t> </a:t>
            </a:r>
            <a:r>
              <a:rPr lang="en-US" altLang="ko-KR" sz="1400" b="1">
                <a:sym typeface="Wingdings" panose="05000000000000000000" pitchFamily="2" charset="2"/>
              </a:rPr>
              <a:t>Learning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400" b="1">
                <a:sym typeface="Wingdings" panose="05000000000000000000" pitchFamily="2" charset="2"/>
              </a:rPr>
              <a:t>학습 데이터에 의존</a:t>
            </a:r>
            <a:r>
              <a:rPr lang="en-US" altLang="ko-KR" sz="1400" b="1">
                <a:sym typeface="Wingdings" panose="05000000000000000000" pitchFamily="2" charset="2"/>
              </a:rPr>
              <a:t>	 </a:t>
            </a:r>
            <a:r>
              <a:rPr lang="ko-KR" altLang="en-US" sz="1400" b="1">
                <a:sym typeface="Wingdings" panose="05000000000000000000" pitchFamily="2" charset="2"/>
              </a:rPr>
              <a:t>인물에 대한 </a:t>
            </a:r>
            <a:r>
              <a:rPr lang="en-US" altLang="ko-KR" sz="1400" b="1">
                <a:solidFill>
                  <a:srgbClr val="0000FF"/>
                </a:solidFill>
                <a:sym typeface="Wingdings" panose="05000000000000000000" pitchFamily="2" charset="2"/>
              </a:rPr>
              <a:t>Real </a:t>
            </a:r>
            <a:r>
              <a:rPr lang="ko-KR" altLang="en-US" sz="1400" b="1">
                <a:solidFill>
                  <a:srgbClr val="0000FF"/>
                </a:solidFill>
                <a:sym typeface="Wingdings" panose="05000000000000000000" pitchFamily="2" charset="2"/>
              </a:rPr>
              <a:t>및 </a:t>
            </a:r>
            <a:r>
              <a:rPr lang="en-US" altLang="ko-KR" sz="1400" b="1">
                <a:solidFill>
                  <a:srgbClr val="0000FF"/>
                </a:solidFill>
                <a:sym typeface="Wingdings" panose="05000000000000000000" pitchFamily="2" charset="2"/>
              </a:rPr>
              <a:t>Fake </a:t>
            </a:r>
            <a:r>
              <a:rPr lang="ko-KR" altLang="en-US" sz="1400" b="1">
                <a:solidFill>
                  <a:srgbClr val="0000FF"/>
                </a:solidFill>
                <a:sym typeface="Wingdings" panose="05000000000000000000" pitchFamily="2" charset="2"/>
              </a:rPr>
              <a:t>데이터를 단일</a:t>
            </a:r>
            <a:r>
              <a:rPr lang="ko-KR" altLang="en-US" sz="1400" b="1">
                <a:sym typeface="Wingdings" panose="05000000000000000000" pitchFamily="2" charset="2"/>
              </a:rPr>
              <a:t>로 사용</a:t>
            </a:r>
            <a:endParaRPr lang="en-US" altLang="ko-KR" sz="1400" b="1">
              <a:sym typeface="Wingdings" panose="05000000000000000000" pitchFamily="2" charset="2"/>
            </a:endParaRPr>
          </a:p>
        </p:txBody>
      </p:sp>
      <p:graphicFrame>
        <p:nvGraphicFramePr>
          <p:cNvPr id="14" name="표 9">
            <a:extLst>
              <a:ext uri="{FF2B5EF4-FFF2-40B4-BE49-F238E27FC236}">
                <a16:creationId xmlns:a16="http://schemas.microsoft.com/office/drawing/2014/main" id="{B5AFA6CB-84E1-969F-0FAE-711EA57E1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718927"/>
              </p:ext>
            </p:extLst>
          </p:nvPr>
        </p:nvGraphicFramePr>
        <p:xfrm>
          <a:off x="1321200" y="4415612"/>
          <a:ext cx="1012178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357">
                  <a:extLst>
                    <a:ext uri="{9D8B030D-6E8A-4147-A177-3AD203B41FA5}">
                      <a16:colId xmlns:a16="http://schemas.microsoft.com/office/drawing/2014/main" val="3868274504"/>
                    </a:ext>
                  </a:extLst>
                </a:gridCol>
                <a:gridCol w="2024357">
                  <a:extLst>
                    <a:ext uri="{9D8B030D-6E8A-4147-A177-3AD203B41FA5}">
                      <a16:colId xmlns:a16="http://schemas.microsoft.com/office/drawing/2014/main" val="270086066"/>
                    </a:ext>
                  </a:extLst>
                </a:gridCol>
                <a:gridCol w="2024357">
                  <a:extLst>
                    <a:ext uri="{9D8B030D-6E8A-4147-A177-3AD203B41FA5}">
                      <a16:colId xmlns:a16="http://schemas.microsoft.com/office/drawing/2014/main" val="1234698200"/>
                    </a:ext>
                  </a:extLst>
                </a:gridCol>
                <a:gridCol w="2024357">
                  <a:extLst>
                    <a:ext uri="{9D8B030D-6E8A-4147-A177-3AD203B41FA5}">
                      <a16:colId xmlns:a16="http://schemas.microsoft.com/office/drawing/2014/main" val="1980427289"/>
                    </a:ext>
                  </a:extLst>
                </a:gridCol>
                <a:gridCol w="2024357">
                  <a:extLst>
                    <a:ext uri="{9D8B030D-6E8A-4147-A177-3AD203B41FA5}">
                      <a16:colId xmlns:a16="http://schemas.microsoft.com/office/drawing/2014/main" val="3805928953"/>
                    </a:ext>
                  </a:extLst>
                </a:gridCol>
              </a:tblGrid>
              <a:tr h="1391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Label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Train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Validation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Test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256035"/>
                  </a:ext>
                </a:extLst>
              </a:tr>
              <a:tr h="1391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rgbClr val="5050FF"/>
                          </a:solidFill>
                        </a:rPr>
                        <a:t>Real</a:t>
                      </a:r>
                      <a:endParaRPr lang="ko-KR" altLang="en-US" sz="1200" b="1">
                        <a:solidFill>
                          <a:srgbClr val="505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rgbClr val="5050FF"/>
                          </a:solidFill>
                        </a:rPr>
                        <a:t>Real</a:t>
                      </a: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 Vision – </a:t>
                      </a:r>
                      <a:r>
                        <a:rPr lang="en-US" altLang="ko-KR" sz="1200" b="1">
                          <a:solidFill>
                            <a:srgbClr val="5050FF"/>
                          </a:solidFill>
                        </a:rPr>
                        <a:t>Real</a:t>
                      </a: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 Audio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405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45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45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80025"/>
                  </a:ext>
                </a:extLst>
              </a:tr>
              <a:tr h="1391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rgbClr val="FF5050"/>
                          </a:solidFill>
                        </a:rPr>
                        <a:t>Fake</a:t>
                      </a:r>
                      <a:endParaRPr lang="ko-KR" altLang="en-US" sz="1200" b="1">
                        <a:solidFill>
                          <a:srgbClr val="FF5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>
                          <a:solidFill>
                            <a:srgbClr val="5050FF"/>
                          </a:solidFill>
                        </a:rPr>
                        <a:t>Real</a:t>
                      </a: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 Vision – </a:t>
                      </a:r>
                      <a:r>
                        <a:rPr lang="en-US" altLang="ko-KR" sz="1200" b="1">
                          <a:solidFill>
                            <a:srgbClr val="FF5050"/>
                          </a:solidFill>
                        </a:rPr>
                        <a:t>Fake</a:t>
                      </a: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 Audio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135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15</a:t>
                      </a:r>
                      <a:endParaRPr kumimoji="0" lang="ko-KR" altLang="en-US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961184"/>
                  </a:ext>
                </a:extLst>
              </a:tr>
              <a:tr h="1391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rgbClr val="FF5050"/>
                          </a:solidFill>
                        </a:rPr>
                        <a:t>Fake</a:t>
                      </a:r>
                      <a:endParaRPr lang="ko-KR" altLang="en-US" sz="1200" b="1">
                        <a:solidFill>
                          <a:srgbClr val="FF5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>
                          <a:solidFill>
                            <a:srgbClr val="FF5050"/>
                          </a:solidFill>
                        </a:rPr>
                        <a:t>Fake</a:t>
                      </a: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 Vision – </a:t>
                      </a:r>
                      <a:r>
                        <a:rPr lang="en-US" altLang="ko-KR" sz="1200" b="1">
                          <a:solidFill>
                            <a:srgbClr val="5050FF"/>
                          </a:solidFill>
                        </a:rPr>
                        <a:t>Real</a:t>
                      </a: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 Audio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135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15</a:t>
                      </a:r>
                      <a:endParaRPr kumimoji="0" lang="ko-KR" altLang="en-US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084064"/>
                  </a:ext>
                </a:extLst>
              </a:tr>
              <a:tr h="1391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rgbClr val="FF5050"/>
                          </a:solidFill>
                        </a:rPr>
                        <a:t>Fake</a:t>
                      </a:r>
                      <a:endParaRPr lang="ko-KR" altLang="en-US" sz="1200" b="1">
                        <a:solidFill>
                          <a:srgbClr val="FF5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>
                          <a:solidFill>
                            <a:srgbClr val="FF5050"/>
                          </a:solidFill>
                        </a:rPr>
                        <a:t>Fake</a:t>
                      </a: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 Vision – </a:t>
                      </a:r>
                      <a:r>
                        <a:rPr lang="en-US" altLang="ko-KR" sz="1200" b="1">
                          <a:solidFill>
                            <a:srgbClr val="FF5050"/>
                          </a:solidFill>
                        </a:rPr>
                        <a:t>Fake</a:t>
                      </a: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 Audio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135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15</a:t>
                      </a:r>
                      <a:endParaRPr kumimoji="0" lang="ko-KR" altLang="en-US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954882"/>
                  </a:ext>
                </a:extLst>
              </a:tr>
              <a:tr h="13916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Total Dataset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810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90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90</a:t>
                      </a:r>
                      <a:endParaRPr kumimoji="0" lang="ko-KR" altLang="en-US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148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369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A Research on Multi-modal Learning for Efficient DeepFake Detection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Experiment and Result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4D696-1429-E508-79B4-98563CF6F987}"/>
              </a:ext>
            </a:extLst>
          </p:cNvPr>
          <p:cNvSpPr txBox="1"/>
          <p:nvPr/>
        </p:nvSpPr>
        <p:spPr>
          <a:xfrm>
            <a:off x="753353" y="1895131"/>
            <a:ext cx="1068923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Experimental Environment</a:t>
            </a:r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Environment and Hyper-parameter for DeepFake Detection Performace Evaluation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K-Fold</a:t>
            </a:r>
            <a:r>
              <a:rPr lang="ko-KR" altLang="en-US" sz="1400" b="1"/>
              <a:t>의 </a:t>
            </a:r>
            <a:r>
              <a:rPr lang="en-US" altLang="ko-KR" sz="1400" b="1"/>
              <a:t>K</a:t>
            </a:r>
            <a:r>
              <a:rPr lang="ko-KR" altLang="en-US" sz="1400" b="1"/>
              <a:t>는 분할하는 집단의 수로 일반적으로 </a:t>
            </a:r>
            <a:r>
              <a:rPr lang="en-US" altLang="ko-KR" sz="1400" b="1"/>
              <a:t>5 </a:t>
            </a:r>
            <a:r>
              <a:rPr lang="ko-KR" altLang="en-US" sz="1400" b="1"/>
              <a:t>또는 </a:t>
            </a:r>
            <a:r>
              <a:rPr lang="en-US" altLang="ko-KR" sz="1400" b="1"/>
              <a:t>10</a:t>
            </a:r>
            <a:r>
              <a:rPr lang="ko-KR" altLang="en-US" sz="1400" b="1"/>
              <a:t>을 사용</a:t>
            </a:r>
            <a:br>
              <a:rPr lang="en-US" altLang="ko-KR" sz="1400" b="1"/>
            </a:br>
            <a:r>
              <a:rPr lang="en-US" altLang="ko-KR" sz="1400"/>
              <a:t>* </a:t>
            </a:r>
            <a:r>
              <a:rPr lang="ko-KR" altLang="en-US" sz="1200"/>
              <a:t>분할 집단의 수가 적을 수록 학습 데이터가 적어져 </a:t>
            </a:r>
            <a:r>
              <a:rPr lang="en-US" altLang="ko-KR" sz="1200"/>
              <a:t>underfitting</a:t>
            </a:r>
            <a:r>
              <a:rPr lang="ko-KR" altLang="en-US" sz="1200"/>
              <a:t> 발생</a:t>
            </a:r>
            <a:br>
              <a:rPr lang="en-US" altLang="ko-KR" sz="1200"/>
            </a:br>
            <a:r>
              <a:rPr lang="en-US" altLang="ko-KR" sz="1200"/>
              <a:t>* </a:t>
            </a:r>
            <a:r>
              <a:rPr lang="ko-KR" altLang="en-US" sz="1200"/>
              <a:t>분할 집단의 수가 클수록 학습 데이터가 많아져 </a:t>
            </a:r>
            <a:r>
              <a:rPr lang="en-US" altLang="ko-KR" sz="1200"/>
              <a:t>overfitting </a:t>
            </a:r>
            <a:r>
              <a:rPr lang="ko-KR" altLang="en-US" sz="1200"/>
              <a:t>발생</a:t>
            </a:r>
            <a:br>
              <a:rPr lang="en-US" altLang="ko-KR" sz="1200"/>
            </a:br>
            <a:r>
              <a:rPr lang="en-US" altLang="ko-KR" sz="1200"/>
              <a:t>* Wong, Tzu-Tsung, et al. "Reliable accuracy estimates from k-fold cross validation." IEEE Transactions on Knowledge and Data Engineering 32.8 (2019): 1586-1594.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400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400" b="1"/>
              <a:t>데이터 크기를 고려해 본 논문에서는 </a:t>
            </a:r>
            <a:r>
              <a:rPr lang="en-US" altLang="ko-KR" sz="1400" b="1">
                <a:solidFill>
                  <a:srgbClr val="0000FF"/>
                </a:solidFill>
              </a:rPr>
              <a:t>K-Fold(10)</a:t>
            </a:r>
            <a:r>
              <a:rPr lang="ko-KR" altLang="en-US" sz="1400" b="1"/>
              <a:t>을 기반으로 특정 인물에 제한되지 않고 </a:t>
            </a:r>
            <a:r>
              <a:rPr lang="en-US" altLang="ko-KR" sz="1400" b="1">
                <a:solidFill>
                  <a:srgbClr val="0000FF"/>
                </a:solidFill>
              </a:rPr>
              <a:t>DeepFake Detection </a:t>
            </a:r>
            <a:r>
              <a:rPr lang="ko-KR" altLang="en-US" sz="1400" b="1">
                <a:solidFill>
                  <a:srgbClr val="0000FF"/>
                </a:solidFill>
              </a:rPr>
              <a:t>성능 검증</a:t>
            </a:r>
            <a:endParaRPr lang="en-US" altLang="ko-KR" sz="1400" b="1">
              <a:solidFill>
                <a:srgbClr val="0000FF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100 Epoch</a:t>
            </a:r>
            <a:r>
              <a:rPr lang="ko-KR" altLang="en-US" sz="1400" b="1"/>
              <a:t>동안 </a:t>
            </a:r>
            <a:r>
              <a:rPr lang="ko-KR" altLang="en-US" sz="1400" b="1">
                <a:solidFill>
                  <a:srgbClr val="0000FF"/>
                </a:solidFill>
              </a:rPr>
              <a:t>모든 </a:t>
            </a:r>
            <a:r>
              <a:rPr lang="en-US" altLang="ko-KR" sz="1400" b="1">
                <a:solidFill>
                  <a:srgbClr val="0000FF"/>
                </a:solidFill>
              </a:rPr>
              <a:t>Epoch</a:t>
            </a:r>
            <a:r>
              <a:rPr lang="ko-KR" altLang="en-US" sz="1400" b="1">
                <a:solidFill>
                  <a:srgbClr val="0000FF"/>
                </a:solidFill>
              </a:rPr>
              <a:t>에서 </a:t>
            </a:r>
            <a:r>
              <a:rPr lang="en-US" altLang="ko-KR" sz="1400" b="1">
                <a:solidFill>
                  <a:srgbClr val="0000FF"/>
                </a:solidFill>
              </a:rPr>
              <a:t>Validation</a:t>
            </a:r>
            <a:r>
              <a:rPr lang="ko-KR" altLang="en-US" sz="1400" b="1"/>
              <a:t>하고</a:t>
            </a:r>
            <a:r>
              <a:rPr lang="ko-KR" altLang="en-US" sz="1400" b="1">
                <a:solidFill>
                  <a:srgbClr val="0000FF"/>
                </a:solidFill>
              </a:rPr>
              <a:t> 가장 높은 </a:t>
            </a:r>
            <a:r>
              <a:rPr lang="en-US" altLang="ko-KR" sz="1400" b="1">
                <a:solidFill>
                  <a:srgbClr val="0000FF"/>
                </a:solidFill>
              </a:rPr>
              <a:t>Accuracy</a:t>
            </a:r>
            <a:r>
              <a:rPr lang="ko-KR" altLang="en-US" sz="1400" b="1">
                <a:solidFill>
                  <a:srgbClr val="0000FF"/>
                </a:solidFill>
              </a:rPr>
              <a:t>를 달성한 모델</a:t>
            </a:r>
            <a:r>
              <a:rPr lang="ko-KR" altLang="en-US" sz="1400" b="1"/>
              <a:t> 가중치를 기반으로 </a:t>
            </a:r>
            <a:r>
              <a:rPr lang="en-US" altLang="ko-KR" sz="1400" b="1">
                <a:solidFill>
                  <a:srgbClr val="0000FF"/>
                </a:solidFill>
              </a:rPr>
              <a:t>Test</a:t>
            </a:r>
            <a:r>
              <a:rPr lang="ko-KR" altLang="en-US" sz="1400" b="1">
                <a:solidFill>
                  <a:srgbClr val="0000FF"/>
                </a:solidFill>
              </a:rPr>
              <a:t> 진행</a:t>
            </a:r>
            <a:endParaRPr lang="en-US" altLang="ko-KR" sz="1400" b="1">
              <a:solidFill>
                <a:srgbClr val="0000FF"/>
              </a:solidFill>
            </a:endParaRPr>
          </a:p>
        </p:txBody>
      </p:sp>
      <p:graphicFrame>
        <p:nvGraphicFramePr>
          <p:cNvPr id="10" name="표 10">
            <a:extLst>
              <a:ext uri="{FF2B5EF4-FFF2-40B4-BE49-F238E27FC236}">
                <a16:creationId xmlns:a16="http://schemas.microsoft.com/office/drawing/2014/main" id="{FE30BE4B-2098-53D9-FA00-6C04B8088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432006"/>
              </p:ext>
            </p:extLst>
          </p:nvPr>
        </p:nvGraphicFramePr>
        <p:xfrm>
          <a:off x="6505980" y="4326566"/>
          <a:ext cx="493660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477">
                  <a:extLst>
                    <a:ext uri="{9D8B030D-6E8A-4147-A177-3AD203B41FA5}">
                      <a16:colId xmlns:a16="http://schemas.microsoft.com/office/drawing/2014/main" val="2207339949"/>
                    </a:ext>
                  </a:extLst>
                </a:gridCol>
                <a:gridCol w="2642126">
                  <a:extLst>
                    <a:ext uri="{9D8B030D-6E8A-4147-A177-3AD203B41FA5}">
                      <a16:colId xmlns:a16="http://schemas.microsoft.com/office/drawing/2014/main" val="27249847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957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Batch Size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16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8611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Random Seed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42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202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K-Fold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10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269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Epoch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020687"/>
                  </a:ext>
                </a:extLst>
              </a:tr>
            </a:tbl>
          </a:graphicData>
        </a:graphic>
      </p:graphicFrame>
      <p:graphicFrame>
        <p:nvGraphicFramePr>
          <p:cNvPr id="12" name="표 10">
            <a:extLst>
              <a:ext uri="{FF2B5EF4-FFF2-40B4-BE49-F238E27FC236}">
                <a16:creationId xmlns:a16="http://schemas.microsoft.com/office/drawing/2014/main" id="{DE84D1EC-6F9A-AB10-E7A1-D26F67C82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878757"/>
              </p:ext>
            </p:extLst>
          </p:nvPr>
        </p:nvGraphicFramePr>
        <p:xfrm>
          <a:off x="1321200" y="4326566"/>
          <a:ext cx="493660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5789">
                  <a:extLst>
                    <a:ext uri="{9D8B030D-6E8A-4147-A177-3AD203B41FA5}">
                      <a16:colId xmlns:a16="http://schemas.microsoft.com/office/drawing/2014/main" val="2207339949"/>
                    </a:ext>
                  </a:extLst>
                </a:gridCol>
                <a:gridCol w="3920814">
                  <a:extLst>
                    <a:ext uri="{9D8B030D-6E8A-4147-A177-3AD203B41FA5}">
                      <a16:colId xmlns:a16="http://schemas.microsoft.com/office/drawing/2014/main" val="27249847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Device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957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CPU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pt-BR" altLang="ko-KR" sz="1200" b="1">
                          <a:solidFill>
                            <a:schemeClr val="tx1"/>
                          </a:solidFill>
                        </a:rPr>
                        <a:t>Intel(R) Core(TM) i9-9900KF CPU @ 3.60GHz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8611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Memory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128GB RAM @ 2667MHz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510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GPU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NVIDIA TITAN RTX @ 24.0GB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202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OS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Windows 10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269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233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A Research on Multi-modal Learning for Efficient DeepFake Detection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Experiment and Result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4D696-1429-E508-79B4-98563CF6F987}"/>
              </a:ext>
            </a:extLst>
          </p:cNvPr>
          <p:cNvSpPr txBox="1"/>
          <p:nvPr/>
        </p:nvSpPr>
        <p:spPr>
          <a:xfrm>
            <a:off x="753353" y="1895131"/>
            <a:ext cx="106892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DeepFake Detection Performance Evaluation</a:t>
            </a:r>
          </a:p>
        </p:txBody>
      </p:sp>
      <p:graphicFrame>
        <p:nvGraphicFramePr>
          <p:cNvPr id="25" name="표 25">
            <a:extLst>
              <a:ext uri="{FF2B5EF4-FFF2-40B4-BE49-F238E27FC236}">
                <a16:creationId xmlns:a16="http://schemas.microsoft.com/office/drawing/2014/main" id="{75A2FBAE-7FFB-572B-188A-F13CE08B6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446116"/>
              </p:ext>
            </p:extLst>
          </p:nvPr>
        </p:nvGraphicFramePr>
        <p:xfrm>
          <a:off x="749415" y="2509386"/>
          <a:ext cx="10689231" cy="3808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516">
                  <a:extLst>
                    <a:ext uri="{9D8B030D-6E8A-4147-A177-3AD203B41FA5}">
                      <a16:colId xmlns:a16="http://schemas.microsoft.com/office/drawing/2014/main" val="2896043714"/>
                    </a:ext>
                  </a:extLst>
                </a:gridCol>
                <a:gridCol w="979725">
                  <a:extLst>
                    <a:ext uri="{9D8B030D-6E8A-4147-A177-3AD203B41FA5}">
                      <a16:colId xmlns:a16="http://schemas.microsoft.com/office/drawing/2014/main" val="1380800605"/>
                    </a:ext>
                  </a:extLst>
                </a:gridCol>
                <a:gridCol w="986624">
                  <a:extLst>
                    <a:ext uri="{9D8B030D-6E8A-4147-A177-3AD203B41FA5}">
                      <a16:colId xmlns:a16="http://schemas.microsoft.com/office/drawing/2014/main" val="3813837814"/>
                    </a:ext>
                  </a:extLst>
                </a:gridCol>
                <a:gridCol w="986625">
                  <a:extLst>
                    <a:ext uri="{9D8B030D-6E8A-4147-A177-3AD203B41FA5}">
                      <a16:colId xmlns:a16="http://schemas.microsoft.com/office/drawing/2014/main" val="1343993607"/>
                    </a:ext>
                  </a:extLst>
                </a:gridCol>
                <a:gridCol w="2369014">
                  <a:extLst>
                    <a:ext uri="{9D8B030D-6E8A-4147-A177-3AD203B41FA5}">
                      <a16:colId xmlns:a16="http://schemas.microsoft.com/office/drawing/2014/main" val="1593137065"/>
                    </a:ext>
                  </a:extLst>
                </a:gridCol>
                <a:gridCol w="975477">
                  <a:extLst>
                    <a:ext uri="{9D8B030D-6E8A-4147-A177-3AD203B41FA5}">
                      <a16:colId xmlns:a16="http://schemas.microsoft.com/office/drawing/2014/main" val="3543574859"/>
                    </a:ext>
                  </a:extLst>
                </a:gridCol>
                <a:gridCol w="992199">
                  <a:extLst>
                    <a:ext uri="{9D8B030D-6E8A-4147-A177-3AD203B41FA5}">
                      <a16:colId xmlns:a16="http://schemas.microsoft.com/office/drawing/2014/main" val="2284891671"/>
                    </a:ext>
                  </a:extLst>
                </a:gridCol>
                <a:gridCol w="981051">
                  <a:extLst>
                    <a:ext uri="{9D8B030D-6E8A-4147-A177-3AD203B41FA5}">
                      <a16:colId xmlns:a16="http://schemas.microsoft.com/office/drawing/2014/main" val="2749228475"/>
                    </a:ext>
                  </a:extLst>
                </a:gridCol>
              </a:tblGrid>
              <a:tr h="29965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Method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Modality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Accuracy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F1 Score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Method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Modality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Accuracy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F1 Score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885271"/>
                  </a:ext>
                </a:extLst>
              </a:tr>
              <a:tr h="438657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Uni-modal Learning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Vision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0.5025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(±0.0175)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0.4466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(±0.2926)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Multi-modal Transformer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Vision &amp;</a:t>
                      </a: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Audio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0.5122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(±0.0304)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0.4878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(±0.0493)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690398"/>
                  </a:ext>
                </a:extLst>
              </a:tr>
              <a:tr h="43865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Audio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0.4950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(±0.0170)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0.3750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(±0.3067)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Score Level Fusion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Vision &amp;</a:t>
                      </a: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Text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0.6544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(±0.0202)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0.6330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(±0.0326)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7469884"/>
                  </a:ext>
                </a:extLst>
              </a:tr>
              <a:tr h="43865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Text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0.5000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(±0.0177)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0.3143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(±0.3149)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Feature Level Fusion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0.5722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(±0.0437)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0.5580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(±0.0451)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514129"/>
                  </a:ext>
                </a:extLst>
              </a:tr>
              <a:tr h="4386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Score Level Fusion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Audio &amp;</a:t>
                      </a:r>
                    </a:p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Text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0.4925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(±0.016)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0.4385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(±0.2874)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Multi-modal Transformer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0.5044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(±0.0315)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0.4905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(±0.0331)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937951"/>
                  </a:ext>
                </a:extLst>
              </a:tr>
              <a:tr h="4386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Feature Level Fusion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0.4938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FF"/>
                          </a:solidFill>
                          <a:effectLst/>
                          <a:latin typeface="+mn-lt"/>
                          <a:ea typeface="휴먼명조"/>
                        </a:rPr>
                        <a:t>(±0.0151)</a:t>
                      </a:r>
                      <a:endParaRPr lang="en-US" sz="1200" b="1" kern="0" spc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0.3215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(±0.3217)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Score Level Fusion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Vision &amp;</a:t>
                      </a: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Audio &amp;</a:t>
                      </a: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Text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0.6544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(±0.0175)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0.6288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FF"/>
                          </a:solidFill>
                          <a:effectLst/>
                          <a:latin typeface="+mn-lt"/>
                          <a:ea typeface="휴먼명조"/>
                        </a:rPr>
                        <a:t>(±0.0191)</a:t>
                      </a:r>
                      <a:endParaRPr lang="en-US" sz="1200" b="1" kern="0" spc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931824"/>
                  </a:ext>
                </a:extLst>
              </a:tr>
              <a:tr h="4386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Multi-modal Transformer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0.4975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(±0.0192)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0.2535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(±0.3108)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Feature Level Fusion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0.5656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(±0.0363)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0.5499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(±0.0319)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757991"/>
                  </a:ext>
                </a:extLst>
              </a:tr>
              <a:tr h="4386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Score Level Fusion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Vision &amp;</a:t>
                      </a:r>
                    </a:p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Audio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0.6756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(±0.0227)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0.6558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(±0.0224)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Multi-modal Transformer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0.5411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(±0.0233)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0.5325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(±0.0264)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716904"/>
                  </a:ext>
                </a:extLst>
              </a:tr>
              <a:tr h="4386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Feature Level Fusion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Audio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0.5678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(±0.0356)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0.5537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(±0.0371)</a:t>
                      </a: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rgbClr val="0000FF"/>
                          </a:solidFill>
                          <a:latin typeface="+mn-lt"/>
                        </a:rPr>
                        <a:t>Proposed Method</a:t>
                      </a:r>
                      <a:endParaRPr lang="ko-KR" altLang="en-US" sz="1200" b="1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0" spc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FF"/>
                          </a:solidFill>
                          <a:effectLst/>
                          <a:latin typeface="+mn-lt"/>
                          <a:ea typeface="휴먼명조"/>
                        </a:rPr>
                        <a:t>0.6900</a:t>
                      </a:r>
                      <a:endParaRPr lang="en-US" sz="1200" b="1" kern="0" spc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(±0.0279)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FF"/>
                          </a:solidFill>
                          <a:effectLst/>
                          <a:latin typeface="+mn-lt"/>
                          <a:ea typeface="휴먼명조"/>
                        </a:rPr>
                        <a:t>0.6704</a:t>
                      </a:r>
                      <a:endParaRPr lang="en-US" sz="1200" b="1" kern="0" spc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(±0.0339)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501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493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A Research on Multi-modal Learning for Efficient DeepFake Detection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Experiment and Result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4D696-1429-E508-79B4-98563CF6F987}"/>
              </a:ext>
            </a:extLst>
          </p:cNvPr>
          <p:cNvSpPr txBox="1"/>
          <p:nvPr/>
        </p:nvSpPr>
        <p:spPr>
          <a:xfrm>
            <a:off x="753353" y="1895131"/>
            <a:ext cx="106892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DeepFake Detection Performance Evaluation</a:t>
            </a:r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DeepFake Detection 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>
                <a:sym typeface="Wingdings" panose="05000000000000000000" pitchFamily="2" charset="2"/>
              </a:rPr>
              <a:t>Uni-modal Learning	 Accuracy: 50.25% (min 49.50%) / F1 Score: 0.4466 (min 0.3143)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>
                <a:sym typeface="Wingdings" panose="05000000000000000000" pitchFamily="2" charset="2"/>
              </a:rPr>
              <a:t>Conventional Methods	 Accuracy: 67.56% (+0.19%~18.06%) / F1 Score: 0.6558 (+0.0412~0.3415)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>
                <a:sym typeface="Wingdings" panose="05000000000000000000" pitchFamily="2" charset="2"/>
              </a:rPr>
              <a:t>Proposed Method	 Accuracy: 69.00% (+1.44%~19.75%) / F1 Score: 0.6704 (+0.0146~0.4169)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1F8FED0-92EB-89D9-4A47-F05BC4BBA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199" y="3341681"/>
            <a:ext cx="9605881" cy="297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0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A Research on Multi-modal Learning for Efficient DeepFake Detection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Experiment and Result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4D696-1429-E508-79B4-98563CF6F987}"/>
              </a:ext>
            </a:extLst>
          </p:cNvPr>
          <p:cNvSpPr txBox="1"/>
          <p:nvPr/>
        </p:nvSpPr>
        <p:spPr>
          <a:xfrm>
            <a:off x="753353" y="1895131"/>
            <a:ext cx="1068923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DeepFake Detection Performance Evaluation</a:t>
            </a:r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Performance according to Proposed Method Configuration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Proposed Method</a:t>
            </a:r>
            <a:r>
              <a:rPr lang="ko-KR" altLang="en-US" sz="1400" b="1"/>
              <a:t>는 </a:t>
            </a:r>
            <a:r>
              <a:rPr lang="en-US" altLang="ko-KR" sz="1400" b="1">
                <a:solidFill>
                  <a:srgbClr val="0000FF"/>
                </a:solidFill>
              </a:rPr>
              <a:t>Vision Feature</a:t>
            </a:r>
            <a:r>
              <a:rPr lang="ko-KR" altLang="en-US" sz="1400" b="1">
                <a:solidFill>
                  <a:srgbClr val="0000FF"/>
                </a:solidFill>
              </a:rPr>
              <a:t>를 </a:t>
            </a:r>
            <a:r>
              <a:rPr lang="en-US" altLang="ko-KR" sz="1400" b="1">
                <a:solidFill>
                  <a:srgbClr val="0000FF"/>
                </a:solidFill>
              </a:rPr>
              <a:t>Audio </a:t>
            </a:r>
            <a:r>
              <a:rPr lang="ko-KR" altLang="en-US" sz="1400" b="1">
                <a:solidFill>
                  <a:srgbClr val="0000FF"/>
                </a:solidFill>
              </a:rPr>
              <a:t>및 </a:t>
            </a:r>
            <a:r>
              <a:rPr lang="en-US" altLang="ko-KR" sz="1400" b="1">
                <a:solidFill>
                  <a:srgbClr val="0000FF"/>
                </a:solidFill>
              </a:rPr>
              <a:t>Text Embedding</a:t>
            </a:r>
            <a:r>
              <a:rPr lang="ko-KR" altLang="en-US" sz="1400" b="1">
                <a:solidFill>
                  <a:srgbClr val="0000FF"/>
                </a:solidFill>
              </a:rPr>
              <a:t>과 </a:t>
            </a:r>
            <a:r>
              <a:rPr lang="en-US" altLang="ko-KR" sz="1400" b="1">
                <a:solidFill>
                  <a:srgbClr val="0000FF"/>
                </a:solidFill>
              </a:rPr>
              <a:t>Co-learning</a:t>
            </a:r>
            <a:r>
              <a:rPr lang="ko-KR" altLang="en-US" sz="1400" b="1"/>
              <a:t>을 하고 정보 손실을 방지하기 위해 </a:t>
            </a:r>
            <a:r>
              <a:rPr lang="en-US" altLang="ko-KR" sz="1400" b="1">
                <a:solidFill>
                  <a:srgbClr val="0000FF"/>
                </a:solidFill>
              </a:rPr>
              <a:t>[CLS] Token</a:t>
            </a:r>
            <a:r>
              <a:rPr lang="ko-KR" altLang="en-US" sz="1400" b="1">
                <a:solidFill>
                  <a:srgbClr val="0000FF"/>
                </a:solidFill>
              </a:rPr>
              <a:t>과 </a:t>
            </a:r>
            <a:r>
              <a:rPr lang="en-US" altLang="ko-KR" sz="1400" b="1">
                <a:solidFill>
                  <a:srgbClr val="0000FF"/>
                </a:solidFill>
              </a:rPr>
              <a:t>[Distill] Token</a:t>
            </a:r>
            <a:r>
              <a:rPr lang="ko-KR" altLang="en-US" sz="1400" b="1">
                <a:solidFill>
                  <a:srgbClr val="0000FF"/>
                </a:solidFill>
              </a:rPr>
              <a:t>을 </a:t>
            </a:r>
            <a:r>
              <a:rPr lang="en-US" altLang="ko-KR" sz="1400" b="1">
                <a:solidFill>
                  <a:srgbClr val="0000FF"/>
                </a:solidFill>
              </a:rPr>
              <a:t>Residual Connection</a:t>
            </a:r>
          </a:p>
        </p:txBody>
      </p:sp>
      <p:graphicFrame>
        <p:nvGraphicFramePr>
          <p:cNvPr id="9" name="표 25">
            <a:extLst>
              <a:ext uri="{FF2B5EF4-FFF2-40B4-BE49-F238E27FC236}">
                <a16:creationId xmlns:a16="http://schemas.microsoft.com/office/drawing/2014/main" id="{B1A2E7CE-4AD3-52CA-A9AD-E1CD89B72E26}"/>
              </a:ext>
            </a:extLst>
          </p:cNvPr>
          <p:cNvGraphicFramePr>
            <a:graphicFrameLocks noGrp="1"/>
          </p:cNvGraphicFramePr>
          <p:nvPr/>
        </p:nvGraphicFramePr>
        <p:xfrm>
          <a:off x="6262287" y="3544558"/>
          <a:ext cx="4608513" cy="2103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670">
                  <a:extLst>
                    <a:ext uri="{9D8B030D-6E8A-4147-A177-3AD203B41FA5}">
                      <a16:colId xmlns:a16="http://schemas.microsoft.com/office/drawing/2014/main" val="2896043714"/>
                    </a:ext>
                  </a:extLst>
                </a:gridCol>
                <a:gridCol w="983208">
                  <a:extLst>
                    <a:ext uri="{9D8B030D-6E8A-4147-A177-3AD203B41FA5}">
                      <a16:colId xmlns:a16="http://schemas.microsoft.com/office/drawing/2014/main" val="3813837814"/>
                    </a:ext>
                  </a:extLst>
                </a:gridCol>
                <a:gridCol w="956635">
                  <a:extLst>
                    <a:ext uri="{9D8B030D-6E8A-4147-A177-3AD203B41FA5}">
                      <a16:colId xmlns:a16="http://schemas.microsoft.com/office/drawing/2014/main" val="1343993607"/>
                    </a:ext>
                  </a:extLst>
                </a:gridCol>
              </a:tblGrid>
              <a:tr h="3067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Method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Accuracy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F1 Score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885271"/>
                  </a:ext>
                </a:extLst>
              </a:tr>
              <a:tr h="4491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with out Vision-Text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0.6622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(±0.0254)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0.6373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(±0.0335)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937951"/>
                  </a:ext>
                </a:extLst>
              </a:tr>
              <a:tr h="4491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with out Vision-Audio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0.6722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FF"/>
                          </a:solidFill>
                          <a:effectLst/>
                          <a:latin typeface="+mn-lt"/>
                          <a:ea typeface="휴먼명조"/>
                        </a:rPr>
                        <a:t>(±0.0224)</a:t>
                      </a:r>
                      <a:endParaRPr lang="en-US" sz="1200" b="1" kern="0" spc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0.6516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FF"/>
                          </a:solidFill>
                          <a:effectLst/>
                          <a:latin typeface="+mn-lt"/>
                          <a:ea typeface="휴먼명조"/>
                        </a:rPr>
                        <a:t>(±0.0288)</a:t>
                      </a:r>
                      <a:endParaRPr lang="en-US" sz="1200" b="1" kern="0" spc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931824"/>
                  </a:ext>
                </a:extLst>
              </a:tr>
              <a:tr h="4491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with out Residual Connection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0.6144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(±00244)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0.5694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(±00417)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757991"/>
                  </a:ext>
                </a:extLst>
              </a:tr>
              <a:tr h="4491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rgbClr val="0000FF"/>
                          </a:solidFill>
                          <a:latin typeface="+mn-lt"/>
                        </a:rPr>
                        <a:t>Proposed Method</a:t>
                      </a:r>
                      <a:endParaRPr lang="ko-KR" altLang="en-US" sz="1200" b="1">
                        <a:solidFill>
                          <a:srgbClr val="0000FF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FF"/>
                          </a:solidFill>
                          <a:effectLst/>
                          <a:latin typeface="+mn-lt"/>
                          <a:ea typeface="휴먼명조"/>
                        </a:rPr>
                        <a:t>0.6900</a:t>
                      </a:r>
                      <a:endParaRPr lang="en-US" sz="1200" b="1" kern="0" spc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(±0.0279)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FF"/>
                          </a:solidFill>
                          <a:effectLst/>
                          <a:latin typeface="+mn-lt"/>
                          <a:ea typeface="휴먼명조"/>
                        </a:rPr>
                        <a:t>0.6704</a:t>
                      </a:r>
                      <a:endParaRPr lang="en-US" sz="1200" b="1" kern="0" spc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(±0.0339)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716904"/>
                  </a:ext>
                </a:extLst>
              </a:tr>
            </a:tbl>
          </a:graphicData>
        </a:graphic>
      </p:graphicFrame>
      <p:pic>
        <p:nvPicPr>
          <p:cNvPr id="11" name="_x554833128">
            <a:extLst>
              <a:ext uri="{FF2B5EF4-FFF2-40B4-BE49-F238E27FC236}">
                <a16:creationId xmlns:a16="http://schemas.microsoft.com/office/drawing/2014/main" id="{B094E2FC-CCC9-EF84-EC06-BDEA5F48D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00" y="3257342"/>
            <a:ext cx="4608513" cy="267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883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A Research on Multi-modal Learning for Efficient DeepFake Detection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Experiment and Result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4D696-1429-E508-79B4-98563CF6F987}"/>
              </a:ext>
            </a:extLst>
          </p:cNvPr>
          <p:cNvSpPr txBox="1"/>
          <p:nvPr/>
        </p:nvSpPr>
        <p:spPr>
          <a:xfrm>
            <a:off x="753353" y="1895131"/>
            <a:ext cx="106892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DeepFake Detection Performance Evaluation</a:t>
            </a:r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Performance of</a:t>
            </a:r>
            <a:r>
              <a:rPr lang="ko-KR" altLang="en-US" sz="1400" b="1"/>
              <a:t> </a:t>
            </a:r>
            <a:r>
              <a:rPr lang="en-US" altLang="ko-KR" sz="1400" b="1"/>
              <a:t>Residual</a:t>
            </a:r>
            <a:r>
              <a:rPr lang="ko-KR" altLang="en-US" sz="1400" b="1"/>
              <a:t> </a:t>
            </a:r>
            <a:r>
              <a:rPr lang="en-US" altLang="ko-KR" sz="1400" b="1"/>
              <a:t>Connection</a:t>
            </a:r>
            <a:r>
              <a:rPr lang="ko-KR" altLang="en-US" sz="1400" b="1"/>
              <a:t> </a:t>
            </a:r>
            <a:r>
              <a:rPr lang="en-US" altLang="ko-KR" sz="1400" b="1"/>
              <a:t>according to Proposed Method Layer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Proposed Method</a:t>
            </a:r>
            <a:r>
              <a:rPr lang="ko-KR" altLang="en-US" sz="1400" b="1"/>
              <a:t>의 </a:t>
            </a:r>
            <a:r>
              <a:rPr lang="en-US" altLang="ko-KR" sz="1400" b="1">
                <a:solidFill>
                  <a:srgbClr val="0000FF"/>
                </a:solidFill>
              </a:rPr>
              <a:t>Vision-Audio</a:t>
            </a:r>
            <a:r>
              <a:rPr lang="ko-KR" altLang="en-US" sz="1400" b="1">
                <a:solidFill>
                  <a:srgbClr val="0000FF"/>
                </a:solidFill>
              </a:rPr>
              <a:t>와 </a:t>
            </a:r>
            <a:r>
              <a:rPr lang="en-US" altLang="ko-KR" sz="1400" b="1">
                <a:solidFill>
                  <a:srgbClr val="0000FF"/>
                </a:solidFill>
              </a:rPr>
              <a:t>Vision-Text Transformer Encoder Layer </a:t>
            </a:r>
            <a:r>
              <a:rPr lang="en-US" altLang="ko-KR" sz="1400" b="1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ko-KR" altLang="en-US" sz="1400" b="1">
                <a:solidFill>
                  <a:srgbClr val="0000FF"/>
                </a:solidFill>
              </a:rPr>
              <a:t> </a:t>
            </a:r>
            <a:r>
              <a:rPr lang="en-US" altLang="ko-KR" sz="1400" b="1">
                <a:solidFill>
                  <a:srgbClr val="0000FF"/>
                </a:solidFill>
              </a:rPr>
              <a:t>Default: 8</a:t>
            </a:r>
          </a:p>
        </p:txBody>
      </p:sp>
      <p:graphicFrame>
        <p:nvGraphicFramePr>
          <p:cNvPr id="9" name="표 25">
            <a:extLst>
              <a:ext uri="{FF2B5EF4-FFF2-40B4-BE49-F238E27FC236}">
                <a16:creationId xmlns:a16="http://schemas.microsoft.com/office/drawing/2014/main" id="{B1A2E7CE-4AD3-52CA-A9AD-E1CD89B72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947663"/>
              </p:ext>
            </p:extLst>
          </p:nvPr>
        </p:nvGraphicFramePr>
        <p:xfrm>
          <a:off x="1321199" y="2910794"/>
          <a:ext cx="8895951" cy="3486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466">
                  <a:extLst>
                    <a:ext uri="{9D8B030D-6E8A-4147-A177-3AD203B41FA5}">
                      <a16:colId xmlns:a16="http://schemas.microsoft.com/office/drawing/2014/main" val="2896043714"/>
                    </a:ext>
                  </a:extLst>
                </a:gridCol>
                <a:gridCol w="2030372">
                  <a:extLst>
                    <a:ext uri="{9D8B030D-6E8A-4147-A177-3AD203B41FA5}">
                      <a16:colId xmlns:a16="http://schemas.microsoft.com/office/drawing/2014/main" val="4077130200"/>
                    </a:ext>
                  </a:extLst>
                </a:gridCol>
                <a:gridCol w="1038435">
                  <a:extLst>
                    <a:ext uri="{9D8B030D-6E8A-4147-A177-3AD203B41FA5}">
                      <a16:colId xmlns:a16="http://schemas.microsoft.com/office/drawing/2014/main" val="3813837814"/>
                    </a:ext>
                  </a:extLst>
                </a:gridCol>
                <a:gridCol w="2061370">
                  <a:extLst>
                    <a:ext uri="{9D8B030D-6E8A-4147-A177-3AD203B41FA5}">
                      <a16:colId xmlns:a16="http://schemas.microsoft.com/office/drawing/2014/main" val="1343993607"/>
                    </a:ext>
                  </a:extLst>
                </a:gridCol>
                <a:gridCol w="1019061">
                  <a:extLst>
                    <a:ext uri="{9D8B030D-6E8A-4147-A177-3AD203B41FA5}">
                      <a16:colId xmlns:a16="http://schemas.microsoft.com/office/drawing/2014/main" val="2769199252"/>
                    </a:ext>
                  </a:extLst>
                </a:gridCol>
                <a:gridCol w="2034247">
                  <a:extLst>
                    <a:ext uri="{9D8B030D-6E8A-4147-A177-3AD203B41FA5}">
                      <a16:colId xmlns:a16="http://schemas.microsoft.com/office/drawing/2014/main" val="1771172221"/>
                    </a:ext>
                  </a:extLst>
                </a:gridCol>
              </a:tblGrid>
              <a:tr h="13418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Layer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Residual Connection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Accuracy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Difference (Accuracy)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F1 Score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Difference (F1 Score)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885271"/>
                  </a:ext>
                </a:extLst>
              </a:tr>
              <a:tr h="19643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False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0.6400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(±0.0431)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0.0233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0.6100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(±0.0543)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0.0277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937951"/>
                  </a:ext>
                </a:extLst>
              </a:tr>
              <a:tr h="19643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True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0.6633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(±0.0322)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0.6377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(±0.0458)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054980"/>
                  </a:ext>
                </a:extLst>
              </a:tr>
              <a:tr h="19643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False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0.6478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(±0.0254)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0.0089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0.6174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(±0.0419)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0.0124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931824"/>
                  </a:ext>
                </a:extLst>
              </a:tr>
              <a:tr h="19643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True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0.6567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(±0.0328)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0.6298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(±0.0443)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084627"/>
                  </a:ext>
                </a:extLst>
              </a:tr>
              <a:tr h="19643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False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0.6111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(±0.0362)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0.0533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0.5721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(±0.0476)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0.0663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757991"/>
                  </a:ext>
                </a:extLst>
              </a:tr>
              <a:tr h="19643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True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0.6644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(±0.0280)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0.6384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FF"/>
                          </a:solidFill>
                          <a:effectLst/>
                          <a:latin typeface="+mn-lt"/>
                          <a:ea typeface="휴먼명조"/>
                        </a:rPr>
                        <a:t>(±0.0374)</a:t>
                      </a:r>
                      <a:endParaRPr lang="en-US" sz="1200" b="1" kern="0" spc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9256297"/>
                  </a:ext>
                </a:extLst>
              </a:tr>
              <a:tr h="19643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False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0.6144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FF"/>
                          </a:solidFill>
                          <a:effectLst/>
                          <a:latin typeface="+mn-lt"/>
                          <a:ea typeface="휴먼명조"/>
                        </a:rPr>
                        <a:t>(±00244)</a:t>
                      </a:r>
                      <a:endParaRPr lang="en-US" sz="1200" b="1" kern="0" spc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0.0756*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0.5694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(±00417)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0.101*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716904"/>
                  </a:ext>
                </a:extLst>
              </a:tr>
              <a:tr h="19643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+mn-lt"/>
                        </a:rPr>
                        <a:t>True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FF"/>
                          </a:solidFill>
                          <a:effectLst/>
                          <a:latin typeface="+mn-lt"/>
                          <a:ea typeface="휴먼명조"/>
                        </a:rPr>
                        <a:t>0.6900</a:t>
                      </a:r>
                      <a:endParaRPr lang="en-US" sz="1200" b="1" kern="0" spc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(±0.0279)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rgbClr val="0000FF"/>
                          </a:solidFill>
                          <a:effectLst/>
                          <a:latin typeface="+mn-lt"/>
                          <a:ea typeface="휴먼명조"/>
                        </a:rPr>
                        <a:t>0.6704</a:t>
                      </a:r>
                      <a:endParaRPr lang="en-US" sz="1200" b="1" kern="0" spc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휴먼명조"/>
                        </a:rPr>
                        <a:t>(±0.0339)</a:t>
                      </a: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kern="0" spc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164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53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그룹 29">
            <a:extLst>
              <a:ext uri="{FF2B5EF4-FFF2-40B4-BE49-F238E27FC236}">
                <a16:creationId xmlns:a16="http://schemas.microsoft.com/office/drawing/2014/main" id="{BB72A6C0-4D80-E9B8-2039-B2E936DE142A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31" name="모서리가 둥근 직사각형 5">
              <a:extLst>
                <a:ext uri="{FF2B5EF4-FFF2-40B4-BE49-F238E27FC236}">
                  <a16:creationId xmlns:a16="http://schemas.microsoft.com/office/drawing/2014/main" id="{38D02D12-CD17-DBB9-3BEC-F2EA7D352775}"/>
                </a:ext>
              </a:extLst>
            </p:cNvPr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양쪽 모서리가 둥근 사각형 7">
              <a:extLst>
                <a:ext uri="{FF2B5EF4-FFF2-40B4-BE49-F238E27FC236}">
                  <a16:creationId xmlns:a16="http://schemas.microsoft.com/office/drawing/2014/main" id="{286B408B-D953-0E30-EFE3-9DAE217E019B}"/>
                </a:ext>
              </a:extLst>
            </p:cNvPr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A Research on Multi-modal Learning for Efficient DeepFake Detection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EB8044D7-33A1-568F-5AC8-D21E14A9F5DF}"/>
              </a:ext>
            </a:extLst>
          </p:cNvPr>
          <p:cNvGrpSpPr/>
          <p:nvPr/>
        </p:nvGrpSpPr>
        <p:grpSpPr>
          <a:xfrm>
            <a:off x="2109559" y="1827487"/>
            <a:ext cx="3550082" cy="400954"/>
            <a:chOff x="4302841" y="1799215"/>
            <a:chExt cx="3550082" cy="40095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92EB5A9-B6C6-D70F-1A6F-83F762DB0A73}"/>
                </a:ext>
              </a:extLst>
            </p:cNvPr>
            <p:cNvSpPr txBox="1"/>
            <p:nvPr/>
          </p:nvSpPr>
          <p:spPr>
            <a:xfrm>
              <a:off x="4302841" y="1799215"/>
              <a:ext cx="355008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2000" b="1"/>
                <a:t>Contents</a:t>
              </a:r>
            </a:p>
          </p:txBody>
        </p:sp>
        <p:cxnSp>
          <p:nvCxnSpPr>
            <p:cNvPr id="35" name="직선 연결선 34">
              <a:extLst>
                <a:ext uri="{FF2B5EF4-FFF2-40B4-BE49-F238E27FC236}">
                  <a16:creationId xmlns:a16="http://schemas.microsoft.com/office/drawing/2014/main" id="{5FAA4583-322A-88CC-E527-B55378747260}"/>
                </a:ext>
              </a:extLst>
            </p:cNvPr>
            <p:cNvCxnSpPr>
              <a:cxnSpLocks/>
            </p:cNvCxnSpPr>
            <p:nvPr/>
          </p:nvCxnSpPr>
          <p:spPr>
            <a:xfrm>
              <a:off x="4302841" y="2200169"/>
              <a:ext cx="3550082" cy="0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BE3634D-15C4-C4B8-75A2-92C6147C1FBA}"/>
              </a:ext>
            </a:extLst>
          </p:cNvPr>
          <p:cNvSpPr txBox="1"/>
          <p:nvPr/>
        </p:nvSpPr>
        <p:spPr>
          <a:xfrm>
            <a:off x="2109559" y="2628781"/>
            <a:ext cx="477159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/>
              <a:t>01. Introduction</a:t>
            </a:r>
          </a:p>
          <a:p>
            <a:endParaRPr lang="en-US" altLang="ko-KR" sz="1400" b="1"/>
          </a:p>
          <a:p>
            <a:r>
              <a:rPr lang="en-US" altLang="ko-KR" sz="1400" b="1"/>
              <a:t>02. Related Works</a:t>
            </a:r>
          </a:p>
          <a:p>
            <a:endParaRPr lang="en-US" altLang="ko-KR" sz="1400" b="1"/>
          </a:p>
          <a:p>
            <a:r>
              <a:rPr lang="en-US" altLang="ko-KR" sz="1400" b="1"/>
              <a:t>03. Multi-modal Learning for Deepfake Detection</a:t>
            </a:r>
          </a:p>
          <a:p>
            <a:endParaRPr lang="en-US" altLang="ko-KR" sz="1400" b="1"/>
          </a:p>
          <a:p>
            <a:r>
              <a:rPr lang="en-US" altLang="ko-KR" sz="1400" b="1"/>
              <a:t>04. Experiment Result</a:t>
            </a:r>
          </a:p>
          <a:p>
            <a:endParaRPr lang="en-US" altLang="ko-KR" sz="1400" b="1"/>
          </a:p>
          <a:p>
            <a:r>
              <a:rPr lang="en-US" altLang="ko-KR" sz="1400" b="1"/>
              <a:t>05. Conclusion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3191869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5272B43-4335-04D2-60DD-AD16D9FB1A60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3" name="모서리가 둥근 직사각형 5">
              <a:extLst>
                <a:ext uri="{FF2B5EF4-FFF2-40B4-BE49-F238E27FC236}">
                  <a16:creationId xmlns:a16="http://schemas.microsoft.com/office/drawing/2014/main" id="{AB051396-CA0C-76CF-B9C8-170962D4AC30}"/>
                </a:ext>
              </a:extLst>
            </p:cNvPr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양쪽 모서리가 둥근 사각형 7">
              <a:extLst>
                <a:ext uri="{FF2B5EF4-FFF2-40B4-BE49-F238E27FC236}">
                  <a16:creationId xmlns:a16="http://schemas.microsoft.com/office/drawing/2014/main" id="{D3FF44B0-8DD3-B3AC-6281-15F6419EF953}"/>
                </a:ext>
              </a:extLst>
            </p:cNvPr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A Research on Multi-modal Learning for Efficient DeepFake Detection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4882587-F084-A8F6-650A-578EAA64FFFE}"/>
              </a:ext>
            </a:extLst>
          </p:cNvPr>
          <p:cNvSpPr txBox="1"/>
          <p:nvPr/>
        </p:nvSpPr>
        <p:spPr>
          <a:xfrm>
            <a:off x="236592" y="3394771"/>
            <a:ext cx="116825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/>
              <a:t>05. Conclusion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7089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A Research on Multi-modal Learning for Efficient DeepFake Detection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Conclusion and Discussion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4D696-1429-E508-79B4-98563CF6F987}"/>
              </a:ext>
            </a:extLst>
          </p:cNvPr>
          <p:cNvSpPr txBox="1"/>
          <p:nvPr/>
        </p:nvSpPr>
        <p:spPr>
          <a:xfrm>
            <a:off x="753353" y="1895131"/>
            <a:ext cx="1068923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Conclusion</a:t>
            </a:r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>
                <a:sym typeface="Wingdings" panose="05000000000000000000" pitchFamily="2" charset="2"/>
              </a:rPr>
              <a:t>Conventional Multi-modal Method</a:t>
            </a:r>
            <a:endParaRPr lang="en-US" altLang="ko-KR" sz="1400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Score Level Fusion		</a:t>
            </a:r>
            <a:r>
              <a:rPr lang="en-US" altLang="ko-KR" sz="1400" b="1">
                <a:sym typeface="Wingdings" panose="05000000000000000000" pitchFamily="2" charset="2"/>
              </a:rPr>
              <a:t> Multi-modal </a:t>
            </a:r>
            <a:r>
              <a:rPr lang="ko-KR" altLang="en-US" sz="1400" b="1">
                <a:sym typeface="Wingdings" panose="05000000000000000000" pitchFamily="2" charset="2"/>
              </a:rPr>
              <a:t>생체 인식 시스템에 사용</a:t>
            </a:r>
            <a:br>
              <a:rPr lang="en-US" altLang="ko-KR" sz="1400" b="1">
                <a:sym typeface="Wingdings" panose="05000000000000000000" pitchFamily="2" charset="2"/>
              </a:rPr>
            </a:br>
            <a:r>
              <a:rPr lang="en-US" altLang="ko-KR" sz="1400" b="1">
                <a:sym typeface="Wingdings" panose="05000000000000000000" pitchFamily="2" charset="2"/>
              </a:rPr>
              <a:t>				</a:t>
            </a:r>
            <a:r>
              <a:rPr lang="ko-KR" altLang="en-US" sz="1400" b="1">
                <a:sym typeface="Wingdings" panose="05000000000000000000" pitchFamily="2" charset="2"/>
              </a:rPr>
              <a:t> </a:t>
            </a:r>
            <a:r>
              <a:rPr lang="en-US" altLang="ko-KR" sz="1400" b="1">
                <a:sym typeface="Wingdings" panose="05000000000000000000" pitchFamily="2" charset="2"/>
              </a:rPr>
              <a:t>Modality </a:t>
            </a:r>
            <a:r>
              <a:rPr lang="ko-KR" altLang="en-US" sz="1400" b="1">
                <a:sym typeface="Wingdings" panose="05000000000000000000" pitchFamily="2" charset="2"/>
              </a:rPr>
              <a:t>별로 </a:t>
            </a:r>
            <a:r>
              <a:rPr lang="ko-KR" altLang="en-US" sz="1400" b="1">
                <a:solidFill>
                  <a:srgbClr val="FF0000"/>
                </a:solidFill>
                <a:sym typeface="Wingdings" panose="05000000000000000000" pitchFamily="2" charset="2"/>
              </a:rPr>
              <a:t>모델이 개별적으로 필요</a:t>
            </a:r>
            <a:br>
              <a:rPr lang="en-US" altLang="ko-KR" sz="1400" b="1">
                <a:sym typeface="Wingdings" panose="05000000000000000000" pitchFamily="2" charset="2"/>
              </a:rPr>
            </a:br>
            <a:r>
              <a:rPr lang="en-US" altLang="ko-KR" sz="1400" b="1">
                <a:sym typeface="Wingdings" panose="05000000000000000000" pitchFamily="2" charset="2"/>
              </a:rPr>
              <a:t>				    * </a:t>
            </a:r>
            <a:r>
              <a:rPr lang="en-US" altLang="ko-KR" sz="1400" b="1">
                <a:solidFill>
                  <a:srgbClr val="0000FF"/>
                </a:solidFill>
                <a:sym typeface="Wingdings" panose="05000000000000000000" pitchFamily="2" charset="2"/>
              </a:rPr>
              <a:t>Task</a:t>
            </a:r>
            <a:r>
              <a:rPr lang="ko-KR" altLang="en-US" sz="1400" b="1">
                <a:solidFill>
                  <a:srgbClr val="0000FF"/>
                </a:solidFill>
                <a:sym typeface="Wingdings" panose="05000000000000000000" pitchFamily="2" charset="2"/>
              </a:rPr>
              <a:t>가 유사한 </a:t>
            </a:r>
            <a:r>
              <a:rPr lang="en-US" altLang="ko-KR" sz="1400" b="1">
                <a:solidFill>
                  <a:srgbClr val="0000FF"/>
                </a:solidFill>
                <a:sym typeface="Wingdings" panose="05000000000000000000" pitchFamily="2" charset="2"/>
              </a:rPr>
              <a:t>DeepFake Detection</a:t>
            </a:r>
            <a:r>
              <a:rPr lang="ko-KR" altLang="en-US" sz="1400" b="1">
                <a:solidFill>
                  <a:srgbClr val="0000FF"/>
                </a:solidFill>
                <a:sym typeface="Wingdings" panose="05000000000000000000" pitchFamily="2" charset="2"/>
              </a:rPr>
              <a:t>에 효과적</a:t>
            </a:r>
            <a:endParaRPr lang="en-US" altLang="ko-KR" sz="1400" b="1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400" b="1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>
                <a:sym typeface="Wingdings" panose="05000000000000000000" pitchFamily="2" charset="2"/>
              </a:rPr>
              <a:t>Feature Level Fusion		 Modality</a:t>
            </a:r>
            <a:r>
              <a:rPr lang="ko-KR" altLang="en-US" sz="1400" b="1">
                <a:sym typeface="Wingdings" panose="05000000000000000000" pitchFamily="2" charset="2"/>
              </a:rPr>
              <a:t>의 </a:t>
            </a:r>
            <a:r>
              <a:rPr lang="en-US" altLang="ko-KR" sz="1400" b="1">
                <a:sym typeface="Wingdings" panose="05000000000000000000" pitchFamily="2" charset="2"/>
              </a:rPr>
              <a:t>Feature</a:t>
            </a:r>
            <a:r>
              <a:rPr lang="ko-KR" altLang="en-US" sz="1400" b="1">
                <a:sym typeface="Wingdings" panose="05000000000000000000" pitchFamily="2" charset="2"/>
              </a:rPr>
              <a:t>를 결합해 단일 모델을 사용</a:t>
            </a:r>
            <a:br>
              <a:rPr lang="en-US" altLang="ko-KR" sz="1400" b="1">
                <a:sym typeface="Wingdings" panose="05000000000000000000" pitchFamily="2" charset="2"/>
              </a:rPr>
            </a:br>
            <a:r>
              <a:rPr lang="en-US" altLang="ko-KR" sz="1400" b="1">
                <a:sym typeface="Wingdings" panose="05000000000000000000" pitchFamily="2" charset="2"/>
              </a:rPr>
              <a:t>				 Modality</a:t>
            </a:r>
            <a:r>
              <a:rPr lang="ko-KR" altLang="en-US" sz="1400" b="1">
                <a:sym typeface="Wingdings" panose="05000000000000000000" pitchFamily="2" charset="2"/>
              </a:rPr>
              <a:t>의 정보를 상호 고려하지 않는 </a:t>
            </a:r>
            <a:r>
              <a:rPr lang="ko-KR" altLang="en-US" sz="1400" b="1">
                <a:solidFill>
                  <a:srgbClr val="FF0000"/>
                </a:solidFill>
                <a:sym typeface="Wingdings" panose="05000000000000000000" pitchFamily="2" charset="2"/>
              </a:rPr>
              <a:t>개별적 </a:t>
            </a:r>
            <a:r>
              <a:rPr lang="en-US" altLang="ko-KR" sz="1400" b="1">
                <a:solidFill>
                  <a:srgbClr val="FF0000"/>
                </a:solidFill>
                <a:sym typeface="Wingdings" panose="05000000000000000000" pitchFamily="2" charset="2"/>
              </a:rPr>
              <a:t>Feature </a:t>
            </a:r>
            <a:r>
              <a:rPr lang="ko-KR" altLang="en-US" sz="1400" b="1">
                <a:solidFill>
                  <a:srgbClr val="FF0000"/>
                </a:solidFill>
                <a:sym typeface="Wingdings" panose="05000000000000000000" pitchFamily="2" charset="2"/>
              </a:rPr>
              <a:t>추출</a:t>
            </a:r>
            <a:br>
              <a:rPr lang="en-US" altLang="ko-KR" sz="1400" b="1">
                <a:sym typeface="Wingdings" panose="05000000000000000000" pitchFamily="2" charset="2"/>
              </a:rPr>
            </a:br>
            <a:r>
              <a:rPr lang="en-US" altLang="ko-KR" sz="1400" b="1">
                <a:sym typeface="Wingdings" panose="05000000000000000000" pitchFamily="2" charset="2"/>
              </a:rPr>
              <a:t>				    * </a:t>
            </a:r>
            <a:r>
              <a:rPr lang="en-US" altLang="ko-KR" sz="1400" b="1">
                <a:solidFill>
                  <a:srgbClr val="0000FF"/>
                </a:solidFill>
                <a:sym typeface="Wingdings" panose="05000000000000000000" pitchFamily="2" charset="2"/>
              </a:rPr>
              <a:t>Modality</a:t>
            </a:r>
            <a:r>
              <a:rPr lang="ko-KR" altLang="en-US" sz="1400" b="1">
                <a:solidFill>
                  <a:srgbClr val="0000FF"/>
                </a:solidFill>
                <a:sym typeface="Wingdings" panose="05000000000000000000" pitchFamily="2" charset="2"/>
              </a:rPr>
              <a:t>에 따른 성능 편차 감소</a:t>
            </a:r>
            <a:endParaRPr lang="en-US" altLang="ko-KR" sz="1400" b="1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400" b="1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>
                <a:sym typeface="Wingdings" panose="05000000000000000000" pitchFamily="2" charset="2"/>
              </a:rPr>
              <a:t>Multi-modal Transformer	 Transformer</a:t>
            </a:r>
            <a:r>
              <a:rPr lang="ko-KR" altLang="en-US" sz="1400" b="1">
                <a:sym typeface="Wingdings" panose="05000000000000000000" pitchFamily="2" charset="2"/>
              </a:rPr>
              <a:t>의 </a:t>
            </a:r>
            <a:r>
              <a:rPr lang="en-US" altLang="ko-KR" sz="1400" b="1">
                <a:sym typeface="Wingdings" panose="05000000000000000000" pitchFamily="2" charset="2"/>
              </a:rPr>
              <a:t>Attention Mechanism</a:t>
            </a:r>
            <a:r>
              <a:rPr lang="ko-KR" altLang="en-US" sz="1400" b="1">
                <a:sym typeface="Wingdings" panose="05000000000000000000" pitchFamily="2" charset="2"/>
              </a:rPr>
              <a:t>을 기반으로 </a:t>
            </a:r>
            <a:r>
              <a:rPr lang="en-US" altLang="ko-KR" sz="1400" b="1">
                <a:sym typeface="Wingdings" panose="05000000000000000000" pitchFamily="2" charset="2"/>
              </a:rPr>
              <a:t>Global Context </a:t>
            </a:r>
            <a:r>
              <a:rPr lang="ko-KR" altLang="en-US" sz="1400" b="1">
                <a:sym typeface="Wingdings" panose="05000000000000000000" pitchFamily="2" charset="2"/>
              </a:rPr>
              <a:t>추출 가능</a:t>
            </a:r>
            <a:br>
              <a:rPr lang="en-US" altLang="ko-KR" sz="1400" b="1">
                <a:sym typeface="Wingdings" panose="05000000000000000000" pitchFamily="2" charset="2"/>
              </a:rPr>
            </a:br>
            <a:r>
              <a:rPr lang="en-US" altLang="ko-KR" sz="1400" b="1">
                <a:sym typeface="Wingdings" panose="05000000000000000000" pitchFamily="2" charset="2"/>
              </a:rPr>
              <a:t>				 Inductive Bias</a:t>
            </a:r>
            <a:r>
              <a:rPr lang="ko-KR" altLang="en-US" sz="1400" b="1">
                <a:sym typeface="Wingdings" panose="05000000000000000000" pitchFamily="2" charset="2"/>
              </a:rPr>
              <a:t>로 </a:t>
            </a:r>
            <a:r>
              <a:rPr lang="ko-KR" altLang="en-US" sz="1400" b="1">
                <a:solidFill>
                  <a:srgbClr val="FF0000"/>
                </a:solidFill>
                <a:sym typeface="Wingdings" panose="05000000000000000000" pitchFamily="2" charset="2"/>
              </a:rPr>
              <a:t>일반화를 위한 충분한 학습 데이터</a:t>
            </a:r>
            <a:r>
              <a:rPr lang="ko-KR" altLang="en-US" sz="1400" b="1">
                <a:sym typeface="Wingdings" panose="05000000000000000000" pitchFamily="2" charset="2"/>
              </a:rPr>
              <a:t> 요구</a:t>
            </a:r>
            <a:br>
              <a:rPr lang="en-US" altLang="ko-KR" sz="1400" b="1">
                <a:sym typeface="Wingdings" panose="05000000000000000000" pitchFamily="2" charset="2"/>
              </a:rPr>
            </a:br>
            <a:r>
              <a:rPr lang="en-US" altLang="ko-KR" sz="1400" b="1">
                <a:sym typeface="Wingdings" panose="05000000000000000000" pitchFamily="2" charset="2"/>
              </a:rPr>
              <a:t>				    * </a:t>
            </a:r>
            <a:r>
              <a:rPr lang="en-US" altLang="ko-KR" sz="1400" b="1">
                <a:solidFill>
                  <a:srgbClr val="0000FF"/>
                </a:solidFill>
                <a:sym typeface="Wingdings" panose="05000000000000000000" pitchFamily="2" charset="2"/>
              </a:rPr>
              <a:t>Modality(Vision, Audio, Text)</a:t>
            </a:r>
            <a:r>
              <a:rPr lang="ko-KR" altLang="en-US" sz="1400" b="1">
                <a:solidFill>
                  <a:srgbClr val="0000FF"/>
                </a:solidFill>
                <a:sym typeface="Wingdings" panose="05000000000000000000" pitchFamily="2" charset="2"/>
              </a:rPr>
              <a:t>를 모두 사용할 때 성능 개선</a:t>
            </a:r>
            <a:endParaRPr lang="en-US" altLang="ko-KR" sz="1400" b="1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400" b="1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>
                <a:sym typeface="Wingdings" panose="05000000000000000000" pitchFamily="2" charset="2"/>
              </a:rPr>
              <a:t>Proposed</a:t>
            </a:r>
            <a:r>
              <a:rPr lang="ko-KR" altLang="en-US" sz="1400" b="1">
                <a:sym typeface="Wingdings" panose="05000000000000000000" pitchFamily="2" charset="2"/>
              </a:rPr>
              <a:t> </a:t>
            </a:r>
            <a:r>
              <a:rPr lang="en-US" altLang="ko-KR" sz="1400" b="1">
                <a:sym typeface="Wingdings" panose="05000000000000000000" pitchFamily="2" charset="2"/>
              </a:rPr>
              <a:t>Method		</a:t>
            </a:r>
            <a:r>
              <a:rPr lang="ko-KR" altLang="en-US" sz="1400" b="1">
                <a:sym typeface="Wingdings" panose="05000000000000000000" pitchFamily="2" charset="2"/>
              </a:rPr>
              <a:t> </a:t>
            </a:r>
            <a:r>
              <a:rPr lang="en-US" altLang="ko-KR" sz="1400" b="1">
                <a:sym typeface="Wingdings" panose="05000000000000000000" pitchFamily="2" charset="2"/>
              </a:rPr>
              <a:t>Vision Feature</a:t>
            </a:r>
            <a:r>
              <a:rPr lang="ko-KR" altLang="en-US" sz="1400" b="1">
                <a:sym typeface="Wingdings" panose="05000000000000000000" pitchFamily="2" charset="2"/>
              </a:rPr>
              <a:t>를 </a:t>
            </a:r>
            <a:r>
              <a:rPr lang="en-US" altLang="ko-KR" sz="1400" b="1">
                <a:sym typeface="Wingdings" panose="05000000000000000000" pitchFamily="2" charset="2"/>
              </a:rPr>
              <a:t>Audio </a:t>
            </a:r>
            <a:r>
              <a:rPr lang="ko-KR" altLang="en-US" sz="1400" b="1">
                <a:sym typeface="Wingdings" panose="05000000000000000000" pitchFamily="2" charset="2"/>
              </a:rPr>
              <a:t>및 </a:t>
            </a:r>
            <a:r>
              <a:rPr lang="en-US" altLang="ko-KR" sz="1400" b="1">
                <a:sym typeface="Wingdings" panose="05000000000000000000" pitchFamily="2" charset="2"/>
              </a:rPr>
              <a:t>Text Embedding</a:t>
            </a:r>
            <a:r>
              <a:rPr lang="ko-KR" altLang="en-US" sz="1400" b="1">
                <a:sym typeface="Wingdings" panose="05000000000000000000" pitchFamily="2" charset="2"/>
              </a:rPr>
              <a:t>과 </a:t>
            </a:r>
            <a:r>
              <a:rPr lang="en-US" altLang="ko-KR" sz="1400" b="1">
                <a:sym typeface="Wingdings" panose="05000000000000000000" pitchFamily="2" charset="2"/>
              </a:rPr>
              <a:t>Co-learning</a:t>
            </a:r>
            <a:br>
              <a:rPr lang="en-US" altLang="ko-KR" sz="1400" b="1">
                <a:sym typeface="Wingdings" panose="05000000000000000000" pitchFamily="2" charset="2"/>
              </a:rPr>
            </a:br>
            <a:r>
              <a:rPr lang="en-US" altLang="ko-KR" sz="1400" b="1">
                <a:sym typeface="Wingdings" panose="05000000000000000000" pitchFamily="2" charset="2"/>
              </a:rPr>
              <a:t>				</a:t>
            </a:r>
            <a:r>
              <a:rPr lang="en-US" altLang="ko-KR" sz="1400" b="1">
                <a:solidFill>
                  <a:srgbClr val="0000FF"/>
                </a:solidFill>
                <a:sym typeface="Wingdings" panose="05000000000000000000" pitchFamily="2" charset="2"/>
              </a:rPr>
              <a:t>    </a:t>
            </a:r>
            <a:r>
              <a:rPr lang="en-US" altLang="ko-KR" sz="1400" b="1">
                <a:sym typeface="Wingdings" panose="05000000000000000000" pitchFamily="2" charset="2"/>
              </a:rPr>
              <a:t>* </a:t>
            </a:r>
            <a:r>
              <a:rPr lang="en-US" altLang="ko-KR" sz="1400" b="1">
                <a:solidFill>
                  <a:srgbClr val="0000FF"/>
                </a:solidFill>
                <a:sym typeface="Wingdings" panose="05000000000000000000" pitchFamily="2" charset="2"/>
              </a:rPr>
              <a:t>Task</a:t>
            </a:r>
            <a:r>
              <a:rPr lang="ko-KR" altLang="en-US" sz="1400" b="1">
                <a:solidFill>
                  <a:srgbClr val="0000FF"/>
                </a:solidFill>
                <a:sym typeface="Wingdings" panose="05000000000000000000" pitchFamily="2" charset="2"/>
              </a:rPr>
              <a:t>를 달성하기 위한 </a:t>
            </a:r>
            <a:r>
              <a:rPr lang="en-US" altLang="ko-KR" sz="1400" b="1">
                <a:solidFill>
                  <a:srgbClr val="0000FF"/>
                </a:solidFill>
                <a:sym typeface="Wingdings" panose="05000000000000000000" pitchFamily="2" charset="2"/>
              </a:rPr>
              <a:t>Representation</a:t>
            </a:r>
            <a:r>
              <a:rPr lang="ko-KR" altLang="en-US" sz="1400" b="1">
                <a:solidFill>
                  <a:srgbClr val="0000FF"/>
                </a:solidFill>
                <a:sym typeface="Wingdings" panose="05000000000000000000" pitchFamily="2" charset="2"/>
              </a:rPr>
              <a:t>과 </a:t>
            </a:r>
            <a:r>
              <a:rPr lang="en-US" altLang="ko-KR" sz="1400" b="1">
                <a:solidFill>
                  <a:srgbClr val="0000FF"/>
                </a:solidFill>
                <a:sym typeface="Wingdings" panose="05000000000000000000" pitchFamily="2" charset="2"/>
              </a:rPr>
              <a:t>Fusion</a:t>
            </a:r>
            <a:r>
              <a:rPr lang="ko-KR" altLang="en-US" sz="1400" b="1">
                <a:solidFill>
                  <a:srgbClr val="0000FF"/>
                </a:solidFill>
                <a:sym typeface="Wingdings" panose="05000000000000000000" pitchFamily="2" charset="2"/>
              </a:rPr>
              <a:t>을 </a:t>
            </a:r>
            <a:r>
              <a:rPr lang="en-US" altLang="ko-KR" sz="1400" b="1">
                <a:solidFill>
                  <a:srgbClr val="0000FF"/>
                </a:solidFill>
                <a:sym typeface="Wingdings" panose="05000000000000000000" pitchFamily="2" charset="2"/>
              </a:rPr>
              <a:t>Co-learning</a:t>
            </a:r>
            <a:br>
              <a:rPr lang="en-US" altLang="ko-KR" sz="1400" b="1">
                <a:sym typeface="Wingdings" panose="05000000000000000000" pitchFamily="2" charset="2"/>
              </a:rPr>
            </a:br>
            <a:r>
              <a:rPr lang="en-US" altLang="ko-KR" sz="1400" b="1">
                <a:sym typeface="Wingdings" panose="05000000000000000000" pitchFamily="2" charset="2"/>
              </a:rPr>
              <a:t>				 [CLS] Token</a:t>
            </a:r>
            <a:r>
              <a:rPr lang="ko-KR" altLang="en-US" sz="1400" b="1">
                <a:sym typeface="Wingdings" panose="05000000000000000000" pitchFamily="2" charset="2"/>
              </a:rPr>
              <a:t>과 </a:t>
            </a:r>
            <a:r>
              <a:rPr lang="en-US" altLang="ko-KR" sz="1400" b="1">
                <a:sym typeface="Wingdings" panose="05000000000000000000" pitchFamily="2" charset="2"/>
              </a:rPr>
              <a:t>[Distill] Token</a:t>
            </a:r>
            <a:r>
              <a:rPr lang="ko-KR" altLang="en-US" sz="1400" b="1">
                <a:sym typeface="Wingdings" panose="05000000000000000000" pitchFamily="2" charset="2"/>
              </a:rPr>
              <a:t>의 </a:t>
            </a:r>
            <a:r>
              <a:rPr lang="en-US" altLang="ko-KR" sz="1400" b="1">
                <a:sym typeface="Wingdings" panose="05000000000000000000" pitchFamily="2" charset="2"/>
              </a:rPr>
              <a:t>Residual Connection</a:t>
            </a:r>
            <a:br>
              <a:rPr lang="en-US" altLang="ko-KR" sz="1400" b="1">
                <a:sym typeface="Wingdings" panose="05000000000000000000" pitchFamily="2" charset="2"/>
              </a:rPr>
            </a:br>
            <a:r>
              <a:rPr lang="en-US" altLang="ko-KR" sz="1400" b="1">
                <a:sym typeface="Wingdings" panose="05000000000000000000" pitchFamily="2" charset="2"/>
              </a:rPr>
              <a:t>				    * </a:t>
            </a:r>
            <a:r>
              <a:rPr lang="ko-KR" altLang="en-US" sz="1400" b="1">
                <a:solidFill>
                  <a:srgbClr val="0000FF"/>
                </a:solidFill>
                <a:sym typeface="Wingdings" panose="05000000000000000000" pitchFamily="2" charset="2"/>
              </a:rPr>
              <a:t>정보 손실을 방지를 위한 </a:t>
            </a:r>
            <a:r>
              <a:rPr lang="en-US" altLang="ko-KR" sz="1400" b="1">
                <a:solidFill>
                  <a:srgbClr val="0000FF"/>
                </a:solidFill>
                <a:sym typeface="Wingdings" panose="05000000000000000000" pitchFamily="2" charset="2"/>
              </a:rPr>
              <a:t>Residual Connection</a:t>
            </a:r>
          </a:p>
        </p:txBody>
      </p:sp>
    </p:spTree>
    <p:extLst>
      <p:ext uri="{BB962C8B-B14F-4D97-AF65-F5344CB8AC3E}">
        <p14:creationId xmlns:p14="http://schemas.microsoft.com/office/powerpoint/2010/main" val="1479380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A Research on Multi-modal Learning for Efficient DeepFake Detection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Conclusion and Discussion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4D696-1429-E508-79B4-98563CF6F987}"/>
              </a:ext>
            </a:extLst>
          </p:cNvPr>
          <p:cNvSpPr txBox="1"/>
          <p:nvPr/>
        </p:nvSpPr>
        <p:spPr>
          <a:xfrm>
            <a:off x="753353" y="1895131"/>
            <a:ext cx="1068923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Discussion</a:t>
            </a:r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DeepFake Detection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Generative Adversarial Network(GAN)</a:t>
            </a:r>
            <a:r>
              <a:rPr lang="ko-KR" altLang="en-US" sz="1400" b="1"/>
              <a:t>을 기반으로 </a:t>
            </a:r>
            <a:r>
              <a:rPr lang="en-US" altLang="ko-KR" sz="1400" b="1"/>
              <a:t>Fake </a:t>
            </a:r>
            <a:r>
              <a:rPr lang="ko-KR" altLang="en-US" sz="1400" b="1"/>
              <a:t>데이터를 생성하는 기술</a:t>
            </a:r>
            <a:br>
              <a:rPr lang="en-US" altLang="ko-KR" sz="1400" b="1"/>
            </a:br>
            <a:r>
              <a:rPr lang="en-US" altLang="ko-KR" sz="1400" b="1">
                <a:sym typeface="Wingdings" panose="05000000000000000000" pitchFamily="2" charset="2"/>
              </a:rPr>
              <a:t> (1) Data Augmentation, (2) Virtual Fitting</a:t>
            </a:r>
            <a:br>
              <a:rPr lang="en-US" altLang="ko-KR" sz="1400" b="1">
                <a:sym typeface="Wingdings" panose="05000000000000000000" pitchFamily="2" charset="2"/>
              </a:rPr>
            </a:br>
            <a:r>
              <a:rPr lang="en-US" altLang="ko-KR" sz="1400" b="1">
                <a:sym typeface="Wingdings" panose="05000000000000000000" pitchFamily="2" charset="2"/>
              </a:rPr>
              <a:t> (1) Identity Fraud, (2) Sound Spoofing, (3) Fake News</a:t>
            </a:r>
          </a:p>
          <a:p>
            <a:endParaRPr lang="en-US" altLang="ko-KR" sz="1400" b="1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en-US" altLang="ko-KR" sz="1400" b="1">
                <a:sym typeface="Wingdings" panose="05000000000000000000" pitchFamily="2" charset="2"/>
              </a:rPr>
              <a:t>Deep Learning </a:t>
            </a:r>
            <a:r>
              <a:rPr lang="ko-KR" altLang="en-US" sz="1400" b="1">
                <a:sym typeface="Wingdings" panose="05000000000000000000" pitchFamily="2" charset="2"/>
              </a:rPr>
              <a:t>기반 </a:t>
            </a:r>
            <a:r>
              <a:rPr lang="en-US" altLang="ko-KR" sz="1400" b="1">
                <a:sym typeface="Wingdings" panose="05000000000000000000" pitchFamily="2" charset="2"/>
              </a:rPr>
              <a:t>DeepFake Detection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400" b="1">
                <a:sym typeface="Wingdings" panose="05000000000000000000" pitchFamily="2" charset="2"/>
              </a:rPr>
              <a:t>특정 인물이나 </a:t>
            </a:r>
            <a:r>
              <a:rPr lang="en-US" altLang="ko-KR" sz="1400" b="1">
                <a:sym typeface="Wingdings" panose="05000000000000000000" pitchFamily="2" charset="2"/>
              </a:rPr>
              <a:t>Modality</a:t>
            </a:r>
            <a:r>
              <a:rPr lang="ko-KR" altLang="en-US" sz="1400" b="1">
                <a:sym typeface="Wingdings" panose="05000000000000000000" pitchFamily="2" charset="2"/>
              </a:rPr>
              <a:t>에 제한</a:t>
            </a:r>
            <a:r>
              <a:rPr lang="en-US" altLang="ko-KR" sz="1400" b="1">
                <a:sym typeface="Wingdings" panose="05000000000000000000" pitchFamily="2" charset="2"/>
              </a:rPr>
              <a:t>	 </a:t>
            </a:r>
            <a:r>
              <a:rPr lang="ko-KR" altLang="en-US" sz="1400" b="1">
                <a:sym typeface="Wingdings" panose="05000000000000000000" pitchFamily="2" charset="2"/>
              </a:rPr>
              <a:t>데이터</a:t>
            </a:r>
            <a:r>
              <a:rPr lang="en-US" altLang="ko-KR" sz="1400" b="1">
                <a:sym typeface="Wingdings" panose="05000000000000000000" pitchFamily="2" charset="2"/>
              </a:rPr>
              <a:t>(</a:t>
            </a:r>
            <a:r>
              <a:rPr lang="ko-KR" altLang="en-US" sz="1400" b="1">
                <a:sym typeface="Wingdings" panose="05000000000000000000" pitchFamily="2" charset="2"/>
              </a:rPr>
              <a:t>인물 또는 </a:t>
            </a:r>
            <a:r>
              <a:rPr lang="en-US" altLang="ko-KR" sz="1400" b="1">
                <a:sym typeface="Wingdings" panose="05000000000000000000" pitchFamily="2" charset="2"/>
              </a:rPr>
              <a:t>Modality)</a:t>
            </a:r>
            <a:r>
              <a:rPr lang="ko-KR" altLang="en-US" sz="1400" b="1">
                <a:sym typeface="Wingdings" panose="05000000000000000000" pitchFamily="2" charset="2"/>
              </a:rPr>
              <a:t>에 따른 모델 개발</a:t>
            </a:r>
            <a:endParaRPr lang="en-US" altLang="ko-KR" sz="1400" b="1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400" b="1">
                <a:sym typeface="Wingdings" panose="05000000000000000000" pitchFamily="2" charset="2"/>
              </a:rPr>
              <a:t>데이터에 따른 모델 개발</a:t>
            </a:r>
            <a:r>
              <a:rPr lang="en-US" altLang="ko-KR" sz="1400" b="1">
                <a:sym typeface="Wingdings" panose="05000000000000000000" pitchFamily="2" charset="2"/>
              </a:rPr>
              <a:t>		 </a:t>
            </a:r>
            <a:r>
              <a:rPr lang="ko-KR" altLang="en-US" sz="1400" b="1">
                <a:solidFill>
                  <a:srgbClr val="FF0000"/>
                </a:solidFill>
                <a:sym typeface="Wingdings" panose="05000000000000000000" pitchFamily="2" charset="2"/>
              </a:rPr>
              <a:t>충분한 학습 데이터 및 컴퓨팅 자원</a:t>
            </a:r>
            <a:r>
              <a:rPr lang="ko-KR" altLang="en-US" sz="1400" b="1">
                <a:sym typeface="Wingdings" panose="05000000000000000000" pitchFamily="2" charset="2"/>
              </a:rPr>
              <a:t> 요구</a:t>
            </a:r>
            <a:endParaRPr lang="en-US" altLang="ko-KR" sz="1400" b="1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400" b="1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400" b="1">
                <a:sym typeface="Wingdings" panose="05000000000000000000" pitchFamily="2" charset="2"/>
              </a:rPr>
              <a:t>충분한 학습 데이터</a:t>
            </a:r>
            <a:r>
              <a:rPr lang="en-US" altLang="ko-KR" sz="1400" b="1">
                <a:sym typeface="Wingdings" panose="05000000000000000000" pitchFamily="2" charset="2"/>
              </a:rPr>
              <a:t>		 Data</a:t>
            </a:r>
            <a:r>
              <a:rPr lang="ko-KR" altLang="en-US" sz="1400" b="1">
                <a:sym typeface="Wingdings" panose="05000000000000000000" pitchFamily="2" charset="2"/>
              </a:rPr>
              <a:t> </a:t>
            </a:r>
            <a:r>
              <a:rPr lang="en-US" altLang="ko-KR" sz="1400" b="1">
                <a:sym typeface="Wingdings" panose="05000000000000000000" pitchFamily="2" charset="2"/>
              </a:rPr>
              <a:t>Augmentation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>
                <a:sym typeface="Wingdings" panose="05000000000000000000" pitchFamily="2" charset="2"/>
              </a:rPr>
              <a:t>Data</a:t>
            </a:r>
            <a:r>
              <a:rPr lang="ko-KR" altLang="en-US" sz="1400" b="1">
                <a:sym typeface="Wingdings" panose="05000000000000000000" pitchFamily="2" charset="2"/>
              </a:rPr>
              <a:t> </a:t>
            </a:r>
            <a:r>
              <a:rPr lang="en-US" altLang="ko-KR" sz="1400" b="1">
                <a:sym typeface="Wingdings" panose="05000000000000000000" pitchFamily="2" charset="2"/>
              </a:rPr>
              <a:t>Augmentation		</a:t>
            </a:r>
            <a:r>
              <a:rPr lang="ko-KR" altLang="en-US" sz="1400" b="1">
                <a:sym typeface="Wingdings" panose="05000000000000000000" pitchFamily="2" charset="2"/>
              </a:rPr>
              <a:t> 원본 데이터 </a:t>
            </a:r>
            <a:r>
              <a:rPr lang="ko-KR" altLang="en-US" sz="1400" b="1">
                <a:solidFill>
                  <a:srgbClr val="FF0000"/>
                </a:solidFill>
                <a:sym typeface="Wingdings" panose="05000000000000000000" pitchFamily="2" charset="2"/>
              </a:rPr>
              <a:t>특징 정보 손실</a:t>
            </a:r>
            <a:r>
              <a:rPr lang="ko-KR" altLang="en-US" sz="1400" b="1">
                <a:sym typeface="Wingdings" panose="05000000000000000000" pitchFamily="2" charset="2"/>
              </a:rPr>
              <a:t> 및 </a:t>
            </a:r>
            <a:r>
              <a:rPr lang="ko-KR" altLang="en-US" sz="1400" b="1">
                <a:solidFill>
                  <a:srgbClr val="FF0000"/>
                </a:solidFill>
                <a:sym typeface="Wingdings" panose="05000000000000000000" pitchFamily="2" charset="2"/>
              </a:rPr>
              <a:t>적대적 공격 시 성능 저하</a:t>
            </a:r>
            <a:endParaRPr lang="en-US" altLang="ko-KR" sz="1400" b="1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altLang="ko-KR" sz="1400" b="1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en-US" altLang="ko-KR" sz="1400" b="1">
                <a:sym typeface="Wingdings" panose="05000000000000000000" pitchFamily="2" charset="2"/>
              </a:rPr>
              <a:t>DeepFake Detection Performance Evaluation Baseline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400" b="1">
                <a:sym typeface="Wingdings" panose="05000000000000000000" pitchFamily="2" charset="2"/>
              </a:rPr>
              <a:t>특정 </a:t>
            </a:r>
            <a:r>
              <a:rPr lang="en-US" altLang="ko-KR" sz="1400" b="1">
                <a:solidFill>
                  <a:srgbClr val="FF0000"/>
                </a:solidFill>
                <a:sym typeface="Wingdings" panose="05000000000000000000" pitchFamily="2" charset="2"/>
              </a:rPr>
              <a:t>Modality</a:t>
            </a:r>
            <a:r>
              <a:rPr lang="ko-KR" altLang="en-US" sz="1400" b="1">
                <a:solidFill>
                  <a:srgbClr val="FF0000"/>
                </a:solidFill>
                <a:sym typeface="Wingdings" panose="05000000000000000000" pitchFamily="2" charset="2"/>
              </a:rPr>
              <a:t>에 제한</a:t>
            </a:r>
            <a:r>
              <a:rPr lang="en-US" altLang="ko-KR" sz="1400" b="1">
                <a:sym typeface="Wingdings" panose="05000000000000000000" pitchFamily="2" charset="2"/>
              </a:rPr>
              <a:t>		 </a:t>
            </a:r>
            <a:r>
              <a:rPr lang="en-US" altLang="ko-KR" sz="1400" b="1">
                <a:solidFill>
                  <a:srgbClr val="0000FF"/>
                </a:solidFill>
                <a:sym typeface="Wingdings" panose="05000000000000000000" pitchFamily="2" charset="2"/>
              </a:rPr>
              <a:t>Multi-modal Learning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400" b="1">
                <a:sym typeface="Wingdings" panose="05000000000000000000" pitchFamily="2" charset="2"/>
              </a:rPr>
              <a:t>특정 </a:t>
            </a:r>
            <a:r>
              <a:rPr lang="ko-KR" altLang="en-US" sz="1400" b="1">
                <a:solidFill>
                  <a:srgbClr val="FF0000"/>
                </a:solidFill>
                <a:sym typeface="Wingdings" panose="05000000000000000000" pitchFamily="2" charset="2"/>
              </a:rPr>
              <a:t>인물에 제한</a:t>
            </a:r>
            <a:r>
              <a:rPr lang="en-US" altLang="ko-KR" sz="1400" b="1">
                <a:sym typeface="Wingdings" panose="05000000000000000000" pitchFamily="2" charset="2"/>
              </a:rPr>
              <a:t>		 </a:t>
            </a:r>
            <a:r>
              <a:rPr lang="en-US" altLang="ko-KR" sz="1400" b="1">
                <a:solidFill>
                  <a:srgbClr val="0000FF"/>
                </a:solidFill>
                <a:sym typeface="Wingdings" panose="05000000000000000000" pitchFamily="2" charset="2"/>
              </a:rPr>
              <a:t>Character Non-overlap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400" b="1">
                <a:sym typeface="Wingdings" panose="05000000000000000000" pitchFamily="2" charset="2"/>
              </a:rPr>
              <a:t>학습 </a:t>
            </a:r>
            <a:r>
              <a:rPr lang="ko-KR" altLang="en-US" sz="1400" b="1">
                <a:solidFill>
                  <a:srgbClr val="FF0000"/>
                </a:solidFill>
                <a:sym typeface="Wingdings" panose="05000000000000000000" pitchFamily="2" charset="2"/>
              </a:rPr>
              <a:t>데이터 의존</a:t>
            </a:r>
            <a:r>
              <a:rPr lang="en-US" altLang="ko-KR" sz="1400" b="1">
                <a:sym typeface="Wingdings" panose="05000000000000000000" pitchFamily="2" charset="2"/>
              </a:rPr>
              <a:t>		 </a:t>
            </a:r>
            <a:r>
              <a:rPr lang="en-US" altLang="ko-KR" sz="1400" b="1">
                <a:solidFill>
                  <a:srgbClr val="0000FF"/>
                </a:solidFill>
                <a:sym typeface="Wingdings" panose="05000000000000000000" pitchFamily="2" charset="2"/>
              </a:rPr>
              <a:t>Real/Fake</a:t>
            </a:r>
            <a:r>
              <a:rPr lang="ko-KR" altLang="en-US" sz="1400" b="1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1400" b="1">
                <a:solidFill>
                  <a:srgbClr val="0000FF"/>
                </a:solidFill>
                <a:sym typeface="Wingdings" panose="05000000000000000000" pitchFamily="2" charset="2"/>
              </a:rPr>
              <a:t>One-shot Learning</a:t>
            </a:r>
            <a:r>
              <a:rPr lang="en-US" altLang="ko-KR" sz="1400" b="1">
                <a:sym typeface="Wingdings" panose="05000000000000000000" pitchFamily="2" charset="2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08732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A Research on Multi-modal Learning for Efficient DeepFake Detection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236592" y="3394771"/>
            <a:ext cx="116825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/>
              <a:t>Thank you </a:t>
            </a:r>
            <a:r>
              <a:rPr lang="en-US" altLang="ko-KR" sz="2400">
                <a:sym typeface="Wingdings" panose="05000000000000000000" pitchFamily="2" charset="2"/>
              </a:rPr>
              <a:t></a:t>
            </a:r>
            <a:endParaRPr lang="en-US" altLang="ko-KR" sz="24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6E3338-C8E4-47C6-BE79-944C349969CE}"/>
              </a:ext>
            </a:extLst>
          </p:cNvPr>
          <p:cNvSpPr txBox="1"/>
          <p:nvPr/>
        </p:nvSpPr>
        <p:spPr>
          <a:xfrm>
            <a:off x="236591" y="5368075"/>
            <a:ext cx="116825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/>
              <a:t>JunHo Yoon   </a:t>
            </a:r>
            <a:r>
              <a:rPr lang="ko-KR" altLang="en-US" sz="1200"/>
              <a:t>윤준호</a:t>
            </a:r>
            <a:endParaRPr lang="en-US" altLang="ko-KR" sz="1200"/>
          </a:p>
          <a:p>
            <a:pPr algn="r"/>
            <a:r>
              <a:rPr lang="en-US" altLang="ko-KR" sz="1200"/>
              <a:t>Department of Computer Engineering, Gachon University | Researcher</a:t>
            </a:r>
          </a:p>
          <a:p>
            <a:pPr algn="r"/>
            <a:endParaRPr lang="en-US" altLang="ko-KR" sz="1200"/>
          </a:p>
          <a:p>
            <a:pPr algn="r"/>
            <a:r>
              <a:rPr lang="en-US" altLang="ko-KR" sz="1200"/>
              <a:t>Tel. +82-31-750-8822   Mobile. +82-10-9110-6257</a:t>
            </a:r>
          </a:p>
          <a:p>
            <a:pPr algn="r"/>
            <a:r>
              <a:rPr lang="en-US" altLang="ko-KR" sz="1200"/>
              <a:t>E-mail. junho6257@gachon.ac.kr</a:t>
            </a:r>
          </a:p>
        </p:txBody>
      </p:sp>
    </p:spTree>
    <p:extLst>
      <p:ext uri="{BB962C8B-B14F-4D97-AF65-F5344CB8AC3E}">
        <p14:creationId xmlns:p14="http://schemas.microsoft.com/office/powerpoint/2010/main" val="4253497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5272B43-4335-04D2-60DD-AD16D9FB1A60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3" name="모서리가 둥근 직사각형 5">
              <a:extLst>
                <a:ext uri="{FF2B5EF4-FFF2-40B4-BE49-F238E27FC236}">
                  <a16:creationId xmlns:a16="http://schemas.microsoft.com/office/drawing/2014/main" id="{AB051396-CA0C-76CF-B9C8-170962D4AC30}"/>
                </a:ext>
              </a:extLst>
            </p:cNvPr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양쪽 모서리가 둥근 사각형 7">
              <a:extLst>
                <a:ext uri="{FF2B5EF4-FFF2-40B4-BE49-F238E27FC236}">
                  <a16:creationId xmlns:a16="http://schemas.microsoft.com/office/drawing/2014/main" id="{D3FF44B0-8DD3-B3AC-6281-15F6419EF953}"/>
                </a:ext>
              </a:extLst>
            </p:cNvPr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A Research on Multi-modal Learning for Efficient DeepFake Detection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4882587-F084-A8F6-650A-578EAA64FFFE}"/>
              </a:ext>
            </a:extLst>
          </p:cNvPr>
          <p:cNvSpPr txBox="1"/>
          <p:nvPr/>
        </p:nvSpPr>
        <p:spPr>
          <a:xfrm>
            <a:off x="236592" y="3394771"/>
            <a:ext cx="116825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/>
              <a:t>01. Introduction</a:t>
            </a:r>
          </a:p>
        </p:txBody>
      </p:sp>
    </p:spTree>
    <p:extLst>
      <p:ext uri="{BB962C8B-B14F-4D97-AF65-F5344CB8AC3E}">
        <p14:creationId xmlns:p14="http://schemas.microsoft.com/office/powerpoint/2010/main" val="3183252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A Research on Multi-modal Learning for Efficient DeepFake Detection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Introduction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4D696-1429-E508-79B4-98563CF6F987}"/>
              </a:ext>
            </a:extLst>
          </p:cNvPr>
          <p:cNvSpPr txBox="1"/>
          <p:nvPr/>
        </p:nvSpPr>
        <p:spPr>
          <a:xfrm>
            <a:off x="753353" y="1895131"/>
            <a:ext cx="1068923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Motivation and Challenges</a:t>
            </a:r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DeepFake : Deep Learning + Fake</a:t>
            </a:r>
            <a:r>
              <a:rPr lang="ko-KR" altLang="en-US" sz="1400" b="1"/>
              <a:t>의 합성어</a:t>
            </a:r>
            <a:endParaRPr lang="en-US" altLang="ko-KR" sz="1400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Generative Adversarial Network(GAN)</a:t>
            </a:r>
            <a:r>
              <a:rPr lang="ko-KR" altLang="en-US" sz="1400" b="1"/>
              <a:t>을 기반으로 </a:t>
            </a:r>
            <a:r>
              <a:rPr lang="en-US" altLang="ko-KR" sz="1400" b="1"/>
              <a:t>Fake </a:t>
            </a:r>
            <a:r>
              <a:rPr lang="ko-KR" altLang="en-US" sz="1400" b="1"/>
              <a:t>데이터를 생성하는 기술</a:t>
            </a:r>
            <a:br>
              <a:rPr lang="en-US" altLang="ko-KR" sz="1400" b="1"/>
            </a:br>
            <a:r>
              <a:rPr lang="en-US" altLang="ko-KR" sz="1400" b="1">
                <a:sym typeface="Wingdings" panose="05000000000000000000" pitchFamily="2" charset="2"/>
              </a:rPr>
              <a:t> (1) Data Augmentation, (2) Virtual Fitting</a:t>
            </a:r>
            <a:br>
              <a:rPr lang="en-US" altLang="ko-KR" sz="1400" b="1">
                <a:sym typeface="Wingdings" panose="05000000000000000000" pitchFamily="2" charset="2"/>
              </a:rPr>
            </a:br>
            <a:r>
              <a:rPr lang="en-US" altLang="ko-KR" sz="1400" b="1">
                <a:sym typeface="Wingdings" panose="05000000000000000000" pitchFamily="2" charset="2"/>
              </a:rPr>
              <a:t> (1) Identity Fraud, (2) Sound Spoofing, (3) Fake News</a:t>
            </a:r>
          </a:p>
          <a:p>
            <a:endParaRPr lang="en-US" altLang="ko-KR" sz="1400" b="1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en-US" altLang="ko-KR" sz="1400" b="1">
                <a:sym typeface="Wingdings" panose="05000000000000000000" pitchFamily="2" charset="2"/>
              </a:rPr>
              <a:t>DeepFake Detection</a:t>
            </a:r>
          </a:p>
        </p:txBody>
      </p:sp>
      <p:pic>
        <p:nvPicPr>
          <p:cNvPr id="9" name="그림 8" descr="사람, 인간의 얼굴, 턱, 이마이(가) 표시된 사진&#10;&#10;자동 생성된 설명">
            <a:extLst>
              <a:ext uri="{FF2B5EF4-FFF2-40B4-BE49-F238E27FC236}">
                <a16:creationId xmlns:a16="http://schemas.microsoft.com/office/drawing/2014/main" id="{F6C706C9-7C7B-0A7C-26C8-2DE7B461E0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592" y="3772568"/>
            <a:ext cx="805344" cy="80534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BEC1102-03FB-FCF7-6406-D6D02272A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975" y="4644113"/>
            <a:ext cx="2376578" cy="802637"/>
          </a:xfrm>
          <a:prstGeom prst="rect">
            <a:avLst/>
          </a:prstGeom>
          <a:ln w="38100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30429A-465A-3AF4-D740-69EC8C24FA32}"/>
              </a:ext>
            </a:extLst>
          </p:cNvPr>
          <p:cNvSpPr txBox="1"/>
          <p:nvPr/>
        </p:nvSpPr>
        <p:spPr>
          <a:xfrm>
            <a:off x="1162975" y="5512951"/>
            <a:ext cx="23765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/>
              <a:t>I need to get past Travis Brown, and that's exactly what I'm planning</a:t>
            </a:r>
            <a:endParaRPr lang="ko-KR" altLang="en-US" sz="14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07294D-98F6-73B0-2078-9ACA6EF65BE0}"/>
              </a:ext>
            </a:extLst>
          </p:cNvPr>
          <p:cNvSpPr txBox="1"/>
          <p:nvPr/>
        </p:nvSpPr>
        <p:spPr>
          <a:xfrm>
            <a:off x="3539553" y="3913630"/>
            <a:ext cx="7903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Computer Vision(CV)		</a:t>
            </a:r>
            <a:r>
              <a:rPr lang="en-US" altLang="ko-KR" sz="1400" b="1">
                <a:sym typeface="Wingdings" panose="05000000000000000000" pitchFamily="2" charset="2"/>
              </a:rPr>
              <a:t> </a:t>
            </a:r>
            <a:r>
              <a:rPr lang="ko-KR" altLang="en-US" sz="1400" b="1">
                <a:solidFill>
                  <a:schemeClr val="accent5"/>
                </a:solidFill>
                <a:sym typeface="Wingdings" panose="05000000000000000000" pitchFamily="2" charset="2"/>
              </a:rPr>
              <a:t>시각적 특징</a:t>
            </a:r>
            <a:r>
              <a:rPr lang="en-US" altLang="ko-KR" sz="1400" b="1">
                <a:sym typeface="Wingdings" panose="05000000000000000000" pitchFamily="2" charset="2"/>
              </a:rPr>
              <a:t>(</a:t>
            </a:r>
            <a:r>
              <a:rPr lang="ko-KR" altLang="en-US" sz="1400" b="1">
                <a:sym typeface="Wingdings" panose="05000000000000000000" pitchFamily="2" charset="2"/>
              </a:rPr>
              <a:t>행동</a:t>
            </a:r>
            <a:r>
              <a:rPr lang="en-US" altLang="ko-KR" sz="1400" b="1">
                <a:sym typeface="Wingdings" panose="05000000000000000000" pitchFamily="2" charset="2"/>
              </a:rPr>
              <a:t>, </a:t>
            </a:r>
            <a:r>
              <a:rPr lang="ko-KR" altLang="en-US" sz="1400" b="1">
                <a:sym typeface="Wingdings" panose="05000000000000000000" pitchFamily="2" charset="2"/>
              </a:rPr>
              <a:t>안면 특징</a:t>
            </a:r>
            <a:r>
              <a:rPr lang="en-US" altLang="ko-KR" sz="1400" b="1">
                <a:sym typeface="Wingdings" panose="05000000000000000000" pitchFamily="2" charset="2"/>
              </a:rPr>
              <a:t>)</a:t>
            </a:r>
            <a:r>
              <a:rPr lang="ko-KR" altLang="en-US" sz="1400" b="1">
                <a:sym typeface="Wingdings" panose="05000000000000000000" pitchFamily="2" charset="2"/>
              </a:rPr>
              <a:t> 추출</a:t>
            </a:r>
            <a:br>
              <a:rPr lang="en-US" altLang="ko-KR" sz="1400" b="1">
                <a:sym typeface="Wingdings" panose="05000000000000000000" pitchFamily="2" charset="2"/>
              </a:rPr>
            </a:br>
            <a:r>
              <a:rPr lang="en-US" altLang="ko-KR" sz="1400" b="1">
                <a:sym typeface="Wingdings" panose="05000000000000000000" pitchFamily="2" charset="2"/>
              </a:rPr>
              <a:t>				 </a:t>
            </a:r>
            <a:r>
              <a:rPr lang="ko-KR" altLang="en-US" sz="1400" b="1">
                <a:solidFill>
                  <a:schemeClr val="accent5"/>
                </a:solidFill>
                <a:sym typeface="Wingdings" panose="05000000000000000000" pitchFamily="2" charset="2"/>
              </a:rPr>
              <a:t>시각적 특징</a:t>
            </a:r>
            <a:r>
              <a:rPr lang="ko-KR" altLang="en-US" sz="1400" b="1">
                <a:sym typeface="Wingdings" panose="05000000000000000000" pitchFamily="2" charset="2"/>
              </a:rPr>
              <a:t> 기반 </a:t>
            </a:r>
            <a:r>
              <a:rPr lang="en-US" altLang="ko-KR" sz="1400" b="1">
                <a:sym typeface="Wingdings" panose="05000000000000000000" pitchFamily="2" charset="2"/>
              </a:rPr>
              <a:t>Identity Fraud Detection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07412D-C18C-71AE-D944-F2CBB1AA8F3F}"/>
              </a:ext>
            </a:extLst>
          </p:cNvPr>
          <p:cNvSpPr txBox="1"/>
          <p:nvPr/>
        </p:nvSpPr>
        <p:spPr>
          <a:xfrm>
            <a:off x="3539553" y="4783822"/>
            <a:ext cx="7903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Audio Siganl Processing(ASP)	</a:t>
            </a:r>
            <a:r>
              <a:rPr lang="en-US" altLang="ko-KR" sz="1400" b="1">
                <a:sym typeface="Wingdings" panose="05000000000000000000" pitchFamily="2" charset="2"/>
              </a:rPr>
              <a:t> </a:t>
            </a:r>
            <a:r>
              <a:rPr lang="ko-KR" altLang="en-US" sz="1400" b="1">
                <a:solidFill>
                  <a:schemeClr val="accent4"/>
                </a:solidFill>
                <a:sym typeface="Wingdings" panose="05000000000000000000" pitchFamily="2" charset="2"/>
              </a:rPr>
              <a:t>청각적 특징</a:t>
            </a:r>
            <a:r>
              <a:rPr lang="en-US" altLang="ko-KR" sz="1400" b="1">
                <a:sym typeface="Wingdings" panose="05000000000000000000" pitchFamily="2" charset="2"/>
              </a:rPr>
              <a:t>(</a:t>
            </a:r>
            <a:r>
              <a:rPr lang="ko-KR" altLang="en-US" sz="1400" b="1">
                <a:sym typeface="Wingdings" panose="05000000000000000000" pitchFamily="2" charset="2"/>
              </a:rPr>
              <a:t>억양</a:t>
            </a:r>
            <a:r>
              <a:rPr lang="en-US" altLang="ko-KR" sz="1400" b="1">
                <a:sym typeface="Wingdings" panose="05000000000000000000" pitchFamily="2" charset="2"/>
              </a:rPr>
              <a:t>, </a:t>
            </a:r>
            <a:r>
              <a:rPr lang="ko-KR" altLang="en-US" sz="1400" b="1">
                <a:sym typeface="Wingdings" panose="05000000000000000000" pitchFamily="2" charset="2"/>
              </a:rPr>
              <a:t>말하는 속도</a:t>
            </a:r>
            <a:r>
              <a:rPr lang="en-US" altLang="ko-KR" sz="1400" b="1">
                <a:sym typeface="Wingdings" panose="05000000000000000000" pitchFamily="2" charset="2"/>
              </a:rPr>
              <a:t>)</a:t>
            </a:r>
            <a:r>
              <a:rPr lang="ko-KR" altLang="en-US" sz="1400" b="1">
                <a:sym typeface="Wingdings" panose="05000000000000000000" pitchFamily="2" charset="2"/>
              </a:rPr>
              <a:t> 추출</a:t>
            </a:r>
            <a:br>
              <a:rPr lang="en-US" altLang="ko-KR" sz="1400" b="1">
                <a:sym typeface="Wingdings" panose="05000000000000000000" pitchFamily="2" charset="2"/>
              </a:rPr>
            </a:br>
            <a:r>
              <a:rPr lang="en-US" altLang="ko-KR" sz="1400" b="1">
                <a:sym typeface="Wingdings" panose="05000000000000000000" pitchFamily="2" charset="2"/>
              </a:rPr>
              <a:t>				 </a:t>
            </a:r>
            <a:r>
              <a:rPr lang="ko-KR" altLang="en-US" sz="1400" b="1">
                <a:solidFill>
                  <a:schemeClr val="accent4"/>
                </a:solidFill>
                <a:sym typeface="Wingdings" panose="05000000000000000000" pitchFamily="2" charset="2"/>
              </a:rPr>
              <a:t>청각적 특징</a:t>
            </a:r>
            <a:r>
              <a:rPr lang="ko-KR" altLang="en-US" sz="1400" b="1">
                <a:sym typeface="Wingdings" panose="05000000000000000000" pitchFamily="2" charset="2"/>
              </a:rPr>
              <a:t> 기반 </a:t>
            </a:r>
            <a:r>
              <a:rPr lang="en-US" altLang="ko-KR" sz="1400" b="1">
                <a:sym typeface="Wingdings" panose="05000000000000000000" pitchFamily="2" charset="2"/>
              </a:rPr>
              <a:t>Audio Spoofing Detection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40D934-F4FB-1439-A94A-223A391E3DB7}"/>
              </a:ext>
            </a:extLst>
          </p:cNvPr>
          <p:cNvSpPr txBox="1"/>
          <p:nvPr/>
        </p:nvSpPr>
        <p:spPr>
          <a:xfrm>
            <a:off x="3539553" y="5620673"/>
            <a:ext cx="7903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Natural Language Processing(NLP)	</a:t>
            </a:r>
            <a:r>
              <a:rPr lang="en-US" altLang="ko-KR" sz="1400" b="1">
                <a:sym typeface="Wingdings" panose="05000000000000000000" pitchFamily="2" charset="2"/>
              </a:rPr>
              <a:t> </a:t>
            </a:r>
            <a:r>
              <a:rPr lang="ko-KR" altLang="en-US" sz="1400" b="1">
                <a:solidFill>
                  <a:schemeClr val="accent2"/>
                </a:solidFill>
                <a:sym typeface="Wingdings" panose="05000000000000000000" pitchFamily="2" charset="2"/>
              </a:rPr>
              <a:t>언어적 특징</a:t>
            </a:r>
            <a:r>
              <a:rPr lang="en-US" altLang="ko-KR" sz="1400" b="1">
                <a:sym typeface="Wingdings" panose="05000000000000000000" pitchFamily="2" charset="2"/>
              </a:rPr>
              <a:t>(</a:t>
            </a:r>
            <a:r>
              <a:rPr lang="ko-KR" altLang="en-US" sz="1400" b="1">
                <a:sym typeface="Wingdings" panose="05000000000000000000" pitchFamily="2" charset="2"/>
              </a:rPr>
              <a:t>어휘</a:t>
            </a:r>
            <a:r>
              <a:rPr lang="en-US" altLang="ko-KR" sz="1400" b="1">
                <a:sym typeface="Wingdings" panose="05000000000000000000" pitchFamily="2" charset="2"/>
              </a:rPr>
              <a:t>, </a:t>
            </a:r>
            <a:r>
              <a:rPr lang="ko-KR" altLang="en-US" sz="1400" b="1">
                <a:sym typeface="Wingdings" panose="05000000000000000000" pitchFamily="2" charset="2"/>
              </a:rPr>
              <a:t>어순</a:t>
            </a:r>
            <a:r>
              <a:rPr lang="en-US" altLang="ko-KR" sz="1400" b="1">
                <a:sym typeface="Wingdings" panose="05000000000000000000" pitchFamily="2" charset="2"/>
              </a:rPr>
              <a:t>)</a:t>
            </a:r>
            <a:r>
              <a:rPr lang="ko-KR" altLang="en-US" sz="1400" b="1">
                <a:sym typeface="Wingdings" panose="05000000000000000000" pitchFamily="2" charset="2"/>
              </a:rPr>
              <a:t> 추출</a:t>
            </a:r>
            <a:br>
              <a:rPr lang="en-US" altLang="ko-KR" sz="1400" b="1">
                <a:sym typeface="Wingdings" panose="05000000000000000000" pitchFamily="2" charset="2"/>
              </a:rPr>
            </a:br>
            <a:r>
              <a:rPr lang="en-US" altLang="ko-KR" sz="1400" b="1">
                <a:sym typeface="Wingdings" panose="05000000000000000000" pitchFamily="2" charset="2"/>
              </a:rPr>
              <a:t>				 </a:t>
            </a:r>
            <a:r>
              <a:rPr lang="ko-KR" altLang="en-US" sz="1400" b="1">
                <a:solidFill>
                  <a:schemeClr val="accent2"/>
                </a:solidFill>
                <a:sym typeface="Wingdings" panose="05000000000000000000" pitchFamily="2" charset="2"/>
              </a:rPr>
              <a:t>언어적 특징</a:t>
            </a:r>
            <a:r>
              <a:rPr lang="ko-KR" altLang="en-US" sz="1400" b="1">
                <a:sym typeface="Wingdings" panose="05000000000000000000" pitchFamily="2" charset="2"/>
              </a:rPr>
              <a:t> 기반 </a:t>
            </a:r>
            <a:r>
              <a:rPr lang="en-US" altLang="ko-KR" sz="1400" b="1">
                <a:sym typeface="Wingdings" panose="05000000000000000000" pitchFamily="2" charset="2"/>
              </a:rPr>
              <a:t>Fake News Detection</a:t>
            </a:r>
          </a:p>
        </p:txBody>
      </p:sp>
    </p:spTree>
    <p:extLst>
      <p:ext uri="{BB962C8B-B14F-4D97-AF65-F5344CB8AC3E}">
        <p14:creationId xmlns:p14="http://schemas.microsoft.com/office/powerpoint/2010/main" val="3503253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A Research on Multi-modal Learning for Efficient DeepFake Detection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Introduction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4D696-1429-E508-79B4-98563CF6F987}"/>
              </a:ext>
            </a:extLst>
          </p:cNvPr>
          <p:cNvSpPr txBox="1"/>
          <p:nvPr/>
        </p:nvSpPr>
        <p:spPr>
          <a:xfrm>
            <a:off x="753353" y="1895131"/>
            <a:ext cx="1068923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Motivation and Challenges</a:t>
            </a:r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DeepFake Detection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Deep Learning </a:t>
            </a:r>
            <a:r>
              <a:rPr lang="ko-KR" altLang="en-US" sz="1400" b="1"/>
              <a:t>기반 </a:t>
            </a:r>
            <a:r>
              <a:rPr lang="en-US" altLang="ko-KR" sz="1400" b="1"/>
              <a:t>DeeFake Detection </a:t>
            </a:r>
            <a:r>
              <a:rPr lang="en-US" altLang="ko-KR" sz="1400" b="1">
                <a:sym typeface="Wingdings" panose="05000000000000000000" pitchFamily="2" charset="2"/>
              </a:rPr>
              <a:t> </a:t>
            </a:r>
            <a:r>
              <a:rPr lang="ko-KR" altLang="en-US" sz="1400" b="1"/>
              <a:t>학습 데이터에 의존</a:t>
            </a:r>
            <a:endParaRPr lang="en-US" altLang="ko-KR" sz="1400" b="1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400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400" b="1"/>
              <a:t>학습 데이터에 의존</a:t>
            </a:r>
            <a:r>
              <a:rPr lang="en-US" altLang="ko-KR" sz="1400" b="1"/>
              <a:t>	</a:t>
            </a:r>
            <a:r>
              <a:rPr lang="en-US" altLang="ko-KR" sz="1400" b="1">
                <a:sym typeface="Wingdings" panose="05000000000000000000" pitchFamily="2" charset="2"/>
              </a:rPr>
              <a:t> </a:t>
            </a:r>
            <a:r>
              <a:rPr lang="ko-KR" altLang="en-US" sz="1400" b="1">
                <a:sym typeface="Wingdings" panose="05000000000000000000" pitchFamily="2" charset="2"/>
              </a:rPr>
              <a:t>특정 </a:t>
            </a:r>
            <a:r>
              <a:rPr lang="ko-KR" altLang="en-US" sz="1400" b="1">
                <a:solidFill>
                  <a:srgbClr val="FF0000"/>
                </a:solidFill>
                <a:sym typeface="Wingdings" panose="05000000000000000000" pitchFamily="2" charset="2"/>
              </a:rPr>
              <a:t>인물 또는 </a:t>
            </a:r>
            <a:r>
              <a:rPr lang="en-US" altLang="ko-KR" sz="1400" b="1">
                <a:solidFill>
                  <a:srgbClr val="FF0000"/>
                </a:solidFill>
                <a:sym typeface="Wingdings" panose="05000000000000000000" pitchFamily="2" charset="2"/>
              </a:rPr>
              <a:t>modality</a:t>
            </a:r>
            <a:r>
              <a:rPr lang="ko-KR" altLang="en-US" sz="1400" b="1">
                <a:solidFill>
                  <a:srgbClr val="FF0000"/>
                </a:solidFill>
                <a:sym typeface="Wingdings" panose="05000000000000000000" pitchFamily="2" charset="2"/>
              </a:rPr>
              <a:t>에 제한</a:t>
            </a:r>
            <a:br>
              <a:rPr lang="en-US" altLang="ko-KR" sz="1400" b="1">
                <a:sym typeface="Wingdings" panose="05000000000000000000" pitchFamily="2" charset="2"/>
              </a:rPr>
            </a:br>
            <a:r>
              <a:rPr lang="en-US" altLang="ko-KR" sz="1400" b="1"/>
              <a:t>			</a:t>
            </a:r>
            <a:r>
              <a:rPr lang="en-US" altLang="ko-KR" sz="1400" b="1">
                <a:sym typeface="Wingdings" panose="05000000000000000000" pitchFamily="2" charset="2"/>
              </a:rPr>
              <a:t> </a:t>
            </a:r>
            <a:r>
              <a:rPr lang="ko-KR" altLang="en-US" sz="1400" b="1">
                <a:solidFill>
                  <a:srgbClr val="FF0000"/>
                </a:solidFill>
                <a:sym typeface="Wingdings" panose="05000000000000000000" pitchFamily="2" charset="2"/>
              </a:rPr>
              <a:t>충분한 학습 데이터</a:t>
            </a:r>
            <a:r>
              <a:rPr lang="en-US" altLang="ko-KR" sz="1400" b="1">
                <a:sym typeface="Wingdings" panose="05000000000000000000" pitchFamily="2" charset="2"/>
              </a:rPr>
              <a:t>(Real / Fake) </a:t>
            </a:r>
            <a:r>
              <a:rPr lang="ko-KR" altLang="en-US" sz="1400" b="1">
                <a:sym typeface="Wingdings" panose="05000000000000000000" pitchFamily="2" charset="2"/>
              </a:rPr>
              <a:t>요구</a:t>
            </a:r>
            <a:endParaRPr lang="en-US" altLang="ko-KR" sz="1400" b="1">
              <a:sym typeface="Wingdings" panose="05000000000000000000" pitchFamily="2" charset="2"/>
            </a:endParaRPr>
          </a:p>
          <a:p>
            <a:endParaRPr lang="en-US" altLang="ko-KR" sz="1400" b="1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en-US" altLang="ko-KR" sz="1400" b="1">
                <a:sym typeface="Wingdings" panose="05000000000000000000" pitchFamily="2" charset="2"/>
              </a:rPr>
              <a:t>Conventional Method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400" b="1">
                <a:sym typeface="Wingdings" panose="05000000000000000000" pitchFamily="2" charset="2"/>
              </a:rPr>
              <a:t>특정 </a:t>
            </a:r>
            <a:r>
              <a:rPr lang="en-US" altLang="ko-KR" sz="1400" b="1">
                <a:sym typeface="Wingdings" panose="05000000000000000000" pitchFamily="2" charset="2"/>
              </a:rPr>
              <a:t>Modality</a:t>
            </a:r>
            <a:r>
              <a:rPr lang="ko-KR" altLang="en-US" sz="1400" b="1">
                <a:sym typeface="Wingdings" panose="05000000000000000000" pitchFamily="2" charset="2"/>
              </a:rPr>
              <a:t>에 제한</a:t>
            </a:r>
            <a:r>
              <a:rPr lang="en-US" altLang="ko-KR" sz="1400" b="1">
                <a:sym typeface="Wingdings" panose="05000000000000000000" pitchFamily="2" charset="2"/>
              </a:rPr>
              <a:t>	 Modality(Vision, Audio, Text)</a:t>
            </a:r>
            <a:r>
              <a:rPr lang="ko-KR" altLang="en-US" sz="1400" b="1">
                <a:sym typeface="Wingdings" panose="05000000000000000000" pitchFamily="2" charset="2"/>
              </a:rPr>
              <a:t>에 따라 모델을 개발</a:t>
            </a:r>
            <a:endParaRPr lang="en-US" altLang="ko-KR" sz="1400" b="1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400" b="1">
                <a:sym typeface="Wingdings" panose="05000000000000000000" pitchFamily="2" charset="2"/>
              </a:rPr>
              <a:t>특정 인물에 제한</a:t>
            </a:r>
            <a:r>
              <a:rPr lang="en-US" altLang="ko-KR" sz="1400" b="1">
                <a:sym typeface="Wingdings" panose="05000000000000000000" pitchFamily="2" charset="2"/>
              </a:rPr>
              <a:t>	 </a:t>
            </a:r>
            <a:r>
              <a:rPr lang="ko-KR" altLang="en-US" sz="1400" b="1">
                <a:sym typeface="Wingdings" panose="05000000000000000000" pitchFamily="2" charset="2"/>
              </a:rPr>
              <a:t>인물에 따라 모델을 개발</a:t>
            </a:r>
            <a:endParaRPr lang="en-US" altLang="ko-KR" sz="1400" b="1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400" b="1">
                <a:sym typeface="Wingdings" panose="05000000000000000000" pitchFamily="2" charset="2"/>
              </a:rPr>
              <a:t>충분한 학습 데이터</a:t>
            </a:r>
            <a:r>
              <a:rPr lang="en-US" altLang="ko-KR" sz="1400" b="1">
                <a:sym typeface="Wingdings" panose="05000000000000000000" pitchFamily="2" charset="2"/>
              </a:rPr>
              <a:t>	 Data</a:t>
            </a:r>
            <a:r>
              <a:rPr lang="ko-KR" altLang="en-US" sz="1400" b="1">
                <a:sym typeface="Wingdings" panose="05000000000000000000" pitchFamily="2" charset="2"/>
              </a:rPr>
              <a:t> </a:t>
            </a:r>
            <a:r>
              <a:rPr lang="en-US" altLang="ko-KR" sz="1400" b="1">
                <a:sym typeface="Wingdings" panose="05000000000000000000" pitchFamily="2" charset="2"/>
              </a:rPr>
              <a:t>Augmentation</a:t>
            </a:r>
          </a:p>
          <a:p>
            <a:endParaRPr lang="en-US" altLang="ko-KR" sz="1400" b="1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en-US" altLang="ko-KR" sz="1400" b="1">
                <a:sym typeface="Wingdings" panose="05000000000000000000" pitchFamily="2" charset="2"/>
              </a:rPr>
              <a:t>Limitation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400" b="1">
                <a:sym typeface="Wingdings" panose="05000000000000000000" pitchFamily="2" charset="2"/>
              </a:rPr>
              <a:t>데이터에 따른 모델 개발</a:t>
            </a:r>
            <a:r>
              <a:rPr lang="en-US" altLang="ko-KR" sz="1400" b="1">
                <a:sym typeface="Wingdings" panose="05000000000000000000" pitchFamily="2" charset="2"/>
              </a:rPr>
              <a:t>	 </a:t>
            </a:r>
            <a:r>
              <a:rPr lang="ko-KR" altLang="en-US" sz="1400" b="1">
                <a:solidFill>
                  <a:srgbClr val="FF0000"/>
                </a:solidFill>
                <a:sym typeface="Wingdings" panose="05000000000000000000" pitchFamily="2" charset="2"/>
              </a:rPr>
              <a:t>충분한 학습 데이터 및 컴퓨팅 자원</a:t>
            </a:r>
            <a:r>
              <a:rPr lang="ko-KR" altLang="en-US" sz="1400" b="1">
                <a:sym typeface="Wingdings" panose="05000000000000000000" pitchFamily="2" charset="2"/>
              </a:rPr>
              <a:t> 요구</a:t>
            </a:r>
            <a:endParaRPr lang="en-US" altLang="ko-KR" sz="1400" b="1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>
                <a:sym typeface="Wingdings" panose="05000000000000000000" pitchFamily="2" charset="2"/>
              </a:rPr>
              <a:t>Data Augmentation	 </a:t>
            </a:r>
            <a:r>
              <a:rPr lang="ko-KR" altLang="en-US" sz="1400" b="1">
                <a:sym typeface="Wingdings" panose="05000000000000000000" pitchFamily="2" charset="2"/>
              </a:rPr>
              <a:t>원본 데이터 </a:t>
            </a:r>
            <a:r>
              <a:rPr lang="ko-KR" altLang="en-US" sz="1400" b="1">
                <a:solidFill>
                  <a:srgbClr val="FF0000"/>
                </a:solidFill>
                <a:sym typeface="Wingdings" panose="05000000000000000000" pitchFamily="2" charset="2"/>
              </a:rPr>
              <a:t>특징 정보 손실</a:t>
            </a:r>
            <a:br>
              <a:rPr lang="en-US" altLang="ko-KR" sz="1400" b="1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altLang="ko-KR" sz="1400" b="1">
                <a:sym typeface="Wingdings" panose="05000000000000000000" pitchFamily="2" charset="2"/>
              </a:rPr>
              <a:t>			 </a:t>
            </a:r>
            <a:r>
              <a:rPr lang="ko-KR" altLang="en-US" sz="1400" b="1">
                <a:sym typeface="Wingdings" panose="05000000000000000000" pitchFamily="2" charset="2"/>
              </a:rPr>
              <a:t>데이터에 대한 </a:t>
            </a:r>
            <a:r>
              <a:rPr lang="ko-KR" altLang="en-US" sz="1400" b="1">
                <a:solidFill>
                  <a:srgbClr val="FF0000"/>
                </a:solidFill>
                <a:sym typeface="Wingdings" panose="05000000000000000000" pitchFamily="2" charset="2"/>
              </a:rPr>
              <a:t>적대적 공격 시 성능 저하</a:t>
            </a:r>
            <a:endParaRPr lang="en-US" altLang="ko-KR" sz="1400" b="1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2" name="오른쪽 중괄호 11">
            <a:extLst>
              <a:ext uri="{FF2B5EF4-FFF2-40B4-BE49-F238E27FC236}">
                <a16:creationId xmlns:a16="http://schemas.microsoft.com/office/drawing/2014/main" id="{EA597294-7539-F738-5FEB-5AB4DEAA781B}"/>
              </a:ext>
            </a:extLst>
          </p:cNvPr>
          <p:cNvSpPr/>
          <p:nvPr/>
        </p:nvSpPr>
        <p:spPr>
          <a:xfrm>
            <a:off x="8036094" y="3970436"/>
            <a:ext cx="165100" cy="30777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59B5B3-C34F-8F52-5813-EA3E1DAD7EF4}"/>
              </a:ext>
            </a:extLst>
          </p:cNvPr>
          <p:cNvSpPr txBox="1"/>
          <p:nvPr/>
        </p:nvSpPr>
        <p:spPr>
          <a:xfrm>
            <a:off x="8201194" y="3970436"/>
            <a:ext cx="21493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400" b="1">
                <a:sym typeface="Wingdings" panose="05000000000000000000" pitchFamily="2" charset="2"/>
              </a:rPr>
              <a:t>데이터에 따른 모델 개발</a:t>
            </a:r>
            <a:endParaRPr lang="ko-KR" altLang="en-US" sz="1600"/>
          </a:p>
        </p:txBody>
      </p:sp>
    </p:spTree>
    <p:extLst>
      <p:ext uri="{BB962C8B-B14F-4D97-AF65-F5344CB8AC3E}">
        <p14:creationId xmlns:p14="http://schemas.microsoft.com/office/powerpoint/2010/main" val="3121270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A Research on Multi-modal Learning for Efficient DeepFake Detection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Introduction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4D696-1429-E508-79B4-98563CF6F987}"/>
              </a:ext>
            </a:extLst>
          </p:cNvPr>
          <p:cNvSpPr txBox="1"/>
          <p:nvPr/>
        </p:nvSpPr>
        <p:spPr>
          <a:xfrm>
            <a:off x="753353" y="1895131"/>
            <a:ext cx="1068923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Motivation and Challenges</a:t>
            </a:r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>
                <a:sym typeface="Wingdings" panose="05000000000000000000" pitchFamily="2" charset="2"/>
              </a:rPr>
              <a:t>Multi-modal</a:t>
            </a:r>
            <a:r>
              <a:rPr lang="ko-KR" altLang="en-US" sz="1400" b="1">
                <a:sym typeface="Wingdings" panose="05000000000000000000" pitchFamily="2" charset="2"/>
              </a:rPr>
              <a:t> </a:t>
            </a:r>
            <a:r>
              <a:rPr lang="en-US" altLang="ko-KR" sz="1400" b="1">
                <a:sym typeface="Wingdings" panose="05000000000000000000" pitchFamily="2" charset="2"/>
              </a:rPr>
              <a:t>Learning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400" b="1">
                <a:sym typeface="Wingdings" panose="05000000000000000000" pitchFamily="2" charset="2"/>
              </a:rPr>
              <a:t>특정 </a:t>
            </a:r>
            <a:r>
              <a:rPr lang="en-US" altLang="ko-KR" sz="1400" b="1">
                <a:sym typeface="Wingdings" panose="05000000000000000000" pitchFamily="2" charset="2"/>
              </a:rPr>
              <a:t>modality</a:t>
            </a:r>
            <a:r>
              <a:rPr lang="ko-KR" altLang="en-US" sz="1400" b="1">
                <a:sym typeface="Wingdings" panose="05000000000000000000" pitchFamily="2" charset="2"/>
              </a:rPr>
              <a:t>에 제한</a:t>
            </a:r>
            <a:r>
              <a:rPr lang="en-US" altLang="ko-KR" sz="1400" b="1">
                <a:sym typeface="Wingdings" panose="05000000000000000000" pitchFamily="2" charset="2"/>
              </a:rPr>
              <a:t>	 </a:t>
            </a:r>
            <a:r>
              <a:rPr lang="en-US" altLang="ko-KR" sz="1400" b="1">
                <a:solidFill>
                  <a:srgbClr val="0000FF"/>
                </a:solidFill>
                <a:sym typeface="Wingdings" panose="05000000000000000000" pitchFamily="2" charset="2"/>
              </a:rPr>
              <a:t>Multi-modal(Vision, Audio, Text)</a:t>
            </a:r>
            <a:r>
              <a:rPr lang="en-US" altLang="ko-KR" sz="1400" b="1">
                <a:sym typeface="Wingdings" panose="05000000000000000000" pitchFamily="2" charset="2"/>
              </a:rPr>
              <a:t> Learning </a:t>
            </a:r>
            <a:r>
              <a:rPr lang="ko-KR" altLang="en-US" sz="1400" b="1">
                <a:sym typeface="Wingdings" panose="05000000000000000000" pitchFamily="2" charset="2"/>
              </a:rPr>
              <a:t>기반 </a:t>
            </a:r>
            <a:r>
              <a:rPr lang="en-US" altLang="ko-KR" sz="1400" b="1">
                <a:sym typeface="Wingdings" panose="05000000000000000000" pitchFamily="2" charset="2"/>
              </a:rPr>
              <a:t>DeepFake Detection</a:t>
            </a:r>
          </a:p>
          <a:p>
            <a:endParaRPr lang="en-US" altLang="ko-KR" sz="1400" b="1">
              <a:sym typeface="Wingdings" panose="05000000000000000000" pitchFamily="2" charset="2"/>
            </a:endParaRPr>
          </a:p>
          <a:p>
            <a:endParaRPr lang="en-US" altLang="ko-KR" sz="1400" b="1">
              <a:sym typeface="Wingdings" panose="05000000000000000000" pitchFamily="2" charset="2"/>
            </a:endParaRPr>
          </a:p>
          <a:p>
            <a:endParaRPr lang="en-US" altLang="ko-KR" sz="1400" b="1">
              <a:sym typeface="Wingdings" panose="05000000000000000000" pitchFamily="2" charset="2"/>
            </a:endParaRPr>
          </a:p>
          <a:p>
            <a:endParaRPr lang="en-US" altLang="ko-KR" sz="1400" b="1">
              <a:sym typeface="Wingdings" panose="05000000000000000000" pitchFamily="2" charset="2"/>
            </a:endParaRPr>
          </a:p>
          <a:p>
            <a:endParaRPr lang="en-US" altLang="ko-KR" sz="1400" b="1">
              <a:sym typeface="Wingdings" panose="05000000000000000000" pitchFamily="2" charset="2"/>
            </a:endParaRPr>
          </a:p>
          <a:p>
            <a:endParaRPr lang="en-US" altLang="ko-KR" sz="1400" b="1">
              <a:sym typeface="Wingdings" panose="05000000000000000000" pitchFamily="2" charset="2"/>
            </a:endParaRPr>
          </a:p>
          <a:p>
            <a:endParaRPr lang="en-US" altLang="ko-KR" sz="1400" b="1">
              <a:sym typeface="Wingdings" panose="05000000000000000000" pitchFamily="2" charset="2"/>
            </a:endParaRPr>
          </a:p>
          <a:p>
            <a:endParaRPr lang="en-US" altLang="ko-KR" sz="1400" b="1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en-US" altLang="ko-KR" sz="1400" b="1">
                <a:sym typeface="Wingdings" panose="05000000000000000000" pitchFamily="2" charset="2"/>
              </a:rPr>
              <a:t>Character Non-overlap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400" b="1">
                <a:sym typeface="Wingdings" panose="05000000000000000000" pitchFamily="2" charset="2"/>
              </a:rPr>
              <a:t>특정 인물에 제한</a:t>
            </a:r>
            <a:r>
              <a:rPr lang="en-US" altLang="ko-KR" sz="1400" b="1">
                <a:sym typeface="Wingdings" panose="05000000000000000000" pitchFamily="2" charset="2"/>
              </a:rPr>
              <a:t>	 Train,</a:t>
            </a:r>
            <a:r>
              <a:rPr lang="ko-KR" altLang="en-US" sz="1400" b="1">
                <a:sym typeface="Wingdings" panose="05000000000000000000" pitchFamily="2" charset="2"/>
              </a:rPr>
              <a:t> </a:t>
            </a:r>
            <a:r>
              <a:rPr lang="en-US" altLang="ko-KR" sz="1400" b="1">
                <a:sym typeface="Wingdings" panose="05000000000000000000" pitchFamily="2" charset="2"/>
              </a:rPr>
              <a:t>Validation, Test</a:t>
            </a:r>
            <a:r>
              <a:rPr lang="ko-KR" altLang="en-US" sz="1400" b="1">
                <a:sym typeface="Wingdings" panose="05000000000000000000" pitchFamily="2" charset="2"/>
              </a:rPr>
              <a:t>에 사용되는 데이터의 </a:t>
            </a:r>
            <a:r>
              <a:rPr lang="ko-KR" altLang="en-US" sz="1400" b="1">
                <a:solidFill>
                  <a:srgbClr val="0000FF"/>
                </a:solidFill>
                <a:sym typeface="Wingdings" panose="05000000000000000000" pitchFamily="2" charset="2"/>
              </a:rPr>
              <a:t>인물 </a:t>
            </a:r>
            <a:r>
              <a:rPr lang="en-US" altLang="ko-KR" sz="1400" b="1">
                <a:solidFill>
                  <a:srgbClr val="0000FF"/>
                </a:solidFill>
                <a:sym typeface="Wingdings" panose="05000000000000000000" pitchFamily="2" charset="2"/>
              </a:rPr>
              <a:t>Non-Overlap</a:t>
            </a:r>
          </a:p>
          <a:p>
            <a:endParaRPr lang="en-US" altLang="ko-KR" sz="1400" b="1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en-US" altLang="ko-KR" sz="1400" b="1">
                <a:sym typeface="Wingdings" panose="05000000000000000000" pitchFamily="2" charset="2"/>
              </a:rPr>
              <a:t>One-shot</a:t>
            </a:r>
            <a:r>
              <a:rPr lang="ko-KR" altLang="en-US" sz="1400" b="1">
                <a:sym typeface="Wingdings" panose="05000000000000000000" pitchFamily="2" charset="2"/>
              </a:rPr>
              <a:t> </a:t>
            </a:r>
            <a:r>
              <a:rPr lang="en-US" altLang="ko-KR" sz="1400" b="1">
                <a:sym typeface="Wingdings" panose="05000000000000000000" pitchFamily="2" charset="2"/>
              </a:rPr>
              <a:t>Learning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400" b="1">
                <a:sym typeface="Wingdings" panose="05000000000000000000" pitchFamily="2" charset="2"/>
              </a:rPr>
              <a:t>학습 데이터에 의존</a:t>
            </a:r>
            <a:r>
              <a:rPr lang="en-US" altLang="ko-KR" sz="1400" b="1">
                <a:sym typeface="Wingdings" panose="05000000000000000000" pitchFamily="2" charset="2"/>
              </a:rPr>
              <a:t>	 </a:t>
            </a:r>
            <a:r>
              <a:rPr lang="ko-KR" altLang="en-US" sz="1400" b="1">
                <a:sym typeface="Wingdings" panose="05000000000000000000" pitchFamily="2" charset="2"/>
              </a:rPr>
              <a:t>인물에 대한 </a:t>
            </a:r>
            <a:r>
              <a:rPr lang="en-US" altLang="ko-KR" sz="1400" b="1">
                <a:solidFill>
                  <a:srgbClr val="0000FF"/>
                </a:solidFill>
                <a:sym typeface="Wingdings" panose="05000000000000000000" pitchFamily="2" charset="2"/>
              </a:rPr>
              <a:t>Real </a:t>
            </a:r>
            <a:r>
              <a:rPr lang="ko-KR" altLang="en-US" sz="1400" b="1">
                <a:solidFill>
                  <a:srgbClr val="0000FF"/>
                </a:solidFill>
                <a:sym typeface="Wingdings" panose="05000000000000000000" pitchFamily="2" charset="2"/>
              </a:rPr>
              <a:t>및 </a:t>
            </a:r>
            <a:r>
              <a:rPr lang="en-US" altLang="ko-KR" sz="1400" b="1">
                <a:solidFill>
                  <a:srgbClr val="0000FF"/>
                </a:solidFill>
                <a:sym typeface="Wingdings" panose="05000000000000000000" pitchFamily="2" charset="2"/>
              </a:rPr>
              <a:t>Fake </a:t>
            </a:r>
            <a:r>
              <a:rPr lang="ko-KR" altLang="en-US" sz="1400" b="1">
                <a:solidFill>
                  <a:srgbClr val="0000FF"/>
                </a:solidFill>
                <a:sym typeface="Wingdings" panose="05000000000000000000" pitchFamily="2" charset="2"/>
              </a:rPr>
              <a:t>데이터를 단일</a:t>
            </a:r>
            <a:r>
              <a:rPr lang="ko-KR" altLang="en-US" sz="1400" b="1">
                <a:sym typeface="Wingdings" panose="05000000000000000000" pitchFamily="2" charset="2"/>
              </a:rPr>
              <a:t>로 사용</a:t>
            </a:r>
            <a:endParaRPr lang="en-US" altLang="ko-KR" sz="1400" b="1">
              <a:sym typeface="Wingdings" panose="05000000000000000000" pitchFamily="2" charset="2"/>
            </a:endParaRPr>
          </a:p>
        </p:txBody>
      </p:sp>
      <p:graphicFrame>
        <p:nvGraphicFramePr>
          <p:cNvPr id="9" name="표 9">
            <a:extLst>
              <a:ext uri="{FF2B5EF4-FFF2-40B4-BE49-F238E27FC236}">
                <a16:creationId xmlns:a16="http://schemas.microsoft.com/office/drawing/2014/main" id="{C69679E0-0A27-8663-A929-F9258CB5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483192"/>
              </p:ext>
            </p:extLst>
          </p:nvPr>
        </p:nvGraphicFramePr>
        <p:xfrm>
          <a:off x="1320799" y="2961800"/>
          <a:ext cx="1012178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357">
                  <a:extLst>
                    <a:ext uri="{9D8B030D-6E8A-4147-A177-3AD203B41FA5}">
                      <a16:colId xmlns:a16="http://schemas.microsoft.com/office/drawing/2014/main" val="3868274504"/>
                    </a:ext>
                  </a:extLst>
                </a:gridCol>
                <a:gridCol w="2024357">
                  <a:extLst>
                    <a:ext uri="{9D8B030D-6E8A-4147-A177-3AD203B41FA5}">
                      <a16:colId xmlns:a16="http://schemas.microsoft.com/office/drawing/2014/main" val="270086066"/>
                    </a:ext>
                  </a:extLst>
                </a:gridCol>
                <a:gridCol w="2024357">
                  <a:extLst>
                    <a:ext uri="{9D8B030D-6E8A-4147-A177-3AD203B41FA5}">
                      <a16:colId xmlns:a16="http://schemas.microsoft.com/office/drawing/2014/main" val="1234698200"/>
                    </a:ext>
                  </a:extLst>
                </a:gridCol>
                <a:gridCol w="2024357">
                  <a:extLst>
                    <a:ext uri="{9D8B030D-6E8A-4147-A177-3AD203B41FA5}">
                      <a16:colId xmlns:a16="http://schemas.microsoft.com/office/drawing/2014/main" val="1980427289"/>
                    </a:ext>
                  </a:extLst>
                </a:gridCol>
                <a:gridCol w="2024357">
                  <a:extLst>
                    <a:ext uri="{9D8B030D-6E8A-4147-A177-3AD203B41FA5}">
                      <a16:colId xmlns:a16="http://schemas.microsoft.com/office/drawing/2014/main" val="3805928953"/>
                    </a:ext>
                  </a:extLst>
                </a:gridCol>
              </a:tblGrid>
              <a:tr h="1391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Label (Multi-modal)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Label (Vision Only)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Label (Audio Only)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Vision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Audio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256035"/>
                  </a:ext>
                </a:extLst>
              </a:tr>
              <a:tr h="1391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rgbClr val="5050FF"/>
                          </a:solidFill>
                        </a:rPr>
                        <a:t>Real</a:t>
                      </a:r>
                      <a:endParaRPr lang="ko-KR" altLang="en-US" sz="1200" b="1">
                        <a:solidFill>
                          <a:srgbClr val="505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rgbClr val="5050FF"/>
                          </a:solidFill>
                        </a:rPr>
                        <a:t>Real</a:t>
                      </a:r>
                      <a:endParaRPr lang="ko-KR" altLang="en-US" sz="1200" b="1">
                        <a:solidFill>
                          <a:srgbClr val="505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rgbClr val="5050FF"/>
                          </a:solidFill>
                        </a:rPr>
                        <a:t>Real</a:t>
                      </a:r>
                      <a:endParaRPr lang="ko-KR" altLang="en-US" sz="1200" b="1">
                        <a:solidFill>
                          <a:srgbClr val="505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rgbClr val="5050FF"/>
                          </a:solidFill>
                        </a:rPr>
                        <a:t>Real</a:t>
                      </a: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 Video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rgbClr val="5050FF"/>
                          </a:solidFill>
                        </a:rPr>
                        <a:t>Real</a:t>
                      </a: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 Audio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80025"/>
                  </a:ext>
                </a:extLst>
              </a:tr>
              <a:tr h="1391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rgbClr val="FF5050"/>
                          </a:solidFill>
                        </a:rPr>
                        <a:t>Fake</a:t>
                      </a:r>
                      <a:endParaRPr lang="ko-KR" altLang="en-US" sz="1200" b="1">
                        <a:solidFill>
                          <a:srgbClr val="FF5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rgbClr val="5050FF"/>
                          </a:solidFill>
                        </a:rPr>
                        <a:t>Real</a:t>
                      </a:r>
                      <a:endParaRPr lang="ko-KR" altLang="en-US" sz="1200" b="1">
                        <a:solidFill>
                          <a:srgbClr val="505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rgbClr val="FF5050"/>
                          </a:solidFill>
                        </a:rPr>
                        <a:t>Fake</a:t>
                      </a:r>
                      <a:endParaRPr lang="ko-KR" altLang="en-US" sz="1200" b="1">
                        <a:solidFill>
                          <a:srgbClr val="FF5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>
                          <a:solidFill>
                            <a:srgbClr val="5050FF"/>
                          </a:solidFill>
                        </a:rPr>
                        <a:t>Real</a:t>
                      </a: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 Video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Fake</a:t>
                      </a:r>
                      <a:r>
                        <a:rPr kumimoji="0" lang="en-US" altLang="ko-K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 Audio</a:t>
                      </a:r>
                      <a:endParaRPr kumimoji="0" lang="ko-KR" altLang="en-US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9961184"/>
                  </a:ext>
                </a:extLst>
              </a:tr>
              <a:tr h="1391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rgbClr val="FF5050"/>
                          </a:solidFill>
                        </a:rPr>
                        <a:t>Fake</a:t>
                      </a:r>
                      <a:endParaRPr lang="ko-KR" altLang="en-US" sz="1200" b="1">
                        <a:solidFill>
                          <a:srgbClr val="FF5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rgbClr val="FF5050"/>
                          </a:solidFill>
                        </a:rPr>
                        <a:t>Fake</a:t>
                      </a:r>
                      <a:endParaRPr lang="ko-KR" altLang="en-US" sz="1200" b="1">
                        <a:solidFill>
                          <a:srgbClr val="FF5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rgbClr val="5050FF"/>
                          </a:solidFill>
                        </a:rPr>
                        <a:t>Real</a:t>
                      </a:r>
                      <a:endParaRPr lang="ko-KR" altLang="en-US" sz="1200" b="1">
                        <a:solidFill>
                          <a:srgbClr val="505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>
                          <a:solidFill>
                            <a:srgbClr val="FF5050"/>
                          </a:solidFill>
                        </a:rPr>
                        <a:t>Fake</a:t>
                      </a: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 Video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050FF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Real</a:t>
                      </a:r>
                      <a:r>
                        <a:rPr kumimoji="0" lang="en-US" altLang="ko-K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 Audio</a:t>
                      </a:r>
                      <a:endParaRPr kumimoji="0" lang="ko-KR" altLang="en-US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084064"/>
                  </a:ext>
                </a:extLst>
              </a:tr>
              <a:tr h="1391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rgbClr val="FF5050"/>
                          </a:solidFill>
                        </a:rPr>
                        <a:t>Fake</a:t>
                      </a:r>
                      <a:endParaRPr lang="ko-KR" altLang="en-US" sz="1200" b="1">
                        <a:solidFill>
                          <a:srgbClr val="FF5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rgbClr val="FF5050"/>
                          </a:solidFill>
                        </a:rPr>
                        <a:t>Fake</a:t>
                      </a:r>
                      <a:endParaRPr lang="ko-KR" altLang="en-US" sz="1200" b="1">
                        <a:solidFill>
                          <a:srgbClr val="FF5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rgbClr val="FF5050"/>
                          </a:solidFill>
                        </a:rPr>
                        <a:t>Fake</a:t>
                      </a:r>
                      <a:endParaRPr lang="ko-KR" altLang="en-US" sz="1200" b="1">
                        <a:solidFill>
                          <a:srgbClr val="FF5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>
                          <a:solidFill>
                            <a:srgbClr val="FF5050"/>
                          </a:solidFill>
                        </a:rPr>
                        <a:t>Fake</a:t>
                      </a:r>
                      <a:r>
                        <a:rPr lang="en-US" altLang="ko-KR" sz="1200" b="1">
                          <a:solidFill>
                            <a:schemeClr val="tx1"/>
                          </a:solidFill>
                        </a:rPr>
                        <a:t> Video</a:t>
                      </a:r>
                      <a:endParaRPr lang="ko-KR" altLang="en-US" sz="12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Fake</a:t>
                      </a:r>
                      <a:r>
                        <a:rPr kumimoji="0" lang="en-US" altLang="ko-KR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 Audio</a:t>
                      </a:r>
                      <a:endParaRPr kumimoji="0" lang="ko-KR" altLang="en-US" sz="1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954882"/>
                  </a:ext>
                </a:extLst>
              </a:tr>
            </a:tbl>
          </a:graphicData>
        </a:graphic>
      </p:graphicFrame>
      <p:sp>
        <p:nvSpPr>
          <p:cNvPr id="10" name="직사각형 9">
            <a:extLst>
              <a:ext uri="{FF2B5EF4-FFF2-40B4-BE49-F238E27FC236}">
                <a16:creationId xmlns:a16="http://schemas.microsoft.com/office/drawing/2014/main" id="{B7FBE6CE-E9BC-4E04-C0FF-055477CF31BA}"/>
              </a:ext>
            </a:extLst>
          </p:cNvPr>
          <p:cNvSpPr/>
          <p:nvPr/>
        </p:nvSpPr>
        <p:spPr>
          <a:xfrm>
            <a:off x="1255853" y="2896940"/>
            <a:ext cx="2135529" cy="148986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3853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5272B43-4335-04D2-60DD-AD16D9FB1A60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3" name="모서리가 둥근 직사각형 5">
              <a:extLst>
                <a:ext uri="{FF2B5EF4-FFF2-40B4-BE49-F238E27FC236}">
                  <a16:creationId xmlns:a16="http://schemas.microsoft.com/office/drawing/2014/main" id="{AB051396-CA0C-76CF-B9C8-170962D4AC30}"/>
                </a:ext>
              </a:extLst>
            </p:cNvPr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양쪽 모서리가 둥근 사각형 7">
              <a:extLst>
                <a:ext uri="{FF2B5EF4-FFF2-40B4-BE49-F238E27FC236}">
                  <a16:creationId xmlns:a16="http://schemas.microsoft.com/office/drawing/2014/main" id="{D3FF44B0-8DD3-B3AC-6281-15F6419EF953}"/>
                </a:ext>
              </a:extLst>
            </p:cNvPr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A Research on Multi-modal Learning for Efficient DeepFake Detection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4882587-F084-A8F6-650A-578EAA64FFFE}"/>
              </a:ext>
            </a:extLst>
          </p:cNvPr>
          <p:cNvSpPr txBox="1"/>
          <p:nvPr/>
        </p:nvSpPr>
        <p:spPr>
          <a:xfrm>
            <a:off x="236592" y="3394771"/>
            <a:ext cx="116825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/>
              <a:t>02. Related Works</a:t>
            </a:r>
          </a:p>
        </p:txBody>
      </p:sp>
    </p:spTree>
    <p:extLst>
      <p:ext uri="{BB962C8B-B14F-4D97-AF65-F5344CB8AC3E}">
        <p14:creationId xmlns:p14="http://schemas.microsoft.com/office/powerpoint/2010/main" val="2809554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A Research on Multi-modal Learning for Efficient DeepFake Detection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Related Works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4D696-1429-E508-79B4-98563CF6F987}"/>
              </a:ext>
            </a:extLst>
          </p:cNvPr>
          <p:cNvSpPr txBox="1"/>
          <p:nvPr/>
        </p:nvSpPr>
        <p:spPr>
          <a:xfrm>
            <a:off x="753353" y="1895131"/>
            <a:ext cx="1068923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Multi-modal Learning</a:t>
            </a:r>
          </a:p>
          <a:p>
            <a:endParaRPr lang="en-US" altLang="ko-KR" sz="1600"/>
          </a:p>
          <a:p>
            <a:pPr marL="285750" indent="-285750">
              <a:buFontTx/>
              <a:buChar char="-"/>
            </a:pPr>
            <a:r>
              <a:rPr lang="en-US" altLang="ko-KR" sz="1400" b="1"/>
              <a:t>Multi-modal Learning</a:t>
            </a:r>
            <a:r>
              <a:rPr lang="ko-KR" altLang="en-US" sz="1400" b="1"/>
              <a:t>이란 센서로부터 수집 가능한 다양한 유형의 데이터를 동시에 학습</a:t>
            </a:r>
            <a:endParaRPr lang="en-US" altLang="ko-KR" sz="1400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Key Point: </a:t>
            </a:r>
            <a:r>
              <a:rPr lang="ko-KR" altLang="en-US" sz="1400" b="1">
                <a:solidFill>
                  <a:srgbClr val="0000FF"/>
                </a:solidFill>
              </a:rPr>
              <a:t>차원이 다른 </a:t>
            </a:r>
            <a:r>
              <a:rPr lang="en-US" altLang="ko-KR" sz="1400" b="1">
                <a:solidFill>
                  <a:srgbClr val="0000FF"/>
                </a:solidFill>
              </a:rPr>
              <a:t>modality</a:t>
            </a:r>
            <a:r>
              <a:rPr lang="ko-KR" altLang="en-US" sz="1400" b="1">
                <a:solidFill>
                  <a:srgbClr val="0000FF"/>
                </a:solidFill>
              </a:rPr>
              <a:t>를 통합</a:t>
            </a:r>
            <a:endParaRPr lang="en-US" altLang="ko-KR" sz="1400" b="1">
              <a:solidFill>
                <a:srgbClr val="0000FF"/>
              </a:solidFill>
            </a:endParaRPr>
          </a:p>
          <a:p>
            <a:endParaRPr lang="en-US" altLang="ko-KR" sz="1400" b="1"/>
          </a:p>
          <a:p>
            <a:endParaRPr lang="en-US" altLang="ko-KR" sz="1400" b="1"/>
          </a:p>
          <a:p>
            <a:pPr marL="285750" indent="-285750">
              <a:buFontTx/>
              <a:buChar char="-"/>
            </a:pPr>
            <a:r>
              <a:rPr lang="en-US" altLang="ko-KR" sz="1400" b="1"/>
              <a:t>Modality: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Vision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Audio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Text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Speech</a:t>
            </a:r>
            <a:br>
              <a:rPr lang="en-US" altLang="ko-KR" sz="1400" b="1"/>
            </a:br>
            <a:r>
              <a:rPr lang="en-US" altLang="ko-KR" sz="1400" b="1"/>
              <a:t>.</a:t>
            </a:r>
            <a:br>
              <a:rPr lang="en-US" altLang="ko-KR" sz="1400" b="1"/>
            </a:br>
            <a:r>
              <a:rPr lang="en-US" altLang="ko-KR" sz="1400" b="1"/>
              <a:t>.</a:t>
            </a:r>
            <a:br>
              <a:rPr lang="en-US" altLang="ko-KR" sz="1400" b="1"/>
            </a:br>
            <a:r>
              <a:rPr lang="en-US" altLang="ko-KR" sz="1400" b="1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Meta-data</a:t>
            </a:r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9DCA54DD-09F1-4FAC-7FA2-D1DD5215C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681" y="3302862"/>
            <a:ext cx="6656030" cy="289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7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B901314A-F714-40E0-AF41-6AA9A8592C5B}"/>
              </a:ext>
            </a:extLst>
          </p:cNvPr>
          <p:cNvGrpSpPr/>
          <p:nvPr/>
        </p:nvGrpSpPr>
        <p:grpSpPr>
          <a:xfrm>
            <a:off x="236593" y="223804"/>
            <a:ext cx="11682579" cy="6491587"/>
            <a:chOff x="457200" y="212274"/>
            <a:chExt cx="11277600" cy="6348182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57200" y="457199"/>
              <a:ext cx="11277600" cy="6103257"/>
            </a:xfrm>
            <a:prstGeom prst="roundRect">
              <a:avLst>
                <a:gd name="adj" fmla="val 248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57200" y="212274"/>
              <a:ext cx="11277600" cy="792897"/>
            </a:xfrm>
            <a:prstGeom prst="round2SameRect">
              <a:avLst>
                <a:gd name="adj1" fmla="val 13667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2400" b="1" i="1" kern="0">
                  <a:solidFill>
                    <a:schemeClr val="bg1"/>
                  </a:solidFill>
                </a:rPr>
                <a:t>IIP Lab Seminar. </a:t>
              </a:r>
              <a:r>
                <a:rPr lang="en-US" altLang="ko-KR" sz="1100" i="1" kern="0">
                  <a:solidFill>
                    <a:schemeClr val="bg1"/>
                  </a:solidFill>
                </a:rPr>
                <a:t>A Research on Multi-modal Learning for Efficient DeepFake Detection</a:t>
              </a:r>
              <a:endParaRPr lang="ko-KR" altLang="en-US" sz="4000" i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D5D0128-3445-4302-8563-21AEE3DC4A1A}"/>
              </a:ext>
            </a:extLst>
          </p:cNvPr>
          <p:cNvSpPr txBox="1"/>
          <p:nvPr/>
        </p:nvSpPr>
        <p:spPr>
          <a:xfrm>
            <a:off x="753353" y="1250096"/>
            <a:ext cx="10689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/>
              <a:t>Related Works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B24134DE-EEF2-4B12-808A-DF022C1CD809}"/>
              </a:ext>
            </a:extLst>
          </p:cNvPr>
          <p:cNvCxnSpPr>
            <a:cxnSpLocks/>
          </p:cNvCxnSpPr>
          <p:nvPr/>
        </p:nvCxnSpPr>
        <p:spPr>
          <a:xfrm>
            <a:off x="753353" y="1619428"/>
            <a:ext cx="3550082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5B0504-B7F3-4DE4-8464-406E0CF3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4D696-1429-E508-79B4-98563CF6F987}"/>
              </a:ext>
            </a:extLst>
          </p:cNvPr>
          <p:cNvSpPr txBox="1"/>
          <p:nvPr/>
        </p:nvSpPr>
        <p:spPr>
          <a:xfrm>
            <a:off x="753353" y="1895131"/>
            <a:ext cx="106892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b="1"/>
              <a:t>■ </a:t>
            </a:r>
            <a:r>
              <a:rPr lang="en-US" altLang="ko-KR" sz="1600" b="1"/>
              <a:t>Multi-modal Learning</a:t>
            </a:r>
          </a:p>
        </p:txBody>
      </p:sp>
      <p:pic>
        <p:nvPicPr>
          <p:cNvPr id="12" name="_x704151656">
            <a:extLst>
              <a:ext uri="{FF2B5EF4-FFF2-40B4-BE49-F238E27FC236}">
                <a16:creationId xmlns:a16="http://schemas.microsoft.com/office/drawing/2014/main" id="{1D15DE05-1C93-4047-2430-3F735D1A6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394" y="4434144"/>
            <a:ext cx="2772310" cy="188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_x276718480">
            <a:extLst>
              <a:ext uri="{FF2B5EF4-FFF2-40B4-BE49-F238E27FC236}">
                <a16:creationId xmlns:a16="http://schemas.microsoft.com/office/drawing/2014/main" id="{6ABB19E1-2690-85FE-2100-DF9DAD759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7" y="2435289"/>
            <a:ext cx="3834510" cy="188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_x704151008">
            <a:extLst>
              <a:ext uri="{FF2B5EF4-FFF2-40B4-BE49-F238E27FC236}">
                <a16:creationId xmlns:a16="http://schemas.microsoft.com/office/drawing/2014/main" id="{A80F6E77-08A5-655B-21DF-B32CD8A92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76" y="2436986"/>
            <a:ext cx="2772310" cy="188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E935210-295D-FECD-BAB6-A1322B2BC48C}"/>
              </a:ext>
            </a:extLst>
          </p:cNvPr>
          <p:cNvSpPr txBox="1"/>
          <p:nvPr/>
        </p:nvSpPr>
        <p:spPr>
          <a:xfrm>
            <a:off x="3964702" y="2435289"/>
            <a:ext cx="329969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b="1"/>
              <a:t>Score Level Fusion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Ensemble Learning</a:t>
            </a:r>
            <a:r>
              <a:rPr lang="ko-KR" altLang="en-US" sz="1400" b="1"/>
              <a:t>으로 각 모델의 확률 값 통합</a:t>
            </a:r>
            <a:endParaRPr lang="en-US" altLang="ko-KR" sz="1400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400" b="1"/>
              <a:t>일반적으로 </a:t>
            </a:r>
            <a:r>
              <a:rPr lang="en-US" altLang="ko-KR" sz="1400" b="1">
                <a:solidFill>
                  <a:srgbClr val="0000FF"/>
                </a:solidFill>
              </a:rPr>
              <a:t>Multi-modal </a:t>
            </a:r>
            <a:r>
              <a:rPr lang="ko-KR" altLang="en-US" sz="1400" b="1">
                <a:solidFill>
                  <a:srgbClr val="0000FF"/>
                </a:solidFill>
              </a:rPr>
              <a:t>생체</a:t>
            </a:r>
            <a:r>
              <a:rPr lang="en-US" altLang="ko-KR" sz="1400" b="1">
                <a:solidFill>
                  <a:srgbClr val="0000FF"/>
                </a:solidFill>
              </a:rPr>
              <a:t> </a:t>
            </a:r>
            <a:r>
              <a:rPr lang="ko-KR" altLang="en-US" sz="1400" b="1">
                <a:solidFill>
                  <a:srgbClr val="0000FF"/>
                </a:solidFill>
              </a:rPr>
              <a:t>인식 시스템</a:t>
            </a:r>
            <a:r>
              <a:rPr lang="ko-KR" altLang="en-US" sz="1400" b="1"/>
              <a:t>에 사용</a:t>
            </a:r>
            <a:endParaRPr lang="en-US" altLang="ko-KR" sz="1400" b="1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400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modality</a:t>
            </a:r>
            <a:r>
              <a:rPr lang="ko-KR" altLang="en-US" sz="1400" b="1"/>
              <a:t> 별로 </a:t>
            </a:r>
            <a:r>
              <a:rPr lang="ko-KR" altLang="en-US" sz="1400" b="1">
                <a:solidFill>
                  <a:srgbClr val="FF0000"/>
                </a:solidFill>
              </a:rPr>
              <a:t>모델이 개별적으로 필요</a:t>
            </a:r>
            <a:endParaRPr lang="en-US" altLang="ko-KR" sz="1400" b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6FFCDA-6684-1EA6-8FC8-5C93B071E0A0}"/>
              </a:ext>
            </a:extLst>
          </p:cNvPr>
          <p:cNvSpPr txBox="1"/>
          <p:nvPr/>
        </p:nvSpPr>
        <p:spPr>
          <a:xfrm>
            <a:off x="3964702" y="4438353"/>
            <a:ext cx="329969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b="1"/>
              <a:t>Feature</a:t>
            </a:r>
            <a:r>
              <a:rPr lang="ko-KR" altLang="en-US" sz="1400" b="1"/>
              <a:t> </a:t>
            </a:r>
            <a:r>
              <a:rPr lang="en-US" altLang="ko-KR" sz="1400" b="1"/>
              <a:t>Level</a:t>
            </a:r>
            <a:r>
              <a:rPr lang="ko-KR" altLang="en-US" sz="1400" b="1"/>
              <a:t> </a:t>
            </a:r>
            <a:r>
              <a:rPr lang="en-US" altLang="ko-KR" sz="1400" b="1"/>
              <a:t>Fusion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1400" b="1"/>
              <a:t>각 </a:t>
            </a:r>
            <a:r>
              <a:rPr lang="en-US" altLang="ko-KR" sz="1400" b="1"/>
              <a:t>Modality</a:t>
            </a:r>
            <a:r>
              <a:rPr lang="ko-KR" altLang="en-US" sz="1400" b="1"/>
              <a:t>의 </a:t>
            </a:r>
            <a:r>
              <a:rPr lang="en-US" altLang="ko-KR" sz="1400" b="1"/>
              <a:t>Feature</a:t>
            </a:r>
            <a:r>
              <a:rPr lang="ko-KR" altLang="en-US" sz="1400" b="1"/>
              <a:t>를 추출 및 결합하고</a:t>
            </a:r>
            <a:r>
              <a:rPr lang="en-US" altLang="ko-KR" sz="1400" b="1"/>
              <a:t> </a:t>
            </a:r>
            <a:r>
              <a:rPr lang="ko-KR" altLang="en-US" sz="1400" b="1">
                <a:solidFill>
                  <a:srgbClr val="0000FF"/>
                </a:solidFill>
              </a:rPr>
              <a:t>단일 모델</a:t>
            </a:r>
            <a:r>
              <a:rPr lang="ko-KR" altLang="en-US" sz="1400" b="1"/>
              <a:t>의 입력으로 </a:t>
            </a:r>
            <a:r>
              <a:rPr lang="ko-KR" altLang="en-US" sz="1400" b="1">
                <a:solidFill>
                  <a:srgbClr val="0000FF"/>
                </a:solidFill>
              </a:rPr>
              <a:t>사용</a:t>
            </a:r>
            <a:endParaRPr lang="en-US" altLang="ko-KR" sz="1400" b="1">
              <a:solidFill>
                <a:srgbClr val="0000FF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400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Modality</a:t>
            </a:r>
            <a:r>
              <a:rPr lang="ko-KR" altLang="en-US" sz="1400" b="1"/>
              <a:t> 정보를 상호 고려하지 않는 </a:t>
            </a:r>
            <a:r>
              <a:rPr lang="ko-KR" altLang="en-US" sz="1400" b="1">
                <a:solidFill>
                  <a:srgbClr val="FF0000"/>
                </a:solidFill>
              </a:rPr>
              <a:t>개별적 </a:t>
            </a:r>
            <a:r>
              <a:rPr lang="en-US" altLang="ko-KR" sz="1400" b="1">
                <a:solidFill>
                  <a:srgbClr val="FF0000"/>
                </a:solidFill>
              </a:rPr>
              <a:t>Feature </a:t>
            </a:r>
            <a:r>
              <a:rPr lang="ko-KR" altLang="en-US" sz="1400" b="1">
                <a:solidFill>
                  <a:srgbClr val="FF0000"/>
                </a:solidFill>
              </a:rPr>
              <a:t>추출</a:t>
            </a:r>
            <a:endParaRPr lang="en-US" altLang="ko-KR" sz="1400" b="1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9621A1-B420-B1B9-A849-E7CE3F612891}"/>
              </a:ext>
            </a:extLst>
          </p:cNvPr>
          <p:cNvSpPr txBox="1"/>
          <p:nvPr/>
        </p:nvSpPr>
        <p:spPr>
          <a:xfrm>
            <a:off x="7608073" y="4438353"/>
            <a:ext cx="383057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1400" b="1"/>
              <a:t>Multi-modal Transformer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Transformer</a:t>
            </a:r>
            <a:r>
              <a:rPr lang="ko-KR" altLang="en-US" sz="1400" b="1"/>
              <a:t>를 기반으로 </a:t>
            </a:r>
            <a:r>
              <a:rPr lang="en-US" altLang="ko-KR" sz="1400" b="1"/>
              <a:t>Modality</a:t>
            </a:r>
            <a:r>
              <a:rPr lang="ko-KR" altLang="en-US" sz="1400" b="1"/>
              <a:t> 간의 정보를 고려한 </a:t>
            </a:r>
            <a:r>
              <a:rPr lang="en-US" altLang="ko-KR" sz="1400" b="1">
                <a:solidFill>
                  <a:srgbClr val="0000FF"/>
                </a:solidFill>
              </a:rPr>
              <a:t>Global Context </a:t>
            </a:r>
            <a:r>
              <a:rPr lang="ko-KR" altLang="en-US" sz="1400" b="1">
                <a:solidFill>
                  <a:srgbClr val="0000FF"/>
                </a:solidFill>
              </a:rPr>
              <a:t>추출 가능</a:t>
            </a:r>
            <a:endParaRPr lang="en-US" altLang="ko-KR" sz="1400" b="1">
              <a:solidFill>
                <a:srgbClr val="0000FF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400" b="1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400" b="1"/>
              <a:t>Inductive Bias</a:t>
            </a:r>
            <a:r>
              <a:rPr lang="ko-KR" altLang="en-US" sz="1400" b="1"/>
              <a:t>로 </a:t>
            </a:r>
            <a:r>
              <a:rPr lang="ko-KR" altLang="en-US" sz="1400" b="1">
                <a:solidFill>
                  <a:srgbClr val="FF0000"/>
                </a:solidFill>
              </a:rPr>
              <a:t>일반화를 위한</a:t>
            </a:r>
            <a:br>
              <a:rPr lang="en-US" altLang="ko-KR" sz="1400" b="1">
                <a:solidFill>
                  <a:srgbClr val="FF0000"/>
                </a:solidFill>
              </a:rPr>
            </a:br>
            <a:r>
              <a:rPr lang="ko-KR" altLang="en-US" sz="1400" b="1">
                <a:solidFill>
                  <a:srgbClr val="FF0000"/>
                </a:solidFill>
              </a:rPr>
              <a:t>충분한 학습 데이터 </a:t>
            </a:r>
            <a:r>
              <a:rPr lang="ko-KR" altLang="en-US" sz="1400" b="1"/>
              <a:t>요구</a:t>
            </a:r>
            <a:endParaRPr lang="en-US" altLang="ko-KR" sz="1400" b="1"/>
          </a:p>
        </p:txBody>
      </p:sp>
    </p:spTree>
    <p:extLst>
      <p:ext uri="{BB962C8B-B14F-4D97-AF65-F5344CB8AC3E}">
        <p14:creationId xmlns:p14="http://schemas.microsoft.com/office/powerpoint/2010/main" val="22651712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124202</TotalTime>
  <Words>2333</Words>
  <Application>Microsoft Office PowerPoint</Application>
  <PresentationFormat>와이드스크린</PresentationFormat>
  <Paragraphs>517</Paragraphs>
  <Slides>23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6" baseType="lpstr"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윤준호</cp:lastModifiedBy>
  <cp:revision>9561</cp:revision>
  <cp:lastPrinted>2022-01-04T03:27:22Z</cp:lastPrinted>
  <dcterms:created xsi:type="dcterms:W3CDTF">2019-04-17T04:58:35Z</dcterms:created>
  <dcterms:modified xsi:type="dcterms:W3CDTF">2023-06-08T04:50:56Z</dcterms:modified>
</cp:coreProperties>
</file>