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80" r:id="rId2"/>
    <p:sldId id="301" r:id="rId3"/>
    <p:sldId id="394" r:id="rId4"/>
    <p:sldId id="414" r:id="rId5"/>
    <p:sldId id="314" r:id="rId6"/>
    <p:sldId id="389" r:id="rId7"/>
    <p:sldId id="390" r:id="rId8"/>
    <p:sldId id="391" r:id="rId9"/>
    <p:sldId id="393" r:id="rId10"/>
    <p:sldId id="415" r:id="rId11"/>
    <p:sldId id="359" r:id="rId12"/>
    <p:sldId id="395" r:id="rId13"/>
    <p:sldId id="408" r:id="rId14"/>
    <p:sldId id="397" r:id="rId15"/>
    <p:sldId id="416" r:id="rId16"/>
    <p:sldId id="399" r:id="rId17"/>
    <p:sldId id="401" r:id="rId18"/>
    <p:sldId id="400" r:id="rId19"/>
    <p:sldId id="366" r:id="rId20"/>
    <p:sldId id="417" r:id="rId21"/>
    <p:sldId id="323" r:id="rId22"/>
    <p:sldId id="420" r:id="rId23"/>
    <p:sldId id="411" r:id="rId24"/>
    <p:sldId id="412" r:id="rId25"/>
    <p:sldId id="402" r:id="rId26"/>
    <p:sldId id="403" r:id="rId27"/>
    <p:sldId id="418" r:id="rId28"/>
    <p:sldId id="405" r:id="rId29"/>
    <p:sldId id="407" r:id="rId30"/>
    <p:sldId id="383" r:id="rId31"/>
    <p:sldId id="406" r:id="rId32"/>
    <p:sldId id="409" r:id="rId33"/>
    <p:sldId id="419" r:id="rId34"/>
    <p:sldId id="329" r:id="rId35"/>
    <p:sldId id="413" r:id="rId36"/>
  </p:sldIdLst>
  <p:sldSz cx="12192000" cy="6858000"/>
  <p:notesSz cx="6797675" cy="9928225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19" autoAdjust="0"/>
    <p:restoredTop sz="88843" autoAdjust="0"/>
  </p:normalViewPr>
  <p:slideViewPr>
    <p:cSldViewPr snapToGrid="0">
      <p:cViewPr varScale="1">
        <p:scale>
          <a:sx n="144" d="100"/>
          <a:sy n="144" d="100"/>
        </p:scale>
        <p:origin x="30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761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F0</c:v>
                </c:pt>
                <c:pt idx="1">
                  <c:v>F1</c:v>
                </c:pt>
                <c:pt idx="2">
                  <c:v>F2</c:v>
                </c:pt>
                <c:pt idx="3">
                  <c:v>F3</c:v>
                </c:pt>
                <c:pt idx="4">
                  <c:v>F4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630</c:v>
                </c:pt>
                <c:pt idx="1">
                  <c:v>435</c:v>
                </c:pt>
                <c:pt idx="2">
                  <c:v>430</c:v>
                </c:pt>
                <c:pt idx="3">
                  <c:v>288</c:v>
                </c:pt>
                <c:pt idx="4">
                  <c:v>484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11-475F-BB6E-ED1073A1EA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48501455"/>
        <c:axId val="1848509615"/>
      </c:barChart>
      <c:catAx>
        <c:axId val="18485014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848509615"/>
        <c:crosses val="autoZero"/>
        <c:auto val="1"/>
        <c:lblAlgn val="ctr"/>
        <c:lblOffset val="100"/>
        <c:noMultiLvlLbl val="0"/>
      </c:catAx>
      <c:valAx>
        <c:axId val="184850961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485014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Performance</a:t>
            </a:r>
            <a:endParaRPr lang="ko-K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ko-K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Accuracy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Single Domain Learning</c:v>
                </c:pt>
                <c:pt idx="1">
                  <c:v>Centralized Learning</c:v>
                </c:pt>
                <c:pt idx="2">
                  <c:v>Federated Learning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0.46500000000000002</c:v>
                </c:pt>
                <c:pt idx="1">
                  <c:v>0.80400000000000005</c:v>
                </c:pt>
                <c:pt idx="2">
                  <c:v>0.76700000000000002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60-4B05-A656-FDCD9529AE0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F1 Score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Single Domain Learning</c:v>
                </c:pt>
                <c:pt idx="1">
                  <c:v>Centralized Learning</c:v>
                </c:pt>
                <c:pt idx="2">
                  <c:v>Federated Learning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0.435</c:v>
                </c:pt>
                <c:pt idx="1">
                  <c:v>0.80100000000000005</c:v>
                </c:pt>
                <c:pt idx="2">
                  <c:v>0.76200000000000001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60-4B05-A656-FDCD9529AE0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AUC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Single Domain Learning</c:v>
                </c:pt>
                <c:pt idx="1">
                  <c:v>Centralized Learning</c:v>
                </c:pt>
                <c:pt idx="2">
                  <c:v>Federated Learning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0.64300000000000002</c:v>
                </c:pt>
                <c:pt idx="1">
                  <c:v>0.872</c:v>
                </c:pt>
                <c:pt idx="2">
                  <c:v>0.84499999999999997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60-4B05-A656-FDCD9529AE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0"/>
        <c:axId val="41063632"/>
        <c:axId val="41064112"/>
      </c:barChart>
      <c:catAx>
        <c:axId val="410636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ko-KR"/>
          </a:p>
        </c:txPr>
        <c:crossAx val="41064112"/>
        <c:crosses val="autoZero"/>
        <c:auto val="1"/>
        <c:lblAlgn val="ctr"/>
        <c:lblOffset val="100"/>
        <c:noMultiLvlLbl val="0"/>
      </c:catAx>
      <c:valAx>
        <c:axId val="41064112"/>
        <c:scaling>
          <c:orientation val="minMax"/>
          <c:min val="0.3000000000000000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ko-KR"/>
          </a:p>
        </c:txPr>
        <c:crossAx val="41063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429429133858269"/>
          <c:y val="0.84511444472419417"/>
          <c:w val="0.63141141732283468"/>
          <c:h val="0.138647500479123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ko-K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 b="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F0</c:v>
                </c:pt>
                <c:pt idx="1">
                  <c:v>F1</c:v>
                </c:pt>
                <c:pt idx="2">
                  <c:v>F2</c:v>
                </c:pt>
                <c:pt idx="3">
                  <c:v>F3</c:v>
                </c:pt>
                <c:pt idx="4">
                  <c:v>F4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180</c:v>
                </c:pt>
                <c:pt idx="1">
                  <c:v>88</c:v>
                </c:pt>
                <c:pt idx="2">
                  <c:v>58</c:v>
                </c:pt>
                <c:pt idx="3">
                  <c:v>87</c:v>
                </c:pt>
                <c:pt idx="4">
                  <c:v>356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11-475F-BB6E-ED1073A1EA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48501455"/>
        <c:axId val="1848509615"/>
      </c:barChart>
      <c:catAx>
        <c:axId val="18485014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848509615"/>
        <c:crosses val="autoZero"/>
        <c:auto val="1"/>
        <c:lblAlgn val="ctr"/>
        <c:lblOffset val="100"/>
        <c:noMultiLvlLbl val="0"/>
      </c:catAx>
      <c:valAx>
        <c:axId val="184850961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485014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F0</c:v>
                </c:pt>
                <c:pt idx="1">
                  <c:v>F1</c:v>
                </c:pt>
                <c:pt idx="2">
                  <c:v>F2</c:v>
                </c:pt>
                <c:pt idx="3">
                  <c:v>F3</c:v>
                </c:pt>
                <c:pt idx="4">
                  <c:v>F4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339</c:v>
                </c:pt>
                <c:pt idx="1">
                  <c:v>97</c:v>
                </c:pt>
                <c:pt idx="2">
                  <c:v>101</c:v>
                </c:pt>
                <c:pt idx="3">
                  <c:v>222</c:v>
                </c:pt>
                <c:pt idx="4">
                  <c:v>253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11-475F-BB6E-ED1073A1EA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48501455"/>
        <c:axId val="1848509615"/>
      </c:barChart>
      <c:catAx>
        <c:axId val="18485014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848509615"/>
        <c:crosses val="autoZero"/>
        <c:auto val="1"/>
        <c:lblAlgn val="ctr"/>
        <c:lblOffset val="100"/>
        <c:noMultiLvlLbl val="0"/>
      </c:catAx>
      <c:valAx>
        <c:axId val="184850961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485014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F0</c:v>
                </c:pt>
                <c:pt idx="1">
                  <c:v>F1</c:v>
                </c:pt>
                <c:pt idx="2">
                  <c:v>F2</c:v>
                </c:pt>
                <c:pt idx="3">
                  <c:v>F3</c:v>
                </c:pt>
                <c:pt idx="4">
                  <c:v>F4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543</c:v>
                </c:pt>
                <c:pt idx="1">
                  <c:v>65</c:v>
                </c:pt>
                <c:pt idx="2">
                  <c:v>35</c:v>
                </c:pt>
                <c:pt idx="3">
                  <c:v>85</c:v>
                </c:pt>
                <c:pt idx="4">
                  <c:v>261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11-475F-BB6E-ED1073A1EA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48501455"/>
        <c:axId val="1848509615"/>
      </c:barChart>
      <c:catAx>
        <c:axId val="18485014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848509615"/>
        <c:crosses val="autoZero"/>
        <c:auto val="1"/>
        <c:lblAlgn val="ctr"/>
        <c:lblOffset val="100"/>
        <c:noMultiLvlLbl val="0"/>
      </c:catAx>
      <c:valAx>
        <c:axId val="184850961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485014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F0</c:v>
                </c:pt>
                <c:pt idx="1">
                  <c:v>F1</c:v>
                </c:pt>
                <c:pt idx="2">
                  <c:v>F2</c:v>
                </c:pt>
                <c:pt idx="3">
                  <c:v>F3</c:v>
                </c:pt>
                <c:pt idx="4">
                  <c:v>F4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630</c:v>
                </c:pt>
                <c:pt idx="1">
                  <c:v>435</c:v>
                </c:pt>
                <c:pt idx="2">
                  <c:v>430</c:v>
                </c:pt>
                <c:pt idx="3">
                  <c:v>288</c:v>
                </c:pt>
                <c:pt idx="4">
                  <c:v>484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92-4F37-8625-45F7993451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48501455"/>
        <c:axId val="1848509615"/>
      </c:barChart>
      <c:catAx>
        <c:axId val="18485014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848509615"/>
        <c:crosses val="autoZero"/>
        <c:auto val="1"/>
        <c:lblAlgn val="ctr"/>
        <c:lblOffset val="100"/>
        <c:noMultiLvlLbl val="0"/>
      </c:catAx>
      <c:valAx>
        <c:axId val="184850961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485014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F0</c:v>
                </c:pt>
                <c:pt idx="1">
                  <c:v>F1</c:v>
                </c:pt>
                <c:pt idx="2">
                  <c:v>F2</c:v>
                </c:pt>
                <c:pt idx="3">
                  <c:v>F3</c:v>
                </c:pt>
                <c:pt idx="4">
                  <c:v>F4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180</c:v>
                </c:pt>
                <c:pt idx="1">
                  <c:v>88</c:v>
                </c:pt>
                <c:pt idx="2">
                  <c:v>58</c:v>
                </c:pt>
                <c:pt idx="3">
                  <c:v>87</c:v>
                </c:pt>
                <c:pt idx="4">
                  <c:v>356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59-4E92-A5F6-864C435D3E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48501455"/>
        <c:axId val="1848509615"/>
      </c:barChart>
      <c:catAx>
        <c:axId val="18485014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848509615"/>
        <c:crosses val="autoZero"/>
        <c:auto val="1"/>
        <c:lblAlgn val="ctr"/>
        <c:lblOffset val="100"/>
        <c:noMultiLvlLbl val="0"/>
      </c:catAx>
      <c:valAx>
        <c:axId val="184850961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485014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F0</c:v>
                </c:pt>
                <c:pt idx="1">
                  <c:v>F1</c:v>
                </c:pt>
                <c:pt idx="2">
                  <c:v>F2</c:v>
                </c:pt>
                <c:pt idx="3">
                  <c:v>F3</c:v>
                </c:pt>
                <c:pt idx="4">
                  <c:v>F4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339</c:v>
                </c:pt>
                <c:pt idx="1">
                  <c:v>97</c:v>
                </c:pt>
                <c:pt idx="2">
                  <c:v>101</c:v>
                </c:pt>
                <c:pt idx="3">
                  <c:v>222</c:v>
                </c:pt>
                <c:pt idx="4">
                  <c:v>253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D0-45A0-AAAE-173600903E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48501455"/>
        <c:axId val="1848509615"/>
      </c:barChart>
      <c:catAx>
        <c:axId val="18485014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848509615"/>
        <c:crosses val="autoZero"/>
        <c:auto val="1"/>
        <c:lblAlgn val="ctr"/>
        <c:lblOffset val="100"/>
        <c:noMultiLvlLbl val="0"/>
      </c:catAx>
      <c:valAx>
        <c:axId val="184850961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485014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F0</c:v>
                </c:pt>
                <c:pt idx="1">
                  <c:v>F1</c:v>
                </c:pt>
                <c:pt idx="2">
                  <c:v>F2</c:v>
                </c:pt>
                <c:pt idx="3">
                  <c:v>F3</c:v>
                </c:pt>
                <c:pt idx="4">
                  <c:v>F4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543</c:v>
                </c:pt>
                <c:pt idx="1">
                  <c:v>65</c:v>
                </c:pt>
                <c:pt idx="2">
                  <c:v>35</c:v>
                </c:pt>
                <c:pt idx="3">
                  <c:v>85</c:v>
                </c:pt>
                <c:pt idx="4">
                  <c:v>261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B2-4935-9B19-BE6F673E6C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48501455"/>
        <c:axId val="1848509615"/>
      </c:barChart>
      <c:catAx>
        <c:axId val="18485014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848509615"/>
        <c:crosses val="autoZero"/>
        <c:auto val="1"/>
        <c:lblAlgn val="ctr"/>
        <c:lblOffset val="100"/>
        <c:noMultiLvlLbl val="0"/>
      </c:catAx>
      <c:valAx>
        <c:axId val="184850961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485014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Training Time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ko-K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열3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Single Domain Learning</c:v>
                </c:pt>
                <c:pt idx="1">
                  <c:v>Centralized Learning</c:v>
                </c:pt>
                <c:pt idx="2">
                  <c:v>Federated Learning</c:v>
                </c:pt>
              </c:strCache>
            </c:strRef>
          </c:cat>
          <c:val>
            <c:numRef>
              <c:f>Sheet1!$B$2:$B$4</c:f>
              <c:numCache>
                <c:formatCode>h:mm:ss</c:formatCode>
                <c:ptCount val="3"/>
                <c:pt idx="0">
                  <c:v>2.431712962962963E-2</c:v>
                </c:pt>
                <c:pt idx="1">
                  <c:v>8.8229166666666678E-2</c:v>
                </c:pt>
                <c:pt idx="2">
                  <c:v>0.18688657407407408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E3-4F86-95E3-82C3B9CF1B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0"/>
        <c:axId val="1464723712"/>
        <c:axId val="1464726112"/>
      </c:barChart>
      <c:catAx>
        <c:axId val="14647237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ko-KR"/>
          </a:p>
        </c:txPr>
        <c:crossAx val="1464726112"/>
        <c:crosses val="autoZero"/>
        <c:auto val="1"/>
        <c:lblAlgn val="ctr"/>
        <c:lblOffset val="100"/>
        <c:noMultiLvlLbl val="0"/>
      </c:catAx>
      <c:valAx>
        <c:axId val="1464726112"/>
        <c:scaling>
          <c:orientation val="minMax"/>
          <c:max val="0.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h:mm:ss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ko-KR"/>
          </a:p>
        </c:txPr>
        <c:crossAx val="1464723712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 b="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B26AE7B8-3799-251F-8AF3-BF0204FBD7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8165F5F-85F8-ADFF-EDE7-3CA3BB4993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F101C-D4B4-4814-A6E2-EA8FF451BF8B}" type="datetimeFigureOut">
              <a:rPr lang="ko-KR" altLang="en-US" smtClean="0"/>
              <a:t>2023-06-07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29E0ABD1-9927-0FB1-117A-23532C663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FF408C0C-2A17-C690-5022-774426D2887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BBCE01-9BF6-4127-9FD9-654325F8667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47222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29DD1A-0CF3-4836-BF1E-18A74D70EB38}" type="datetimeFigureOut">
              <a:rPr lang="ko-KR" altLang="en-US" smtClean="0"/>
              <a:t>2023-06-07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2EAEAA-F3B6-4145-9190-AFCBE4B6837B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51785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EAEAA-F3B6-4145-9190-AFCBE4B6837B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7010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EAEAA-F3B6-4145-9190-AFCBE4B6837B}" type="slidenum">
              <a:rPr lang="ko-KR" altLang="en-US" smtClean="0"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01084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EAEAA-F3B6-4145-9190-AFCBE4B6837B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5153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EAEAA-F3B6-4145-9190-AFCBE4B6837B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04899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EAEAA-F3B6-4145-9190-AFCBE4B6837B}" type="slidenum">
              <a:rPr lang="ko-KR" altLang="en-US" smtClean="0"/>
              <a:t>15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79095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EAEAA-F3B6-4145-9190-AFCBE4B6837B}" type="slidenum">
              <a:rPr lang="ko-KR" altLang="en-US" smtClean="0"/>
              <a:t>20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473854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EAEAA-F3B6-4145-9190-AFCBE4B6837B}" type="slidenum">
              <a:rPr lang="ko-KR" altLang="en-US" smtClean="0"/>
              <a:t>27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813613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4BD47-9D86-4E32-BBC3-C676C46D6242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41692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EAEAA-F3B6-4145-9190-AFCBE4B6837B}" type="slidenum">
              <a:rPr lang="ko-KR" altLang="en-US" smtClean="0"/>
              <a:t>33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50535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EAEAA-F3B6-4145-9190-AFCBE4B6837B}" type="slidenum">
              <a:rPr lang="ko-KR" altLang="en-US" smtClean="0"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79425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4BD47-9D86-4E32-BBC3-C676C46D6242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848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EAEAA-F3B6-4145-9190-AFCBE4B6837B}" type="slidenum">
              <a:rPr lang="ko-KR" altLang="en-US" smtClean="0"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90466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4BD47-9D86-4E32-BBC3-C676C46D6242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4459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4BD47-9D86-4E32-BBC3-C676C46D6242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9661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4BD47-9D86-4E32-BBC3-C676C46D6242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136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4BD47-9D86-4E32-BBC3-C676C46D6242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1357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4BD47-9D86-4E32-BBC3-C676C46D6242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0660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FF1108-6C7B-FA39-E23D-5D0E7ACCD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10BB4096-2DD2-D04E-8EF7-83FBAE267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2BFCF5A-BC21-5A45-1152-5EC61CB74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F0D8-7CFE-4AA2-8D3E-D66F8FDB53E9}" type="datetime1">
              <a:rPr lang="ko-KR" altLang="en-US" smtClean="0"/>
              <a:t>2023-06-07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3782160-46D6-5DBB-281B-A03D5EC93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2F1C29B-9E2F-624A-7103-2B7510704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C6A30193-EF39-44E9-9B41-D49A767A02C7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99199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982E485-93B5-752E-8BD3-45B34EF89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B73DB9E6-9C52-08BB-D01F-6FF11DDDDF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34821E-36EA-FF74-DD4B-4A98C6D5C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1EA87-B730-4A86-AFA3-D32B2A6D425D}" type="datetime1">
              <a:rPr lang="ko-KR" altLang="en-US" smtClean="0"/>
              <a:t>2023-06-07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C85F1F8-D809-9353-E328-AC9C32E2E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CD90834-9F90-4789-CC9D-E5596DA8A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30193-EF39-44E9-9B41-D49A767A02C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4686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8A5350B1-4A8D-8293-381F-6DB145BFDC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60452DE-68FA-8373-5A6A-09525A2CC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C68B2FC-FE39-187A-434D-893374FF0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9576B-2544-47A1-A3ED-01E877EC24FC}" type="datetime1">
              <a:rPr lang="ko-KR" altLang="en-US" smtClean="0"/>
              <a:t>2023-06-07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DF2C2A9-32A9-21F5-BB09-F89D57E1E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A31B4BC-9A0C-24B9-4392-41483C5ED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30193-EF39-44E9-9B41-D49A767A02C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42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016047C-5911-6873-70C9-C4EA3C1AA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CFE3D6D-52BC-1219-731C-06FB380F0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28D8FB-0B7A-3636-6E7C-AC46A3059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21F123E-0E7D-4783-8775-22F03ED3413A}" type="datetime1">
              <a:rPr lang="ko-KR" altLang="en-US" smtClean="0"/>
              <a:pPr/>
              <a:t>2023-06-07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7DBA5DC-24C1-4BB4-577B-FE8C67430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A9C28F6-CA1D-F0CF-5CA5-F6971D68C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2395"/>
            <a:ext cx="2743200" cy="365125"/>
          </a:xfrm>
        </p:spPr>
        <p:txBody>
          <a:bodyPr/>
          <a:lstStyle>
            <a:lvl1pPr algn="r"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C6A30193-EF39-44E9-9B41-D49A767A02C7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28062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A510755-DA94-D397-11B4-B1C317B64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FE4FF56-4F75-0D0A-68D8-8687DB291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E4BAA8B-0424-57F7-9EDB-718DB67F6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677B-73D7-4CB2-A6AB-982BC24E2457}" type="datetime1">
              <a:rPr lang="ko-KR" altLang="en-US" smtClean="0"/>
              <a:t>2023-06-07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5CF82B1-A7A5-B588-A633-338BD995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89DD28F-33B6-F21E-3D43-57011A522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30193-EF39-44E9-9B41-D49A767A02C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4052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62B4707-BA97-3F54-C749-DC5F6DCB2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041A283-C3B2-FA4D-4386-1DDCBF3B8E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75E865F-8594-3440-9CE1-831E082605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3304FE2-765C-71E3-B3CF-22C9DE416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1D559-3FBA-4511-BEA8-301C74CFFE1D}" type="datetime1">
              <a:rPr lang="ko-KR" altLang="en-US" smtClean="0"/>
              <a:t>2023-06-07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5379248-F712-B33C-7F16-B2B4D6D90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D14F359-6C06-D27F-6581-095BA08F7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30193-EF39-44E9-9B41-D49A767A02C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1970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857A775-537F-69A8-71A5-FDABAB356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C9CE201-A572-F061-E393-4C89ECBDE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7513BE5-3538-970B-1008-9BF315098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A2D40C1-2ABC-DEF4-E0B2-22E4614A22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9EF9A006-3122-9C8D-D334-E7C9486E62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2967A7BB-6AB6-56DB-3B65-AAE03FCA0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0FD8D-34C4-484E-863F-4AF0FC711D5A}" type="datetime1">
              <a:rPr lang="ko-KR" altLang="en-US" smtClean="0"/>
              <a:t>2023-06-07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C9A36C48-D39F-1994-BC63-1113F9FD6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DCB94D29-43BF-59CE-69E5-DF7E31978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30193-EF39-44E9-9B41-D49A767A02C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4380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17E4B8F-74BC-0765-00D4-0FE3D7EE6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3917E89B-7996-E960-9B80-47E47809A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6A971-BD05-4B1A-AF26-A7A3683EC7A1}" type="datetime1">
              <a:rPr lang="ko-KR" altLang="en-US" smtClean="0"/>
              <a:t>2023-06-07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A41BAAD-6A94-3595-E588-CAE2BC602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58525A6-713C-6A9F-EA3B-86237BADE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C6A30193-EF39-44E9-9B41-D49A767A02C7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08307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93269D6C-3849-301D-18A3-D0A65C6CA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28119-68F5-4306-8344-3C46831578D2}" type="datetime1">
              <a:rPr lang="ko-KR" altLang="en-US" smtClean="0"/>
              <a:t>2023-06-07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749CF2F7-E20B-EC13-5BC5-53DCEE1BB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68A8058-C246-AE2C-9995-234B552DE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30193-EF39-44E9-9B41-D49A767A02C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0589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9401737-01C4-419D-1FB4-67F34C17B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E9894A5-27C4-F5AE-7488-99011259E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C9995D7-13E7-7798-4456-5D991A5277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CDBA218-C4FF-449D-F275-69A3ADEA5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43503-1E4C-48B7-BE6C-98DB5B7DC79A}" type="datetime1">
              <a:rPr lang="ko-KR" altLang="en-US" smtClean="0"/>
              <a:t>2023-06-07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A3622E0-7472-3802-757A-8464839AD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4A97D96-A9DA-579C-4944-BEDF610AE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30193-EF39-44E9-9B41-D49A767A02C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0322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392C496-600A-9D25-A1E9-7121689F9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FB1B58A-DAE6-23C6-2F06-D08661F4E7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468BBE-D11A-6E92-95C7-65C8E8273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E2306C6-F4DB-E8CC-B974-B5BD8A735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EFC0F-0657-4C4A-BD31-CF7286A92FE8}" type="datetime1">
              <a:rPr lang="ko-KR" altLang="en-US" smtClean="0"/>
              <a:t>2023-06-07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D2282E2-488E-A042-06E2-C73513B18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856F107-8A1B-BED3-353B-C6B4F6287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30193-EF39-44E9-9B41-D49A767A02C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2812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A785A923-52AB-62AF-1F33-EFC90BCA7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501C40F-B55F-8AB1-E897-AA932B46C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EF2F1A8-8C25-0DD5-A6B1-4F77BD4694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D4357-6ADB-4EBD-A64B-9EEFCA720B8D}" type="datetime1">
              <a:rPr lang="ko-KR" altLang="en-US" smtClean="0"/>
              <a:t>2023-06-07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10FFBBC-CC7E-8588-DEF0-D9692B5930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ED7416B-E4B8-D578-F617-3420D8AEF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30193-EF39-44E9-9B41-D49A767A02C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4019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13" Type="http://schemas.openxmlformats.org/officeDocument/2006/relationships/image" Target="../media/image46.tiff"/><Relationship Id="rId18" Type="http://schemas.openxmlformats.org/officeDocument/2006/relationships/image" Target="../media/image51.tiff"/><Relationship Id="rId3" Type="http://schemas.openxmlformats.org/officeDocument/2006/relationships/image" Target="../media/image36.tiff"/><Relationship Id="rId21" Type="http://schemas.openxmlformats.org/officeDocument/2006/relationships/image" Target="../media/image54.tiff"/><Relationship Id="rId7" Type="http://schemas.openxmlformats.org/officeDocument/2006/relationships/image" Target="../media/image40.tiff"/><Relationship Id="rId12" Type="http://schemas.openxmlformats.org/officeDocument/2006/relationships/image" Target="../media/image45.tiff"/><Relationship Id="rId17" Type="http://schemas.openxmlformats.org/officeDocument/2006/relationships/image" Target="../media/image50.tiff"/><Relationship Id="rId25" Type="http://schemas.openxmlformats.org/officeDocument/2006/relationships/chart" Target="../charts/chart8.xml"/><Relationship Id="rId2" Type="http://schemas.openxmlformats.org/officeDocument/2006/relationships/image" Target="../media/image35.tiff"/><Relationship Id="rId16" Type="http://schemas.openxmlformats.org/officeDocument/2006/relationships/image" Target="../media/image49.tiff"/><Relationship Id="rId20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tiff"/><Relationship Id="rId11" Type="http://schemas.openxmlformats.org/officeDocument/2006/relationships/image" Target="../media/image44.tiff"/><Relationship Id="rId24" Type="http://schemas.openxmlformats.org/officeDocument/2006/relationships/chart" Target="../charts/chart7.xml"/><Relationship Id="rId5" Type="http://schemas.openxmlformats.org/officeDocument/2006/relationships/image" Target="../media/image38.tiff"/><Relationship Id="rId15" Type="http://schemas.openxmlformats.org/officeDocument/2006/relationships/image" Target="../media/image48.tiff"/><Relationship Id="rId23" Type="http://schemas.openxmlformats.org/officeDocument/2006/relationships/chart" Target="../charts/chart6.xml"/><Relationship Id="rId10" Type="http://schemas.openxmlformats.org/officeDocument/2006/relationships/image" Target="../media/image43.tiff"/><Relationship Id="rId19" Type="http://schemas.openxmlformats.org/officeDocument/2006/relationships/image" Target="../media/image52.tiff"/><Relationship Id="rId4" Type="http://schemas.openxmlformats.org/officeDocument/2006/relationships/image" Target="../media/image37.tiff"/><Relationship Id="rId9" Type="http://schemas.openxmlformats.org/officeDocument/2006/relationships/image" Target="../media/image42.tiff"/><Relationship Id="rId14" Type="http://schemas.openxmlformats.org/officeDocument/2006/relationships/image" Target="../media/image47.tiff"/><Relationship Id="rId22" Type="http://schemas.openxmlformats.org/officeDocument/2006/relationships/chart" Target="../charts/char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8.png"/><Relationship Id="rId7" Type="http://schemas.openxmlformats.org/officeDocument/2006/relationships/image" Target="../media/image7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8.png"/><Relationship Id="rId3" Type="http://schemas.openxmlformats.org/officeDocument/2006/relationships/chart" Target="../charts/chart1.xml"/><Relationship Id="rId7" Type="http://schemas.openxmlformats.org/officeDocument/2006/relationships/image" Target="../media/image2.jpeg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11" Type="http://schemas.openxmlformats.org/officeDocument/2006/relationships/image" Target="../media/image6.png"/><Relationship Id="rId5" Type="http://schemas.openxmlformats.org/officeDocument/2006/relationships/chart" Target="../charts/chart3.xml"/><Relationship Id="rId15" Type="http://schemas.openxmlformats.org/officeDocument/2006/relationships/image" Target="../media/image10.tif"/><Relationship Id="rId10" Type="http://schemas.openxmlformats.org/officeDocument/2006/relationships/image" Target="../media/image5.jpeg"/><Relationship Id="rId4" Type="http://schemas.openxmlformats.org/officeDocument/2006/relationships/chart" Target="../charts/chart2.xml"/><Relationship Id="rId9" Type="http://schemas.openxmlformats.org/officeDocument/2006/relationships/image" Target="../media/image4.png"/><Relationship Id="rId1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id="{C1E381B1-A175-4FD0-BCE6-3DAB52E53B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6874" y="1122363"/>
            <a:ext cx="8858250" cy="2387600"/>
          </a:xfrm>
        </p:spPr>
        <p:txBody>
          <a:bodyPr anchor="ctr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2400" dirty="0">
                <a:solidFill>
                  <a:schemeClr val="dk1"/>
                </a:solidFill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  <a:sym typeface="Malgun Gothic"/>
              </a:rPr>
              <a:t>A Research on Efficient Liver Fibrosis Diagnosis Based on Federated Learning Using Heterogeneous Ultrasound Images</a:t>
            </a:r>
            <a:br>
              <a:rPr lang="en-US" altLang="ko-KR" sz="2400" dirty="0">
                <a:solidFill>
                  <a:schemeClr val="dk1"/>
                </a:solidFill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  <a:sym typeface="Malgun Gothic"/>
              </a:rPr>
            </a:br>
            <a:r>
              <a:rPr lang="ko-KR" alt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  <a:sym typeface="Malgun Gothic"/>
              </a:rPr>
              <a:t>이기종 초음파 영상을 이용한 연합 학습 기반 </a:t>
            </a:r>
            <a:br>
              <a:rPr lang="en-US" altLang="ko-KR" sz="2400" dirty="0">
                <a:solidFill>
                  <a:schemeClr val="dk1"/>
                </a:solidFill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  <a:sym typeface="Malgun Gothic"/>
              </a:rPr>
            </a:br>
            <a:r>
              <a:rPr lang="ko-KR" alt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  <a:sym typeface="Malgun Gothic"/>
              </a:rPr>
              <a:t>효율적인 간 섬유증 진단에 관한 연구</a:t>
            </a:r>
            <a:endParaRPr lang="ko-KR" altLang="en-US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1" name="그림 170">
            <a:extLst>
              <a:ext uri="{FF2B5EF4-FFF2-40B4-BE49-F238E27FC236}">
                <a16:creationId xmlns:a16="http://schemas.microsoft.com/office/drawing/2014/main" id="{DEF2C887-C655-4544-87D2-87D3CC0AD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137" y="4249408"/>
            <a:ext cx="5447724" cy="949779"/>
          </a:xfrm>
          <a:prstGeom prst="rect">
            <a:avLst/>
          </a:prstGeom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id="{63CC9D3A-53EB-4AB2-898D-E34C2740B81A}"/>
              </a:ext>
            </a:extLst>
          </p:cNvPr>
          <p:cNvSpPr txBox="1"/>
          <p:nvPr/>
        </p:nvSpPr>
        <p:spPr>
          <a:xfrm>
            <a:off x="11592211" y="6370115"/>
            <a:ext cx="4598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D12498-9291-D374-2785-17F95F08A0C3}"/>
              </a:ext>
            </a:extLst>
          </p:cNvPr>
          <p:cNvSpPr txBox="1"/>
          <p:nvPr/>
        </p:nvSpPr>
        <p:spPr>
          <a:xfrm>
            <a:off x="0" y="5688449"/>
            <a:ext cx="49023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Yunsang Joo</a:t>
            </a:r>
          </a:p>
          <a:p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Computer Engineering, Gachon University</a:t>
            </a:r>
          </a:p>
          <a:p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Tel. : +82-31-750-8822,  C.P. : +82-10-5067-6528</a:t>
            </a:r>
          </a:p>
          <a:p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E-mail:  jus1915@gachon.ac.kr </a:t>
            </a:r>
          </a:p>
          <a:p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IIP Lab. : iiplab.gachon.ac.kr</a:t>
            </a:r>
          </a:p>
        </p:txBody>
      </p:sp>
    </p:spTree>
    <p:extLst>
      <p:ext uri="{BB962C8B-B14F-4D97-AF65-F5344CB8AC3E}">
        <p14:creationId xmlns:p14="http://schemas.microsoft.com/office/powerpoint/2010/main" val="3311587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6455884"/>
            <a:ext cx="12192000" cy="40211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D8005C8-DF87-4DD9-8BF3-C6EF9A778917}"/>
              </a:ext>
            </a:extLst>
          </p:cNvPr>
          <p:cNvSpPr/>
          <p:nvPr/>
        </p:nvSpPr>
        <p:spPr>
          <a:xfrm>
            <a:off x="0" y="0"/>
            <a:ext cx="12191999" cy="4054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Yunsang Joo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98CF87BC-248C-2F7F-20D1-A4A6D088E665}"/>
              </a:ext>
            </a:extLst>
          </p:cNvPr>
          <p:cNvSpPr/>
          <p:nvPr/>
        </p:nvSpPr>
        <p:spPr>
          <a:xfrm>
            <a:off x="129396" y="6503053"/>
            <a:ext cx="8885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  <a:sym typeface="Malgun Gothic"/>
              </a:rPr>
              <a:t>A Research on Efficient Liver Fibrosis Diagnosis Based on Federated Learning Using Heterogeneous Ultrasound Images</a:t>
            </a:r>
            <a:endParaRPr lang="ko-KR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8C18C7-8DFB-E6C4-7001-0DE2995B6E92}"/>
              </a:ext>
            </a:extLst>
          </p:cNvPr>
          <p:cNvSpPr txBox="1"/>
          <p:nvPr/>
        </p:nvSpPr>
        <p:spPr>
          <a:xfrm>
            <a:off x="4947287" y="3167390"/>
            <a:ext cx="2297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Background</a:t>
            </a: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54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6455884"/>
            <a:ext cx="12192000" cy="40211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직선 연결선 10"/>
          <p:cNvCxnSpPr>
            <a:cxnSpLocks/>
            <a:endCxn id="15" idx="2"/>
          </p:cNvCxnSpPr>
          <p:nvPr/>
        </p:nvCxnSpPr>
        <p:spPr>
          <a:xfrm>
            <a:off x="340818" y="1303893"/>
            <a:ext cx="39194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317841" y="903783"/>
            <a:ext cx="78848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spc="-1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Background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D8005C8-DF87-4DD9-8BF3-C6EF9A778917}"/>
              </a:ext>
            </a:extLst>
          </p:cNvPr>
          <p:cNvSpPr/>
          <p:nvPr/>
        </p:nvSpPr>
        <p:spPr>
          <a:xfrm>
            <a:off x="0" y="0"/>
            <a:ext cx="12191999" cy="4054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Yunsang Joo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2E271FE4-64C1-5D73-5781-33F1D57437F4}"/>
              </a:ext>
            </a:extLst>
          </p:cNvPr>
          <p:cNvSpPr/>
          <p:nvPr/>
        </p:nvSpPr>
        <p:spPr>
          <a:xfrm>
            <a:off x="129396" y="6503053"/>
            <a:ext cx="8885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  <a:sym typeface="Malgun Gothic"/>
              </a:rPr>
              <a:t>A Research on Efficient Liver Fibrosis Diagnosis Based on Federated Learning Using Heterogeneous Ultrasound Images</a:t>
            </a:r>
            <a:endParaRPr lang="ko-KR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49004BC-A223-4E75-1C0B-8A1EF0EB0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30193-EF39-44E9-9B41-D49A767A02C7}" type="slidenum">
              <a:rPr lang="ko-KR" altLang="en-US" smtClean="0"/>
              <a:pPr/>
              <a:t>11</a:t>
            </a:fld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00" name="표 2199">
                <a:extLst>
                  <a:ext uri="{FF2B5EF4-FFF2-40B4-BE49-F238E27FC236}">
                    <a16:creationId xmlns:a16="http://schemas.microsoft.com/office/drawing/2014/main" id="{63D596E5-E596-B6F5-0C6E-9453D43351E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71096068"/>
                  </p:ext>
                </p:extLst>
              </p:nvPr>
            </p:nvGraphicFramePr>
            <p:xfrm>
              <a:off x="7213902" y="1839241"/>
              <a:ext cx="3601880" cy="3361563"/>
            </p:xfrm>
            <a:graphic>
              <a:graphicData uri="http://schemas.openxmlformats.org/drawingml/2006/table">
                <a:tbl>
                  <a:tblPr firstRow="1" firstCol="1"/>
                  <a:tblGrid>
                    <a:gridCol w="3601880">
                      <a:extLst>
                        <a:ext uri="{9D8B030D-6E8A-4147-A177-3AD203B41FA5}">
                          <a16:colId xmlns:a16="http://schemas.microsoft.com/office/drawing/2014/main" val="2356467997"/>
                        </a:ext>
                      </a:extLst>
                    </a:gridCol>
                  </a:tblGrid>
                  <a:tr h="86887">
                    <a:tc>
                      <a:txBody>
                        <a:bodyPr/>
                        <a:lstStyle/>
                        <a:p>
                          <a:pPr algn="l" latinLnBrk="1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200" b="1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맑은 고딕" panose="020B0503020000020004" pitchFamily="50" charset="-127"/>
                              <a:cs typeface="Times New Roman" panose="02020603050405020304" pitchFamily="18" charset="0"/>
                            </a:rPr>
                            <a:t>Algorithm : </a:t>
                          </a:r>
                          <a:r>
                            <a:rPr lang="en-US" sz="1200" b="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맑은 고딕" panose="020B0503020000020004" pitchFamily="50" charset="-127"/>
                              <a:cs typeface="Times New Roman" panose="02020603050405020304" pitchFamily="18" charset="0"/>
                            </a:rPr>
                            <a:t>FederatedAveraging. The K clients are indexed by k; B is the local minibatch size, E is the number of local epochs, and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="0" i="1" kern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굴림" panose="020B0600000101010101" pitchFamily="50" charset="-127"/>
                                </a:rPr>
                                <m:t>𝜂</m:t>
                              </m:r>
                            </m:oMath>
                          </a14:m>
                          <a:r>
                            <a:rPr lang="en-US" altLang="ko-KR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맑은 고딕" panose="020B0503020000020004" pitchFamily="50" charset="-127"/>
                              <a:cs typeface="Times New Roman" panose="02020603050405020304" pitchFamily="18" charset="0"/>
                            </a:rPr>
                            <a:t> is the learning rate.</a:t>
                          </a:r>
                          <a:endParaRPr lang="ko-KR" sz="1200" b="0" kern="1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5985" marR="65985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49062389"/>
                      </a:ext>
                    </a:extLst>
                  </a:tr>
                  <a:tr h="1403816">
                    <a:tc>
                      <a:txBody>
                        <a:bodyPr/>
                        <a:lstStyle/>
                        <a:p>
                          <a:pPr algn="l" latinLnBrk="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ko-KR" sz="1200" b="1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Server executes:</a:t>
                          </a:r>
                        </a:p>
                        <a:p>
                          <a:pPr algn="l" latinLnBrk="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ko-KR" sz="12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Initialize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ko-KR" sz="120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endParaRPr lang="en-US" altLang="ko-KR" sz="1200" kern="1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algn="l" latinLnBrk="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ko-KR" sz="1200" b="1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for</a:t>
                          </a:r>
                          <a:r>
                            <a:rPr lang="en-US" altLang="ko-KR" sz="12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each round t = 1, 2, … </a:t>
                          </a:r>
                          <a:r>
                            <a:rPr lang="en-US" altLang="ko-KR" sz="1200" b="1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do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  <m:r>
                                <a:rPr lang="en-US" altLang="ko-KR" sz="120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←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sz="1200" b="0" i="0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max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⁡(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∙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,1)</m:t>
                              </m:r>
                            </m:oMath>
                          </a14:m>
                          <a:r>
                            <a:rPr lang="en-US" altLang="ko-KR" sz="12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ko-KR" sz="120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ko-KR" sz="120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←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𝑟𝑎𝑛𝑑𝑜𝑚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𝑠𝑒𝑡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𝑜𝑓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𝑐𝑙𝑖𝑒𝑛𝑡𝑠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altLang="ko-KR" sz="12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   for each client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altLang="ko-KR" sz="120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ko-KR" sz="12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ko-KR" sz="1200" b="1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in parallel do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ko-KR" sz="120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+1</m:t>
                                  </m:r>
                                </m:sub>
                                <m:sup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p>
                              </m:sSubSup>
                              <m:r>
                                <a:rPr lang="en-US" altLang="ko-KR" sz="120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←</m:t>
                              </m:r>
                            </m:oMath>
                          </a14:m>
                          <a:r>
                            <a:rPr lang="en-US" altLang="ko-KR" sz="12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ClientUpdate(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altLang="ko-KR" sz="1200" kern="1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algn="l" latinLnBrk="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ko-KR" sz="12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  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ko-KR" sz="120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US" altLang="ko-KR" sz="120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←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5"/>
                                    </m:rP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𝐾</m:t>
                                  </m:r>
                                </m:sup>
                                <m:e>
                                  <m:f>
                                    <m:fPr>
                                      <m:ctrlPr>
                                        <a:rPr lang="en-US" altLang="ko-KR" sz="1200" b="0" i="1" kern="100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altLang="ko-KR" sz="1200" b="0" i="1" kern="100" smtClean="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1200" b="0" i="1" kern="100" smtClean="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1200" b="0" i="1" kern="100" smtClean="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altLang="ko-KR" sz="1200" b="0" i="1" kern="100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𝑛</m:t>
                                      </m:r>
                                    </m:den>
                                  </m:f>
                                </m:e>
                              </m:nary>
                              <m:sSubSup>
                                <m:sSubSupPr>
                                  <m:ctrlP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+1</m:t>
                                  </m:r>
                                </m:sub>
                                <m:sup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altLang="ko-KR" sz="12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  <a:p>
                          <a:pPr algn="l" latinLnBrk="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en-US" altLang="ko-KR" sz="1200" kern="1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algn="l" latinLnBrk="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ko-KR" sz="1200" b="1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ClientUpdate</a:t>
                          </a:r>
                          <a:r>
                            <a:rPr lang="en-US" altLang="ko-KR" sz="12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𝑤</m:t>
                              </m:r>
                            </m:oMath>
                          </a14:m>
                          <a:r>
                            <a:rPr lang="en-US" altLang="ko-KR" sz="12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)</a:t>
                          </a:r>
                          <a:r>
                            <a:rPr lang="en-US" altLang="ko-KR" sz="1200" b="1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:</a:t>
                          </a:r>
                          <a:r>
                            <a:rPr lang="en-US" altLang="ko-KR" sz="12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//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𝑅𝑢𝑛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𝑜𝑛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𝑐𝑙𝑖𝑒𝑛𝑡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oMath>
                          </a14:m>
                          <a:endParaRPr lang="en-US" altLang="ko-KR" sz="1200" b="0" i="1" kern="1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algn="l" latinLnBrk="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ko-KR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   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ko-KR" sz="1200" b="0" i="0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  <m:r>
                                <a:rPr lang="en-US" altLang="ko-KR" sz="120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←</m:t>
                              </m:r>
                              <m:d>
                                <m:dPr>
                                  <m:ctrlP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𝑠𝑝𝑙𝑖𝑡</m:t>
                                  </m:r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altLang="ko-KR" sz="1200" b="0" i="1" kern="100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altLang="ko-KR" sz="1200" b="0" i="1" kern="100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Ρ</m:t>
                                      </m:r>
                                    </m:e>
                                    <m:sub>
                                      <m:r>
                                        <a:rPr lang="en-US" altLang="ko-KR" sz="1200" b="0" i="1" kern="100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𝑖𝑛𝑡𝑜</m:t>
                                  </m:r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𝑏𝑎𝑡𝑐h𝑒𝑠</m:t>
                                  </m:r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𝑜𝑓</m:t>
                                  </m:r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𝑠𝑖𝑧𝑒</m:t>
                                  </m:r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</m:e>
                              </m:d>
                            </m:oMath>
                          </a14:m>
                          <a:r>
                            <a:rPr lang="en-US" altLang="ko-KR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  <a:p>
                          <a:pPr algn="l" latinLnBrk="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ko-KR" sz="1200" b="1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   for</a:t>
                          </a:r>
                          <a:r>
                            <a:rPr lang="en-US" altLang="ko-KR" sz="12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each local epoch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oMath>
                          </a14:m>
                          <a:r>
                            <a:rPr lang="en-US" altLang="ko-KR" sz="12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from 1 to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</m:oMath>
                          </a14:m>
                          <a:r>
                            <a:rPr lang="en-US" altLang="ko-KR" sz="12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ko-KR" sz="1200" b="1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do</a:t>
                          </a:r>
                          <a:endParaRPr lang="en-US" altLang="ko-KR" sz="1200" b="0" kern="1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algn="l" latinLnBrk="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ko-KR" sz="1200" b="1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         for</a:t>
                          </a:r>
                          <a:r>
                            <a:rPr lang="en-US" altLang="ko-KR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batch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∈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oMath>
                          </a14:m>
                          <a:r>
                            <a:rPr lang="en-US" altLang="ko-KR" sz="12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ko-KR" sz="1200" b="1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do</a:t>
                          </a:r>
                        </a:p>
                        <a:p>
                          <a:pPr algn="l" latinLnBrk="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ko-KR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𝑤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←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𝑤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ko-KR" sz="1200" b="0" i="1" kern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굴림" panose="020B0600000101010101" pitchFamily="50" charset="-127"/>
                                </a:rPr>
                                <m:t>𝜂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sz="1200" b="0" i="1" kern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굴림" panose="020B0600000101010101" pitchFamily="50" charset="-127"/>
                                </a:rPr>
                                <m:t>∇</m:t>
                              </m:r>
                              <m:r>
                                <a:rPr lang="en-US" altLang="ko-KR" sz="1200" b="0" i="1" kern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굴림" panose="020B0600000101010101" pitchFamily="50" charset="-127"/>
                                </a:rPr>
                                <m:t>ℓ(</m:t>
                              </m:r>
                              <m:r>
                                <a:rPr lang="en-US" altLang="ko-KR" sz="1200" b="0" i="1" kern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굴림" panose="020B0600000101010101" pitchFamily="50" charset="-127"/>
                                </a:rPr>
                                <m:t>𝑤</m:t>
                              </m:r>
                              <m:r>
                                <a:rPr lang="en-US" altLang="ko-KR" sz="1200" b="0" i="1" kern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굴림" panose="020B0600000101010101" pitchFamily="50" charset="-127"/>
                                </a:rPr>
                                <m:t>;</m:t>
                              </m:r>
                              <m:r>
                                <a:rPr lang="en-US" altLang="ko-KR" sz="1200" b="0" i="1" kern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굴림" panose="020B0600000101010101" pitchFamily="50" charset="-127"/>
                                </a:rPr>
                                <m:t>𝑏</m:t>
                              </m:r>
                              <m:r>
                                <a:rPr lang="en-US" altLang="ko-KR" sz="1200" b="0" i="1" kern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굴림" panose="020B0600000101010101" pitchFamily="50" charset="-127"/>
                                </a:rPr>
                                <m:t>)</m:t>
                              </m:r>
                            </m:oMath>
                          </a14:m>
                          <a:endParaRPr lang="en-US" altLang="ko-KR" sz="1200" b="0" kern="1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algn="l" latinLnBrk="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ko-KR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   return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𝑤</m:t>
                              </m:r>
                            </m:oMath>
                          </a14:m>
                          <a:r>
                            <a:rPr lang="en-US" altLang="ko-KR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to server</a:t>
                          </a:r>
                        </a:p>
                      </a:txBody>
                      <a:tcPr marL="65985" marR="65985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8470694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00" name="표 2199">
                <a:extLst>
                  <a:ext uri="{FF2B5EF4-FFF2-40B4-BE49-F238E27FC236}">
                    <a16:creationId xmlns:a16="http://schemas.microsoft.com/office/drawing/2014/main" id="{63D596E5-E596-B6F5-0C6E-9453D43351E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71096068"/>
                  </p:ext>
                </p:extLst>
              </p:nvPr>
            </p:nvGraphicFramePr>
            <p:xfrm>
              <a:off x="7213902" y="1839241"/>
              <a:ext cx="3601880" cy="3361563"/>
            </p:xfrm>
            <a:graphic>
              <a:graphicData uri="http://schemas.openxmlformats.org/drawingml/2006/table">
                <a:tbl>
                  <a:tblPr firstRow="1" firstCol="1"/>
                  <a:tblGrid>
                    <a:gridCol w="3601880">
                      <a:extLst>
                        <a:ext uri="{9D8B030D-6E8A-4147-A177-3AD203B41FA5}">
                          <a16:colId xmlns:a16="http://schemas.microsoft.com/office/drawing/2014/main" val="2356467997"/>
                        </a:ext>
                      </a:extLst>
                    </a:gridCol>
                  </a:tblGrid>
                  <a:tr h="548640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65985" marR="65985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t="-7778" r="-169" b="-531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9062389"/>
                      </a:ext>
                    </a:extLst>
                  </a:tr>
                  <a:tr h="2812923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65985" marR="65985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t="-20950" r="-169" b="-324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470694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202" name="직사각형 2201">
            <a:extLst>
              <a:ext uri="{FF2B5EF4-FFF2-40B4-BE49-F238E27FC236}">
                <a16:creationId xmlns:a16="http://schemas.microsoft.com/office/drawing/2014/main" id="{1E4317EF-27C6-997A-F680-E198AAE69958}"/>
              </a:ext>
            </a:extLst>
          </p:cNvPr>
          <p:cNvSpPr/>
          <p:nvPr/>
        </p:nvSpPr>
        <p:spPr>
          <a:xfrm>
            <a:off x="7369637" y="3320085"/>
            <a:ext cx="2438400" cy="6234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03" name="직사각형 2202">
                <a:extLst>
                  <a:ext uri="{FF2B5EF4-FFF2-40B4-BE49-F238E27FC236}">
                    <a16:creationId xmlns:a16="http://schemas.microsoft.com/office/drawing/2014/main" id="{6AB0D193-5135-00B6-2D33-D5A178892057}"/>
                  </a:ext>
                </a:extLst>
              </p:cNvPr>
              <p:cNvSpPr/>
              <p:nvPr/>
            </p:nvSpPr>
            <p:spPr>
              <a:xfrm>
                <a:off x="340818" y="1378043"/>
                <a:ext cx="10782984" cy="34644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1600" b="1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FedAVG(Federated Averaging)</a:t>
                </a:r>
              </a:p>
              <a:p>
                <a:pPr>
                  <a:lnSpc>
                    <a:spcPct val="200000"/>
                  </a:lnSpc>
                </a:pPr>
                <a:endParaRPr lang="en-US" altLang="ko-KR" sz="1600" b="1" spc="-30" dirty="0">
                  <a:ea typeface="맑은 고딕" panose="020B0503020000020004" pitchFamily="50" charset="-127"/>
                  <a:cs typeface="Times New Roman" panose="02020603050405020304" pitchFamily="18" charset="0"/>
                </a:endParaRPr>
              </a:p>
              <a:p>
                <a:pPr marL="800100" lvl="1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로컬 모델 가중치의 가중 평균으로</a:t>
                </a:r>
                <a:r>
                  <a:rPr lang="en-US" altLang="ko-KR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 </a:t>
                </a:r>
                <a:r>
                  <a:rPr lang="ko-KR" altLang="en-US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글로벌 모델을 업데이트</a:t>
                </a:r>
                <a:endParaRPr lang="en-US" altLang="ko-KR" sz="1400" spc="-30" dirty="0">
                  <a:ea typeface="맑은 고딕" panose="020B0503020000020004" pitchFamily="50" charset="-127"/>
                  <a:cs typeface="Times New Roman" panose="02020603050405020304" pitchFamily="18" charset="0"/>
                </a:endParaRPr>
              </a:p>
              <a:p>
                <a:pPr marL="800100" lvl="1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ko-KR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ko-KR" sz="1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num>
                      <m:den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altLang="ko-KR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 </a:t>
                </a:r>
                <a:r>
                  <a:rPr lang="ko-KR" altLang="en-US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클라이언트 </a:t>
                </a:r>
                <a14:m>
                  <m:oMath xmlns:m="http://schemas.openxmlformats.org/officeDocument/2006/math">
                    <m:r>
                      <a:rPr lang="en-US" altLang="ko-KR" sz="1400" b="0" i="1" spc="-30" smtClean="0">
                        <a:latin typeface="Cambria Math" panose="02040503050406030204" pitchFamily="18" charset="0"/>
                        <a:cs typeface="Malgun Gothic Semilight" panose="020B0503020000020004" pitchFamily="34" charset="-127"/>
                      </a:rPr>
                      <m:t>𝑘</m:t>
                    </m:r>
                  </m:oMath>
                </a14:m>
                <a:r>
                  <a:rPr lang="ko-KR" altLang="en-US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의 데이터 비율</a:t>
                </a:r>
                <a:endParaRPr lang="en-US" altLang="ko-KR" sz="1400" spc="-30" dirty="0">
                  <a:ea typeface="맑은 고딕" panose="020B0503020000020004" pitchFamily="50" charset="-127"/>
                  <a:cs typeface="Times New Roman" panose="02020603050405020304" pitchFamily="18" charset="0"/>
                </a:endParaRPr>
              </a:p>
              <a:p>
                <a:pPr marL="800100" lvl="1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400" b="0" i="1" kern="1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ko-KR" sz="1400" b="0" i="1" kern="1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𝑤</m:t>
                        </m:r>
                      </m:e>
                      <m:sup>
                        <m:r>
                          <a:rPr lang="en-US" altLang="ko-KR" sz="1400" b="0" i="1" kern="1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altLang="ko-KR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: </a:t>
                </a:r>
                <a:r>
                  <a:rPr lang="ko-KR" altLang="en-US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클라이언트 </a:t>
                </a:r>
                <a:r>
                  <a:rPr lang="en-US" altLang="ko-KR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k</a:t>
                </a:r>
                <a:r>
                  <a:rPr lang="ko-KR" altLang="en-US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의 로컬 모델 가중치</a:t>
                </a:r>
                <a:endParaRPr lang="en-US" altLang="ko-KR" sz="1400" spc="-30" dirty="0">
                  <a:ea typeface="맑은 고딕" panose="020B0503020000020004" pitchFamily="50" charset="-127"/>
                  <a:cs typeface="Times New Roman" panose="02020603050405020304" pitchFamily="18" charset="0"/>
                </a:endParaRPr>
              </a:p>
              <a:p>
                <a:pPr lvl="1" latinLnBrk="0">
                  <a:lnSpc>
                    <a:spcPct val="200000"/>
                  </a:lnSpc>
                </a:pPr>
                <a:r>
                  <a:rPr lang="en-US" altLang="ko-KR" sz="1400" kern="100" dirty="0">
                    <a:solidFill>
                      <a:schemeClr val="tx1"/>
                    </a:solidFill>
                    <a:effectLst/>
                    <a:ea typeface="Cambria Math" panose="020405030504060302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i="1" kern="1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ko-KR" sz="1400" b="0" i="1" kern="1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ko-KR" sz="1400" b="0" i="1" kern="1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altLang="ko-KR" sz="1400" b="0" i="1" kern="1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sub>
                    </m:sSub>
                    <m:r>
                      <a:rPr lang="en-US" altLang="ko-KR" sz="1400" i="1" kern="1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←</m:t>
                    </m:r>
                    <m:r>
                      <a:rPr lang="en-US" altLang="ko-KR" sz="1400" b="0" i="1" kern="1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nary>
                      <m:naryPr>
                        <m:chr m:val="∑"/>
                        <m:limLoc m:val="subSup"/>
                        <m:ctrlPr>
                          <a:rPr lang="en-US" altLang="ko-KR" sz="1400" b="0" i="1" kern="1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altLang="ko-KR" sz="1400" b="0" i="1" kern="1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en-US" altLang="ko-KR" sz="1400" b="0" i="1" kern="1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ko-KR" sz="1400" b="0" i="1" kern="1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sup>
                      <m:e>
                        <m:f>
                          <m:fPr>
                            <m:ctrlPr>
                              <a:rPr lang="en-US" altLang="ko-KR" sz="1400" b="0" i="1" kern="10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ko-KR" sz="1400" b="0" i="1" kern="1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400" b="0" i="1" kern="1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ko-KR" sz="1400" b="0" i="1" kern="1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𝑘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ko-KR" sz="1400" b="0" i="1" kern="10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den>
                        </m:f>
                      </m:e>
                    </m:nary>
                    <m:sSubSup>
                      <m:sSubSupPr>
                        <m:ctrlPr>
                          <a:rPr lang="en-US" altLang="ko-KR" sz="1400" b="0" i="1" kern="1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ko-KR" sz="1400" b="0" i="1" kern="1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ko-KR" sz="1400" b="0" i="1" kern="1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altLang="ko-KR" sz="1400" b="0" i="1" kern="1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sub>
                      <m:sup>
                        <m:r>
                          <a:rPr lang="en-US" altLang="ko-KR" sz="1400" b="0" i="1" kern="1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sup>
                    </m:sSubSup>
                  </m:oMath>
                </a14:m>
                <a:r>
                  <a:rPr lang="en-US" altLang="ko-KR" sz="1400" kern="100" dirty="0">
                    <a:solidFill>
                      <a:schemeClr val="tx1"/>
                    </a:solidFill>
                    <a:effectLst/>
                    <a:cs typeface="Times New Roman" panose="02020603050405020304" pitchFamily="18" charset="0"/>
                  </a:rPr>
                  <a:t> </a:t>
                </a:r>
                <a:endParaRPr lang="en-US" altLang="ko-KR" sz="1400" kern="100" dirty="0">
                  <a:cs typeface="Times New Roman" panose="02020603050405020304" pitchFamily="18" charset="0"/>
                </a:endParaRPr>
              </a:p>
              <a:p>
                <a:pPr marL="742950" lvl="1" indent="-285750" latinLnBrk="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400" kern="100" dirty="0">
                    <a:cs typeface="Times New Roman" panose="02020603050405020304" pitchFamily="18" charset="0"/>
                  </a:rPr>
                  <a:t>데이터 크기가 큰 클라이언트를 중요한 클라이언트로 간주</a:t>
                </a:r>
                <a:endParaRPr lang="en-US" altLang="ko-KR" sz="1400" i="1" dirty="0"/>
              </a:p>
            </p:txBody>
          </p:sp>
        </mc:Choice>
        <mc:Fallback xmlns="">
          <p:sp>
            <p:nvSpPr>
              <p:cNvPr id="2203" name="직사각형 2202">
                <a:extLst>
                  <a:ext uri="{FF2B5EF4-FFF2-40B4-BE49-F238E27FC236}">
                    <a16:creationId xmlns:a16="http://schemas.microsoft.com/office/drawing/2014/main" id="{6AB0D193-5135-00B6-2D33-D5A1788920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18" y="1378043"/>
                <a:ext cx="10782984" cy="3464410"/>
              </a:xfrm>
              <a:prstGeom prst="rect">
                <a:avLst/>
              </a:prstGeom>
              <a:blipFill>
                <a:blip r:embed="rId3"/>
                <a:stretch>
                  <a:fillRect l="-226" b="-70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3884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6455884"/>
            <a:ext cx="12192000" cy="40211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직선 연결선 10"/>
          <p:cNvCxnSpPr>
            <a:cxnSpLocks/>
            <a:endCxn id="15" idx="2"/>
          </p:cNvCxnSpPr>
          <p:nvPr/>
        </p:nvCxnSpPr>
        <p:spPr>
          <a:xfrm>
            <a:off x="340818" y="1303893"/>
            <a:ext cx="39194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317841" y="903783"/>
            <a:ext cx="78848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spc="-1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Background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D8005C8-DF87-4DD9-8BF3-C6EF9A778917}"/>
              </a:ext>
            </a:extLst>
          </p:cNvPr>
          <p:cNvSpPr/>
          <p:nvPr/>
        </p:nvSpPr>
        <p:spPr>
          <a:xfrm>
            <a:off x="0" y="0"/>
            <a:ext cx="12191999" cy="4054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Yunsang Joo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31344B99-620F-40B8-9335-AE8A803EBEE9}"/>
              </a:ext>
            </a:extLst>
          </p:cNvPr>
          <p:cNvSpPr/>
          <p:nvPr/>
        </p:nvSpPr>
        <p:spPr>
          <a:xfrm>
            <a:off x="340816" y="1378043"/>
            <a:ext cx="11630203" cy="4827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ko-KR" sz="1600" b="1" spc="-30" dirty="0">
                <a:ea typeface="맑은 고딕" panose="020B0503020000020004" pitchFamily="50" charset="-127"/>
                <a:cs typeface="Times New Roman" panose="02020603050405020304" pitchFamily="18" charset="0"/>
              </a:rPr>
              <a:t>FedAVG(Federated Averaging)</a:t>
            </a:r>
            <a:endParaRPr lang="en-US" altLang="ko-KR" sz="1400" b="1" spc="-30" dirty="0"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kern="10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데이터의 심한 불균형이 있을 경우</a:t>
            </a:r>
            <a:r>
              <a:rPr lang="en-US" altLang="ko-KR" sz="1400" kern="10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, </a:t>
            </a:r>
            <a:r>
              <a:rPr lang="ko-KR" altLang="en-US" sz="1400" kern="100" dirty="0">
                <a:cs typeface="Times New Roman" panose="02020603050405020304" pitchFamily="18" charset="0"/>
              </a:rPr>
              <a:t>큰 클라이언트의 과대적합 또는 </a:t>
            </a:r>
            <a:r>
              <a:rPr lang="ko-KR" altLang="en-US" sz="1400" kern="10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작은 클라이언트의 과소적합 가능성이 매우 높음</a:t>
            </a:r>
            <a:endParaRPr lang="en-US" altLang="ko-KR" sz="1400" kern="100" dirty="0"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kern="100" dirty="0">
                <a:cs typeface="Times New Roman" panose="02020603050405020304" pitchFamily="18" charset="0"/>
              </a:rPr>
              <a:t>글로벌 모델이 수렴하기까지의 학습시간이 증가함</a:t>
            </a:r>
            <a:endParaRPr lang="en-US" altLang="ko-KR" sz="1400" kern="100" dirty="0"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ko-KR" sz="1400" kern="100" dirty="0"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ko-KR" sz="1400" kern="100" dirty="0"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ko-KR" sz="1400" kern="100" dirty="0"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ko-KR" sz="1400" kern="100" dirty="0"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ko-KR" sz="1400" kern="100" dirty="0"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ko-KR" sz="1400" kern="100" dirty="0"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ko-KR" sz="1400" kern="100" dirty="0"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kern="10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매 라운드마다 일부 클라이언트만 참여하여 특정 클라이언트의 과대적합</a:t>
            </a:r>
            <a:r>
              <a:rPr lang="en-US" altLang="ko-KR" sz="1400" kern="10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, </a:t>
            </a:r>
            <a:r>
              <a:rPr lang="ko-KR" altLang="en-US" sz="1400" kern="100" dirty="0">
                <a:cs typeface="Times New Roman" panose="02020603050405020304" pitchFamily="18" charset="0"/>
              </a:rPr>
              <a:t>과소적합을 완화할 수 있음</a:t>
            </a:r>
            <a:endParaRPr lang="en-US" altLang="ko-KR" sz="1400" kern="100" dirty="0"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2E271FE4-64C1-5D73-5781-33F1D57437F4}"/>
              </a:ext>
            </a:extLst>
          </p:cNvPr>
          <p:cNvSpPr/>
          <p:nvPr/>
        </p:nvSpPr>
        <p:spPr>
          <a:xfrm>
            <a:off x="129396" y="6503053"/>
            <a:ext cx="8885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  <a:sym typeface="Malgun Gothic"/>
              </a:rPr>
              <a:t>A Research on Efficient Liver Fibrosis Diagnosis Based on Federated Learning Using Heterogeneous Ultrasound Images</a:t>
            </a:r>
            <a:endParaRPr lang="ko-KR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49004BC-A223-4E75-1C0B-8A1EF0EB0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30193-EF39-44E9-9B41-D49A767A02C7}" type="slidenum">
              <a:rPr lang="ko-KR" altLang="en-US" smtClean="0"/>
              <a:pPr/>
              <a:t>12</a:t>
            </a:fld>
            <a:endParaRPr lang="ko-KR" altLang="en-US" dirty="0"/>
          </a:p>
        </p:txBody>
      </p: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6E294ACF-C28F-81DF-83C7-A482608AD36E}"/>
              </a:ext>
            </a:extLst>
          </p:cNvPr>
          <p:cNvGrpSpPr/>
          <p:nvPr/>
        </p:nvGrpSpPr>
        <p:grpSpPr>
          <a:xfrm>
            <a:off x="3612737" y="2954409"/>
            <a:ext cx="4966523" cy="2525548"/>
            <a:chOff x="6617029" y="3268980"/>
            <a:chExt cx="5324664" cy="3055913"/>
          </a:xfrm>
        </p:grpSpPr>
        <p:cxnSp>
          <p:nvCxnSpPr>
            <p:cNvPr id="4" name="직선 화살표 연결선 3">
              <a:extLst>
                <a:ext uri="{FF2B5EF4-FFF2-40B4-BE49-F238E27FC236}">
                  <a16:creationId xmlns:a16="http://schemas.microsoft.com/office/drawing/2014/main" id="{768C82DC-6A29-CC31-21DE-E1846DFFB712}"/>
                </a:ext>
              </a:extLst>
            </p:cNvPr>
            <p:cNvCxnSpPr>
              <a:cxnSpLocks/>
            </p:cNvCxnSpPr>
            <p:nvPr/>
          </p:nvCxnSpPr>
          <p:spPr>
            <a:xfrm>
              <a:off x="7801453" y="4338583"/>
              <a:ext cx="2991096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D4642F9F-F6AB-A92C-DD8C-A34E2DC1C921}"/>
                </a:ext>
              </a:extLst>
            </p:cNvPr>
            <p:cNvSpPr/>
            <p:nvPr/>
          </p:nvSpPr>
          <p:spPr>
            <a:xfrm>
              <a:off x="7801454" y="4087110"/>
              <a:ext cx="1048982" cy="229534"/>
            </a:xfrm>
            <a:prstGeom prst="rect">
              <a:avLst/>
            </a:prstGeom>
            <a:solidFill>
              <a:srgbClr val="C2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CB7B18E8-28A8-ECAB-D56F-5E7FF79A47D8}"/>
                </a:ext>
              </a:extLst>
            </p:cNvPr>
            <p:cNvSpPr/>
            <p:nvPr/>
          </p:nvSpPr>
          <p:spPr>
            <a:xfrm>
              <a:off x="7801453" y="4489313"/>
              <a:ext cx="1346195" cy="229534"/>
            </a:xfrm>
            <a:prstGeom prst="rect">
              <a:avLst/>
            </a:prstGeom>
            <a:solidFill>
              <a:srgbClr val="C2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B7310D8E-10CE-8EC7-FA6E-FE0EF42839A4}"/>
                </a:ext>
              </a:extLst>
            </p:cNvPr>
            <p:cNvSpPr/>
            <p:nvPr/>
          </p:nvSpPr>
          <p:spPr>
            <a:xfrm>
              <a:off x="7801452" y="4909651"/>
              <a:ext cx="425419" cy="229534"/>
            </a:xfrm>
            <a:prstGeom prst="rect">
              <a:avLst/>
            </a:prstGeom>
            <a:solidFill>
              <a:srgbClr val="C2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4FBD0C04-A142-193F-A205-10AD5E36B9C0}"/>
                </a:ext>
              </a:extLst>
            </p:cNvPr>
            <p:cNvSpPr/>
            <p:nvPr/>
          </p:nvSpPr>
          <p:spPr>
            <a:xfrm>
              <a:off x="7801453" y="5357182"/>
              <a:ext cx="1346195" cy="229534"/>
            </a:xfrm>
            <a:prstGeom prst="rect">
              <a:avLst/>
            </a:prstGeom>
            <a:solidFill>
              <a:srgbClr val="C2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863E08-B3B0-99A1-4281-2FA4685C303D}"/>
                </a:ext>
              </a:extLst>
            </p:cNvPr>
            <p:cNvSpPr txBox="1"/>
            <p:nvPr/>
          </p:nvSpPr>
          <p:spPr>
            <a:xfrm>
              <a:off x="10693628" y="5788503"/>
              <a:ext cx="892913" cy="2797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Round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6C4787B-2FD8-A6F1-28EE-B8238712C6E9}"/>
                </a:ext>
              </a:extLst>
            </p:cNvPr>
            <p:cNvSpPr txBox="1"/>
            <p:nvPr/>
          </p:nvSpPr>
          <p:spPr>
            <a:xfrm>
              <a:off x="7615460" y="5972000"/>
              <a:ext cx="349806" cy="2797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DD1A35A-C26A-F054-A495-05DE8A46864F}"/>
                </a:ext>
              </a:extLst>
            </p:cNvPr>
            <p:cNvSpPr txBox="1"/>
            <p:nvPr/>
          </p:nvSpPr>
          <p:spPr>
            <a:xfrm>
              <a:off x="8854478" y="5972000"/>
              <a:ext cx="702666" cy="2797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N+1</a:t>
              </a:r>
            </a:p>
          </p:txBody>
        </p:sp>
        <p:cxnSp>
          <p:nvCxnSpPr>
            <p:cNvPr id="19" name="직선 연결선 18">
              <a:extLst>
                <a:ext uri="{FF2B5EF4-FFF2-40B4-BE49-F238E27FC236}">
                  <a16:creationId xmlns:a16="http://schemas.microsoft.com/office/drawing/2014/main" id="{0931C3B7-9FC5-AA5D-A2BE-74696491A6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73277" y="3939847"/>
              <a:ext cx="5158" cy="200914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F161CCB-1DE7-8268-5031-CC683A1CA4C2}"/>
                </a:ext>
              </a:extLst>
            </p:cNvPr>
            <p:cNvSpPr txBox="1"/>
            <p:nvPr/>
          </p:nvSpPr>
          <p:spPr>
            <a:xfrm>
              <a:off x="10647153" y="4400459"/>
              <a:ext cx="1231176" cy="2797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Overfitting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D6BC0B7-FF6B-6DC4-56FA-5F550651D7DF}"/>
                </a:ext>
              </a:extLst>
            </p:cNvPr>
            <p:cNvSpPr txBox="1"/>
            <p:nvPr/>
          </p:nvSpPr>
          <p:spPr>
            <a:xfrm>
              <a:off x="10647153" y="4812996"/>
              <a:ext cx="1231176" cy="2797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Underfitting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7B8EE97-8B29-FC81-B87D-A1D75F5B4A9D}"/>
                </a:ext>
              </a:extLst>
            </p:cNvPr>
            <p:cNvSpPr txBox="1"/>
            <p:nvPr/>
          </p:nvSpPr>
          <p:spPr>
            <a:xfrm>
              <a:off x="6897450" y="4451333"/>
              <a:ext cx="892913" cy="2797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Client B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86F6471-D0AE-CAC3-C6C1-01212EDA536B}"/>
                </a:ext>
              </a:extLst>
            </p:cNvPr>
            <p:cNvSpPr txBox="1"/>
            <p:nvPr/>
          </p:nvSpPr>
          <p:spPr>
            <a:xfrm>
              <a:off x="6897450" y="4868553"/>
              <a:ext cx="892913" cy="2797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Client C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0DE3EB3-D0C4-1381-9515-1B4396F1D381}"/>
                </a:ext>
              </a:extLst>
            </p:cNvPr>
            <p:cNvSpPr txBox="1"/>
            <p:nvPr/>
          </p:nvSpPr>
          <p:spPr>
            <a:xfrm>
              <a:off x="6897450" y="4030857"/>
              <a:ext cx="892913" cy="2797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Client A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28C3022-F6F8-D09F-7CE7-705E7710F447}"/>
                </a:ext>
              </a:extLst>
            </p:cNvPr>
            <p:cNvSpPr txBox="1"/>
            <p:nvPr/>
          </p:nvSpPr>
          <p:spPr>
            <a:xfrm>
              <a:off x="6897450" y="5296020"/>
              <a:ext cx="892913" cy="2797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Client D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CD360D0-1B76-FFF2-27D5-470977481B16}"/>
                </a:ext>
              </a:extLst>
            </p:cNvPr>
            <p:cNvSpPr txBox="1"/>
            <p:nvPr/>
          </p:nvSpPr>
          <p:spPr>
            <a:xfrm>
              <a:off x="6897450" y="5667154"/>
              <a:ext cx="892913" cy="2797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Client E</a:t>
              </a:r>
            </a:p>
          </p:txBody>
        </p:sp>
        <p:cxnSp>
          <p:nvCxnSpPr>
            <p:cNvPr id="27" name="직선 연결선 26">
              <a:extLst>
                <a:ext uri="{FF2B5EF4-FFF2-40B4-BE49-F238E27FC236}">
                  <a16:creationId xmlns:a16="http://schemas.microsoft.com/office/drawing/2014/main" id="{C3C69ED0-52E2-1D6F-C781-04C7FE54F36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83105" y="3939848"/>
              <a:ext cx="5160" cy="200914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B242AF3-D023-E907-8468-F40196C38E4B}"/>
                </a:ext>
              </a:extLst>
            </p:cNvPr>
            <p:cNvSpPr txBox="1"/>
            <p:nvPr/>
          </p:nvSpPr>
          <p:spPr>
            <a:xfrm>
              <a:off x="8428917" y="3350794"/>
              <a:ext cx="1483014" cy="4756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Global </a:t>
              </a:r>
            </a:p>
            <a:p>
              <a:pPr algn="ctr"/>
              <a:r>
                <a:rPr lang="en-US" altLang="ko-K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Update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49CADE4-2472-6DF1-3346-32646856B378}"/>
                </a:ext>
              </a:extLst>
            </p:cNvPr>
            <p:cNvSpPr txBox="1"/>
            <p:nvPr/>
          </p:nvSpPr>
          <p:spPr>
            <a:xfrm>
              <a:off x="9837622" y="3350794"/>
              <a:ext cx="1483014" cy="4756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Global </a:t>
              </a:r>
            </a:p>
            <a:p>
              <a:pPr algn="ctr"/>
              <a:r>
                <a:rPr lang="en-US" altLang="ko-K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Update</a:t>
              </a:r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130BE9EA-3EFC-C33A-54A9-32DCD652CA2A}"/>
                </a:ext>
              </a:extLst>
            </p:cNvPr>
            <p:cNvSpPr/>
            <p:nvPr/>
          </p:nvSpPr>
          <p:spPr>
            <a:xfrm>
              <a:off x="7801908" y="5697995"/>
              <a:ext cx="425419" cy="229534"/>
            </a:xfrm>
            <a:prstGeom prst="rect">
              <a:avLst/>
            </a:prstGeom>
            <a:solidFill>
              <a:srgbClr val="C2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7D0E505C-4FB0-A031-564A-0B69CD13BD87}"/>
                </a:ext>
              </a:extLst>
            </p:cNvPr>
            <p:cNvSpPr/>
            <p:nvPr/>
          </p:nvSpPr>
          <p:spPr>
            <a:xfrm>
              <a:off x="9210339" y="4087110"/>
              <a:ext cx="1048982" cy="229534"/>
            </a:xfrm>
            <a:prstGeom prst="rect">
              <a:avLst/>
            </a:prstGeom>
            <a:solidFill>
              <a:srgbClr val="C2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F57E3401-FBD7-D99E-EDD9-CB7A818D2759}"/>
                </a:ext>
              </a:extLst>
            </p:cNvPr>
            <p:cNvSpPr/>
            <p:nvPr/>
          </p:nvSpPr>
          <p:spPr>
            <a:xfrm>
              <a:off x="9210338" y="4489313"/>
              <a:ext cx="1346195" cy="229534"/>
            </a:xfrm>
            <a:prstGeom prst="rect">
              <a:avLst/>
            </a:prstGeom>
            <a:solidFill>
              <a:srgbClr val="C2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EAC977A8-498F-B7B7-6AC6-80851B8644DB}"/>
                </a:ext>
              </a:extLst>
            </p:cNvPr>
            <p:cNvSpPr/>
            <p:nvPr/>
          </p:nvSpPr>
          <p:spPr>
            <a:xfrm>
              <a:off x="9210336" y="4909651"/>
              <a:ext cx="425419" cy="229534"/>
            </a:xfrm>
            <a:prstGeom prst="rect">
              <a:avLst/>
            </a:prstGeom>
            <a:solidFill>
              <a:srgbClr val="C2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FECBD876-1E16-816E-8C41-5B145647D75D}"/>
                </a:ext>
              </a:extLst>
            </p:cNvPr>
            <p:cNvSpPr/>
            <p:nvPr/>
          </p:nvSpPr>
          <p:spPr>
            <a:xfrm>
              <a:off x="9210338" y="5357182"/>
              <a:ext cx="1346195" cy="229534"/>
            </a:xfrm>
            <a:prstGeom prst="rect">
              <a:avLst/>
            </a:prstGeom>
            <a:solidFill>
              <a:srgbClr val="C2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82719DC2-92ED-6EAF-111E-8297B430ACD2}"/>
                </a:ext>
              </a:extLst>
            </p:cNvPr>
            <p:cNvSpPr/>
            <p:nvPr/>
          </p:nvSpPr>
          <p:spPr>
            <a:xfrm>
              <a:off x="9210793" y="5697995"/>
              <a:ext cx="425419" cy="229534"/>
            </a:xfrm>
            <a:prstGeom prst="rect">
              <a:avLst/>
            </a:prstGeom>
            <a:solidFill>
              <a:srgbClr val="C2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6" name="직선 화살표 연결선 35">
              <a:extLst>
                <a:ext uri="{FF2B5EF4-FFF2-40B4-BE49-F238E27FC236}">
                  <a16:creationId xmlns:a16="http://schemas.microsoft.com/office/drawing/2014/main" id="{0A25AC6E-3AA1-8A5C-CDFE-EFC8B9C0D92A}"/>
                </a:ext>
              </a:extLst>
            </p:cNvPr>
            <p:cNvCxnSpPr>
              <a:cxnSpLocks/>
            </p:cNvCxnSpPr>
            <p:nvPr/>
          </p:nvCxnSpPr>
          <p:spPr>
            <a:xfrm>
              <a:off x="7801453" y="4740754"/>
              <a:ext cx="2991096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직선 화살표 연결선 36">
              <a:extLst>
                <a:ext uri="{FF2B5EF4-FFF2-40B4-BE49-F238E27FC236}">
                  <a16:creationId xmlns:a16="http://schemas.microsoft.com/office/drawing/2014/main" id="{ACEDBB5F-2BEA-5BAB-3996-467E18A740A7}"/>
                </a:ext>
              </a:extLst>
            </p:cNvPr>
            <p:cNvCxnSpPr>
              <a:cxnSpLocks/>
            </p:cNvCxnSpPr>
            <p:nvPr/>
          </p:nvCxnSpPr>
          <p:spPr>
            <a:xfrm>
              <a:off x="7801453" y="5162570"/>
              <a:ext cx="2991096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직선 화살표 연결선 37">
              <a:extLst>
                <a:ext uri="{FF2B5EF4-FFF2-40B4-BE49-F238E27FC236}">
                  <a16:creationId xmlns:a16="http://schemas.microsoft.com/office/drawing/2014/main" id="{7AF04829-7133-78FC-CD48-75C8A596A021}"/>
                </a:ext>
              </a:extLst>
            </p:cNvPr>
            <p:cNvCxnSpPr>
              <a:cxnSpLocks/>
            </p:cNvCxnSpPr>
            <p:nvPr/>
          </p:nvCxnSpPr>
          <p:spPr>
            <a:xfrm>
              <a:off x="7801453" y="5606612"/>
              <a:ext cx="2991096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직선 화살표 연결선 38">
              <a:extLst>
                <a:ext uri="{FF2B5EF4-FFF2-40B4-BE49-F238E27FC236}">
                  <a16:creationId xmlns:a16="http://schemas.microsoft.com/office/drawing/2014/main" id="{B225E8D4-D10A-6BAB-5D8F-B9772FF3549E}"/>
                </a:ext>
              </a:extLst>
            </p:cNvPr>
            <p:cNvCxnSpPr>
              <a:cxnSpLocks/>
            </p:cNvCxnSpPr>
            <p:nvPr/>
          </p:nvCxnSpPr>
          <p:spPr>
            <a:xfrm>
              <a:off x="7801453" y="5947736"/>
              <a:ext cx="2991096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618EE181-264E-7C03-0255-A07788C1F3A4}"/>
                </a:ext>
              </a:extLst>
            </p:cNvPr>
            <p:cNvSpPr/>
            <p:nvPr/>
          </p:nvSpPr>
          <p:spPr>
            <a:xfrm>
              <a:off x="6617029" y="3268980"/>
              <a:ext cx="5324664" cy="3055913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0809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6455884"/>
            <a:ext cx="12192000" cy="40211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직선 연결선 10"/>
          <p:cNvCxnSpPr>
            <a:cxnSpLocks/>
            <a:endCxn id="15" idx="2"/>
          </p:cNvCxnSpPr>
          <p:nvPr/>
        </p:nvCxnSpPr>
        <p:spPr>
          <a:xfrm>
            <a:off x="340818" y="1303893"/>
            <a:ext cx="39194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317841" y="903783"/>
            <a:ext cx="78848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spc="-1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Background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D8005C8-DF87-4DD9-8BF3-C6EF9A778917}"/>
              </a:ext>
            </a:extLst>
          </p:cNvPr>
          <p:cNvSpPr/>
          <p:nvPr/>
        </p:nvSpPr>
        <p:spPr>
          <a:xfrm>
            <a:off x="0" y="0"/>
            <a:ext cx="12191999" cy="4054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Yunsang Joo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31344B99-620F-40B8-9335-AE8A803EBEE9}"/>
              </a:ext>
            </a:extLst>
          </p:cNvPr>
          <p:cNvSpPr/>
          <p:nvPr/>
        </p:nvSpPr>
        <p:spPr>
          <a:xfrm>
            <a:off x="340818" y="1378043"/>
            <a:ext cx="10689132" cy="949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600" b="1" spc="-30" dirty="0">
                <a:ea typeface="맑은 고딕" panose="020B0503020000020004" pitchFamily="50" charset="-127"/>
                <a:cs typeface="Times New Roman" panose="02020603050405020304" pitchFamily="18" charset="0"/>
              </a:rPr>
              <a:t>클라이언트 선택</a:t>
            </a:r>
            <a:r>
              <a:rPr lang="en-US" altLang="ko-KR" sz="1600" b="1" spc="-30" dirty="0">
                <a:ea typeface="맑은 고딕" panose="020B0503020000020004" pitchFamily="50" charset="-127"/>
                <a:cs typeface="Times New Roman" panose="02020603050405020304" pitchFamily="18" charset="0"/>
              </a:rPr>
              <a:t>(Client Selection)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</a:rPr>
              <a:t>매 라운드마다 참여할 일부 클라이언트를 선택</a:t>
            </a:r>
            <a:endParaRPr lang="en-US" altLang="ko-KR" sz="1400" b="1" spc="-30" dirty="0"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2E271FE4-64C1-5D73-5781-33F1D57437F4}"/>
              </a:ext>
            </a:extLst>
          </p:cNvPr>
          <p:cNvSpPr/>
          <p:nvPr/>
        </p:nvSpPr>
        <p:spPr>
          <a:xfrm>
            <a:off x="129396" y="6503053"/>
            <a:ext cx="8885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  <a:sym typeface="Malgun Gothic"/>
              </a:rPr>
              <a:t>A Research on Efficient Liver Fibrosis Diagnosis Based on Federated Learning Using Heterogeneous Ultrasound Images</a:t>
            </a:r>
            <a:endParaRPr lang="ko-KR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49004BC-A223-4E75-1C0B-8A1EF0EB0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30193-EF39-44E9-9B41-D49A767A02C7}" type="slidenum">
              <a:rPr lang="ko-KR" altLang="en-US" smtClean="0"/>
              <a:pPr/>
              <a:t>13</a:t>
            </a:fld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표 18">
                <a:extLst>
                  <a:ext uri="{FF2B5EF4-FFF2-40B4-BE49-F238E27FC236}">
                    <a16:creationId xmlns:a16="http://schemas.microsoft.com/office/drawing/2014/main" id="{36C20127-5FF6-D5E2-076A-DF449B0851D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92760546"/>
                  </p:ext>
                </p:extLst>
              </p:nvPr>
            </p:nvGraphicFramePr>
            <p:xfrm>
              <a:off x="6835832" y="3572494"/>
              <a:ext cx="4194118" cy="2302526"/>
            </p:xfrm>
            <a:graphic>
              <a:graphicData uri="http://schemas.openxmlformats.org/drawingml/2006/table">
                <a:tbl>
                  <a:tblPr firstRow="1" firstCol="1"/>
                  <a:tblGrid>
                    <a:gridCol w="4194118">
                      <a:extLst>
                        <a:ext uri="{9D8B030D-6E8A-4147-A177-3AD203B41FA5}">
                          <a16:colId xmlns:a16="http://schemas.microsoft.com/office/drawing/2014/main" val="2356467997"/>
                        </a:ext>
                      </a:extLst>
                    </a:gridCol>
                  </a:tblGrid>
                  <a:tr h="606926">
                    <a:tc>
                      <a:txBody>
                        <a:bodyPr/>
                        <a:lstStyle/>
                        <a:p>
                          <a:pPr algn="l" latinLnBrk="1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200" b="1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맑은 고딕" panose="020B0503020000020004" pitchFamily="50" charset="-127"/>
                              <a:cs typeface="Times New Roman" panose="02020603050405020304" pitchFamily="18" charset="0"/>
                            </a:rPr>
                            <a:t>Algorithm : </a:t>
                          </a:r>
                          <a:r>
                            <a:rPr lang="en-US" sz="1200" b="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맑은 고딕" panose="020B0503020000020004" pitchFamily="50" charset="-127"/>
                              <a:cs typeface="Times New Roman" panose="02020603050405020304" pitchFamily="18" charset="0"/>
                            </a:rPr>
                            <a:t>FederatedAveraging. The K clients are indexed by k; B is the local minibatch size, E is the number of local epochs, and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="0" i="1" kern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굴림" panose="020B0600000101010101" pitchFamily="50" charset="-127"/>
                                </a:rPr>
                                <m:t>𝜂</m:t>
                              </m:r>
                            </m:oMath>
                          </a14:m>
                          <a:r>
                            <a:rPr lang="en-US" altLang="ko-KR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맑은 고딕" panose="020B0503020000020004" pitchFamily="50" charset="-127"/>
                              <a:cs typeface="Times New Roman" panose="02020603050405020304" pitchFamily="18" charset="0"/>
                            </a:rPr>
                            <a:t> is the learning rate.</a:t>
                          </a:r>
                          <a:endParaRPr lang="ko-KR" sz="1200" b="0" kern="1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5985" marR="65985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49062389"/>
                      </a:ext>
                    </a:extLst>
                  </a:tr>
                  <a:tr h="1695600">
                    <a:tc>
                      <a:txBody>
                        <a:bodyPr/>
                        <a:lstStyle/>
                        <a:p>
                          <a:pPr algn="l" latinLnBrk="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ko-KR" sz="1200" b="1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Server executes:</a:t>
                          </a:r>
                        </a:p>
                        <a:p>
                          <a:pPr algn="l" latinLnBrk="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ko-KR" sz="12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Initialize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ko-KR" sz="120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endParaRPr lang="en-US" altLang="ko-KR" sz="1200" kern="1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algn="l" latinLnBrk="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ko-KR" sz="1200" b="1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for</a:t>
                          </a:r>
                          <a:r>
                            <a:rPr lang="en-US" altLang="ko-KR" sz="12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each round t = 1, 2, … </a:t>
                          </a:r>
                          <a:r>
                            <a:rPr lang="en-US" altLang="ko-KR" sz="1200" b="1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do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  <m:r>
                                <a:rPr lang="en-US" altLang="ko-KR" sz="120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←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sz="1200" b="0" i="0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max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⁡(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∙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,1)</m:t>
                              </m:r>
                            </m:oMath>
                          </a14:m>
                          <a:r>
                            <a:rPr lang="en-US" altLang="ko-KR" sz="12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ko-KR" sz="120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ko-KR" sz="120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←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𝑟𝑎𝑛𝑑𝑜𝑚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𝑠𝑒𝑡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𝑜𝑓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𝑐𝑙𝑖𝑒𝑛𝑡𝑠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altLang="ko-KR" sz="12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   for each client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altLang="ko-KR" sz="120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ko-KR" sz="12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ko-KR" sz="1200" b="1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in parallel do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ko-KR" sz="120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+1</m:t>
                                  </m:r>
                                </m:sub>
                                <m:sup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p>
                              </m:sSubSup>
                              <m:r>
                                <a:rPr lang="en-US" altLang="ko-KR" sz="120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←</m:t>
                              </m:r>
                            </m:oMath>
                          </a14:m>
                          <a:r>
                            <a:rPr lang="en-US" altLang="ko-KR" sz="12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ClientUpdate(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altLang="ko-KR" sz="1200" kern="1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algn="l" latinLnBrk="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ko-KR" sz="12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  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ko-KR" sz="120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US" altLang="ko-KR" sz="120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←</m:t>
                              </m:r>
                              <m:r>
                                <a:rPr lang="en-US" altLang="ko-KR" sz="12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5"/>
                                    </m:rP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𝐾</m:t>
                                  </m:r>
                                </m:sup>
                                <m:e>
                                  <m:f>
                                    <m:fPr>
                                      <m:ctrlPr>
                                        <a:rPr lang="en-US" altLang="ko-KR" sz="1200" b="0" i="1" kern="100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altLang="ko-KR" sz="1200" b="0" i="1" kern="100" smtClean="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1200" b="0" i="1" kern="100" smtClean="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1200" b="0" i="1" kern="100" smtClean="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altLang="ko-KR" sz="1200" b="0" i="1" kern="100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𝑛</m:t>
                                      </m:r>
                                    </m:den>
                                  </m:f>
                                </m:e>
                              </m:nary>
                              <m:sSubSup>
                                <m:sSubSupPr>
                                  <m:ctrlP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+1</m:t>
                                  </m:r>
                                </m:sub>
                                <m:sup>
                                  <m:r>
                                    <a:rPr lang="en-US" altLang="ko-KR" sz="12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altLang="ko-KR" sz="12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marL="65985" marR="65985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8470694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표 18">
                <a:extLst>
                  <a:ext uri="{FF2B5EF4-FFF2-40B4-BE49-F238E27FC236}">
                    <a16:creationId xmlns:a16="http://schemas.microsoft.com/office/drawing/2014/main" id="{36C20127-5FF6-D5E2-076A-DF449B0851D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92760546"/>
                  </p:ext>
                </p:extLst>
              </p:nvPr>
            </p:nvGraphicFramePr>
            <p:xfrm>
              <a:off x="6835832" y="3572494"/>
              <a:ext cx="4194118" cy="2302526"/>
            </p:xfrm>
            <a:graphic>
              <a:graphicData uri="http://schemas.openxmlformats.org/drawingml/2006/table">
                <a:tbl>
                  <a:tblPr firstRow="1" firstCol="1"/>
                  <a:tblGrid>
                    <a:gridCol w="4194118">
                      <a:extLst>
                        <a:ext uri="{9D8B030D-6E8A-4147-A177-3AD203B41FA5}">
                          <a16:colId xmlns:a16="http://schemas.microsoft.com/office/drawing/2014/main" val="2356467997"/>
                        </a:ext>
                      </a:extLst>
                    </a:gridCol>
                  </a:tblGrid>
                  <a:tr h="606926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65985" marR="65985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t="-3000" r="-145" b="-33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9062389"/>
                      </a:ext>
                    </a:extLst>
                  </a:tr>
                  <a:tr h="1695600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65985" marR="65985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t="-37050" r="-145" b="-215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4706940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30" name="직선 화살표 연결선 29">
            <a:extLst>
              <a:ext uri="{FF2B5EF4-FFF2-40B4-BE49-F238E27FC236}">
                <a16:creationId xmlns:a16="http://schemas.microsoft.com/office/drawing/2014/main" id="{E093626C-2B85-DFBB-CFAB-5D661795029E}"/>
              </a:ext>
            </a:extLst>
          </p:cNvPr>
          <p:cNvCxnSpPr>
            <a:cxnSpLocks/>
          </p:cNvCxnSpPr>
          <p:nvPr/>
        </p:nvCxnSpPr>
        <p:spPr>
          <a:xfrm>
            <a:off x="2555585" y="3720927"/>
            <a:ext cx="2991096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B7D96C4E-E45E-6532-534E-2C2DA6DE4017}"/>
              </a:ext>
            </a:extLst>
          </p:cNvPr>
          <p:cNvSpPr/>
          <p:nvPr/>
        </p:nvSpPr>
        <p:spPr>
          <a:xfrm>
            <a:off x="2555586" y="3469454"/>
            <a:ext cx="1048982" cy="229534"/>
          </a:xfrm>
          <a:prstGeom prst="rect">
            <a:avLst/>
          </a:prstGeom>
          <a:solidFill>
            <a:srgbClr val="C2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09BCD752-1620-FA3D-144E-F09AA960A8A3}"/>
              </a:ext>
            </a:extLst>
          </p:cNvPr>
          <p:cNvSpPr/>
          <p:nvPr/>
        </p:nvSpPr>
        <p:spPr>
          <a:xfrm>
            <a:off x="2555585" y="3871657"/>
            <a:ext cx="1346196" cy="229534"/>
          </a:xfrm>
          <a:prstGeom prst="rect">
            <a:avLst/>
          </a:prstGeom>
          <a:solidFill>
            <a:srgbClr val="C2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A8667C5E-20C7-6E31-F6FA-F9C4FB3178BD}"/>
              </a:ext>
            </a:extLst>
          </p:cNvPr>
          <p:cNvSpPr/>
          <p:nvPr/>
        </p:nvSpPr>
        <p:spPr>
          <a:xfrm>
            <a:off x="2555584" y="4291995"/>
            <a:ext cx="425419" cy="229534"/>
          </a:xfrm>
          <a:prstGeom prst="rect">
            <a:avLst/>
          </a:prstGeom>
          <a:solidFill>
            <a:srgbClr val="C2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A31570B-CE04-B6E5-85E7-E0783CFEE5EC}"/>
              </a:ext>
            </a:extLst>
          </p:cNvPr>
          <p:cNvSpPr txBox="1"/>
          <p:nvPr/>
        </p:nvSpPr>
        <p:spPr>
          <a:xfrm>
            <a:off x="5447761" y="5170847"/>
            <a:ext cx="892913" cy="279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Round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08A2A0-DD4E-C55F-A9F4-00E32DE9A908}"/>
              </a:ext>
            </a:extLst>
          </p:cNvPr>
          <p:cNvSpPr txBox="1"/>
          <p:nvPr/>
        </p:nvSpPr>
        <p:spPr>
          <a:xfrm>
            <a:off x="2374118" y="5354344"/>
            <a:ext cx="349806" cy="279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D4884A8-E048-CD8F-AED0-37FAA2C87747}"/>
              </a:ext>
            </a:extLst>
          </p:cNvPr>
          <p:cNvSpPr txBox="1"/>
          <p:nvPr/>
        </p:nvSpPr>
        <p:spPr>
          <a:xfrm>
            <a:off x="3613136" y="5354344"/>
            <a:ext cx="702666" cy="279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N+1</a:t>
            </a:r>
          </a:p>
        </p:txBody>
      </p:sp>
      <p:cxnSp>
        <p:nvCxnSpPr>
          <p:cNvPr id="50" name="직선 연결선 49">
            <a:extLst>
              <a:ext uri="{FF2B5EF4-FFF2-40B4-BE49-F238E27FC236}">
                <a16:creationId xmlns:a16="http://schemas.microsoft.com/office/drawing/2014/main" id="{8DF063E7-0DC1-F98F-ED03-FF42ECD05A37}"/>
              </a:ext>
            </a:extLst>
          </p:cNvPr>
          <p:cNvCxnSpPr>
            <a:cxnSpLocks/>
          </p:cNvCxnSpPr>
          <p:nvPr/>
        </p:nvCxnSpPr>
        <p:spPr>
          <a:xfrm flipH="1" flipV="1">
            <a:off x="3927409" y="3322191"/>
            <a:ext cx="5158" cy="200914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206D0E8A-BCE8-5346-796C-C5F556151C4C}"/>
              </a:ext>
            </a:extLst>
          </p:cNvPr>
          <p:cNvSpPr txBox="1"/>
          <p:nvPr/>
        </p:nvSpPr>
        <p:spPr>
          <a:xfrm>
            <a:off x="1651582" y="3833677"/>
            <a:ext cx="892913" cy="279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 B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4EE34DC-FFBB-8A73-0888-9DEC1230E581}"/>
              </a:ext>
            </a:extLst>
          </p:cNvPr>
          <p:cNvSpPr txBox="1"/>
          <p:nvPr/>
        </p:nvSpPr>
        <p:spPr>
          <a:xfrm>
            <a:off x="1651582" y="4250897"/>
            <a:ext cx="892913" cy="279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 C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118BDA2-E067-F49B-5234-C4828D0AFC0F}"/>
              </a:ext>
            </a:extLst>
          </p:cNvPr>
          <p:cNvSpPr txBox="1"/>
          <p:nvPr/>
        </p:nvSpPr>
        <p:spPr>
          <a:xfrm>
            <a:off x="1651582" y="3413201"/>
            <a:ext cx="892913" cy="279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 A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6DAFE86-838D-4326-1143-6C555B78352F}"/>
              </a:ext>
            </a:extLst>
          </p:cNvPr>
          <p:cNvSpPr txBox="1"/>
          <p:nvPr/>
        </p:nvSpPr>
        <p:spPr>
          <a:xfrm>
            <a:off x="1651582" y="4678364"/>
            <a:ext cx="892913" cy="279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 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F492659-86AC-F3F8-F85E-3579422C7C91}"/>
              </a:ext>
            </a:extLst>
          </p:cNvPr>
          <p:cNvSpPr txBox="1"/>
          <p:nvPr/>
        </p:nvSpPr>
        <p:spPr>
          <a:xfrm>
            <a:off x="1651582" y="5049498"/>
            <a:ext cx="892913" cy="279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 E</a:t>
            </a:r>
          </a:p>
        </p:txBody>
      </p: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A0C6801C-2CC2-BDC7-7137-39CCB9DFA00D}"/>
              </a:ext>
            </a:extLst>
          </p:cNvPr>
          <p:cNvCxnSpPr>
            <a:cxnSpLocks/>
          </p:cNvCxnSpPr>
          <p:nvPr/>
        </p:nvCxnSpPr>
        <p:spPr>
          <a:xfrm flipH="1" flipV="1">
            <a:off x="5337237" y="3322192"/>
            <a:ext cx="5160" cy="200914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019322BA-BC43-1E82-C049-F15A041C7A3F}"/>
              </a:ext>
            </a:extLst>
          </p:cNvPr>
          <p:cNvSpPr txBox="1"/>
          <p:nvPr/>
        </p:nvSpPr>
        <p:spPr>
          <a:xfrm>
            <a:off x="3183049" y="2733138"/>
            <a:ext cx="1483014" cy="475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</a:t>
            </a:r>
          </a:p>
          <a:p>
            <a:pPr algn="ctr"/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Update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E37B5E6-E268-928F-B7AF-5F53359BCDF4}"/>
              </a:ext>
            </a:extLst>
          </p:cNvPr>
          <p:cNvSpPr txBox="1"/>
          <p:nvPr/>
        </p:nvSpPr>
        <p:spPr>
          <a:xfrm>
            <a:off x="4591755" y="2733138"/>
            <a:ext cx="1483014" cy="475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</a:t>
            </a:r>
          </a:p>
          <a:p>
            <a:pPr algn="ctr"/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Update</a:t>
            </a:r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841E0D11-744F-8E96-FFCE-5F3062B66D26}"/>
              </a:ext>
            </a:extLst>
          </p:cNvPr>
          <p:cNvSpPr/>
          <p:nvPr/>
        </p:nvSpPr>
        <p:spPr>
          <a:xfrm>
            <a:off x="2556040" y="5080339"/>
            <a:ext cx="425419" cy="229534"/>
          </a:xfrm>
          <a:prstGeom prst="rect">
            <a:avLst/>
          </a:prstGeom>
          <a:solidFill>
            <a:srgbClr val="C2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9F68449F-36D0-B19B-F3A5-8C59BA6E41D7}"/>
              </a:ext>
            </a:extLst>
          </p:cNvPr>
          <p:cNvSpPr/>
          <p:nvPr/>
        </p:nvSpPr>
        <p:spPr>
          <a:xfrm>
            <a:off x="3964471" y="3469454"/>
            <a:ext cx="1048982" cy="229534"/>
          </a:xfrm>
          <a:prstGeom prst="rect">
            <a:avLst/>
          </a:prstGeom>
          <a:solidFill>
            <a:srgbClr val="C2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17E9A5EB-03E8-002D-A615-A240A7B23C27}"/>
              </a:ext>
            </a:extLst>
          </p:cNvPr>
          <p:cNvSpPr/>
          <p:nvPr/>
        </p:nvSpPr>
        <p:spPr>
          <a:xfrm>
            <a:off x="3964469" y="4291995"/>
            <a:ext cx="425419" cy="229534"/>
          </a:xfrm>
          <a:prstGeom prst="rect">
            <a:avLst/>
          </a:prstGeom>
          <a:solidFill>
            <a:srgbClr val="C2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직사각형 61">
            <a:extLst>
              <a:ext uri="{FF2B5EF4-FFF2-40B4-BE49-F238E27FC236}">
                <a16:creationId xmlns:a16="http://schemas.microsoft.com/office/drawing/2014/main" id="{887C021A-DF13-AB00-3671-E1FF560C7CBB}"/>
              </a:ext>
            </a:extLst>
          </p:cNvPr>
          <p:cNvSpPr/>
          <p:nvPr/>
        </p:nvSpPr>
        <p:spPr>
          <a:xfrm>
            <a:off x="3964470" y="4739526"/>
            <a:ext cx="1346196" cy="229534"/>
          </a:xfrm>
          <a:prstGeom prst="rect">
            <a:avLst/>
          </a:prstGeom>
          <a:solidFill>
            <a:srgbClr val="C2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2688C1BF-84F2-6E2F-CC2B-2E51CDF8E5A9}"/>
              </a:ext>
            </a:extLst>
          </p:cNvPr>
          <p:cNvSpPr/>
          <p:nvPr/>
        </p:nvSpPr>
        <p:spPr>
          <a:xfrm>
            <a:off x="3964925" y="5080339"/>
            <a:ext cx="425419" cy="229534"/>
          </a:xfrm>
          <a:prstGeom prst="rect">
            <a:avLst/>
          </a:prstGeom>
          <a:solidFill>
            <a:srgbClr val="C2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4" name="직선 화살표 연결선 63">
            <a:extLst>
              <a:ext uri="{FF2B5EF4-FFF2-40B4-BE49-F238E27FC236}">
                <a16:creationId xmlns:a16="http://schemas.microsoft.com/office/drawing/2014/main" id="{C6557E21-E078-98E0-AA0C-5C508FE694E0}"/>
              </a:ext>
            </a:extLst>
          </p:cNvPr>
          <p:cNvCxnSpPr>
            <a:cxnSpLocks/>
          </p:cNvCxnSpPr>
          <p:nvPr/>
        </p:nvCxnSpPr>
        <p:spPr>
          <a:xfrm>
            <a:off x="2555585" y="4123098"/>
            <a:ext cx="2991096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직선 화살표 연결선 64">
            <a:extLst>
              <a:ext uri="{FF2B5EF4-FFF2-40B4-BE49-F238E27FC236}">
                <a16:creationId xmlns:a16="http://schemas.microsoft.com/office/drawing/2014/main" id="{48D7F240-2800-823D-1261-A1C6756C2063}"/>
              </a:ext>
            </a:extLst>
          </p:cNvPr>
          <p:cNvCxnSpPr>
            <a:cxnSpLocks/>
          </p:cNvCxnSpPr>
          <p:nvPr/>
        </p:nvCxnSpPr>
        <p:spPr>
          <a:xfrm>
            <a:off x="2555585" y="4544914"/>
            <a:ext cx="2991096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직선 화살표 연결선 65">
            <a:extLst>
              <a:ext uri="{FF2B5EF4-FFF2-40B4-BE49-F238E27FC236}">
                <a16:creationId xmlns:a16="http://schemas.microsoft.com/office/drawing/2014/main" id="{EC1C92A0-9083-E752-E2E5-73527502479A}"/>
              </a:ext>
            </a:extLst>
          </p:cNvPr>
          <p:cNvCxnSpPr>
            <a:cxnSpLocks/>
          </p:cNvCxnSpPr>
          <p:nvPr/>
        </p:nvCxnSpPr>
        <p:spPr>
          <a:xfrm>
            <a:off x="2555585" y="4988956"/>
            <a:ext cx="2991096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직선 화살표 연결선 66">
            <a:extLst>
              <a:ext uri="{FF2B5EF4-FFF2-40B4-BE49-F238E27FC236}">
                <a16:creationId xmlns:a16="http://schemas.microsoft.com/office/drawing/2014/main" id="{ED9BC388-8E3A-A07B-6058-9F9340C3EA28}"/>
              </a:ext>
            </a:extLst>
          </p:cNvPr>
          <p:cNvCxnSpPr>
            <a:cxnSpLocks/>
          </p:cNvCxnSpPr>
          <p:nvPr/>
        </p:nvCxnSpPr>
        <p:spPr>
          <a:xfrm>
            <a:off x="2555585" y="5330080"/>
            <a:ext cx="2991096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직사각형 67">
            <a:extLst>
              <a:ext uri="{FF2B5EF4-FFF2-40B4-BE49-F238E27FC236}">
                <a16:creationId xmlns:a16="http://schemas.microsoft.com/office/drawing/2014/main" id="{87BE3A9A-034B-8E16-87DB-E5D691A92CB7}"/>
              </a:ext>
            </a:extLst>
          </p:cNvPr>
          <p:cNvSpPr/>
          <p:nvPr/>
        </p:nvSpPr>
        <p:spPr>
          <a:xfrm>
            <a:off x="1262224" y="2733138"/>
            <a:ext cx="5324664" cy="292075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직사각형 68">
            <a:extLst>
              <a:ext uri="{FF2B5EF4-FFF2-40B4-BE49-F238E27FC236}">
                <a16:creationId xmlns:a16="http://schemas.microsoft.com/office/drawing/2014/main" id="{3B4A0A27-29E9-E295-FF9C-E3E084492621}"/>
              </a:ext>
            </a:extLst>
          </p:cNvPr>
          <p:cNvSpPr/>
          <p:nvPr/>
        </p:nvSpPr>
        <p:spPr>
          <a:xfrm>
            <a:off x="6989626" y="4822760"/>
            <a:ext cx="2216727" cy="3736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2A84F98-C1D3-D08D-08CD-B2D65B4B13D7}"/>
                  </a:ext>
                </a:extLst>
              </p:cNvPr>
              <p:cNvSpPr txBox="1"/>
              <p:nvPr/>
            </p:nvSpPr>
            <p:spPr>
              <a:xfrm>
                <a:off x="6821052" y="2409379"/>
                <a:ext cx="4194118" cy="11666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ko-KR" sz="1200" b="1" i="1" spc="-3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Malgun Gothic Semilight" panose="020B0503020000020004" pitchFamily="34" charset="-127"/>
                      </a:rPr>
                      <m:t>𝑲</m:t>
                    </m:r>
                  </m:oMath>
                </a14:m>
                <a:r>
                  <a:rPr lang="en-US" altLang="ko-KR" sz="1200" spc="-3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ko-KR" altLang="en-US" sz="1200" spc="-3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전체 클라이언트 수</a:t>
                </a:r>
                <a:r>
                  <a:rPr lang="en-US" altLang="ko-KR" sz="1200" spc="-3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): 5,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ko-KR" sz="1200" b="1" i="1" spc="-3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Malgun Gothic Semilight" panose="020B0503020000020004" pitchFamily="34" charset="-127"/>
                      </a:rPr>
                      <m:t>𝑪</m:t>
                    </m:r>
                    <m:r>
                      <a:rPr lang="en-US" altLang="ko-KR" sz="1200" b="0" i="1" spc="-3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Malgun Gothic Semilight" panose="020B0503020000020004" pitchFamily="34" charset="-127"/>
                      </a:rPr>
                      <m:t> </m:t>
                    </m:r>
                  </m:oMath>
                </a14:m>
                <a:r>
                  <a:rPr lang="en-US" altLang="ko-KR" sz="1200" spc="-3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ko-KR" altLang="en-US" sz="1200" spc="-3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참여 클라이언트 비율</a:t>
                </a:r>
                <a:r>
                  <a:rPr lang="en-US" altLang="ko-KR" sz="1200" spc="-3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): 0.8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ko-KR" sz="1200" b="1" i="0" spc="-3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Malgun Gothic Semilight" panose="020B0503020000020004" pitchFamily="34" charset="-127"/>
                      </a:rPr>
                      <m:t>𝐦</m:t>
                    </m:r>
                  </m:oMath>
                </a14:m>
                <a:r>
                  <a:rPr lang="en-US" altLang="ko-KR" sz="1200" spc="-3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ko-KR" altLang="en-US" sz="1200" spc="-3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라운드에 참여하는 클라이언트 수</a:t>
                </a:r>
                <a:r>
                  <a:rPr lang="en-US" altLang="ko-KR" sz="1200" spc="-3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): 4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200" b="1" i="1" spc="-3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algun Gothic Semilight" panose="020B0503020000020004" pitchFamily="34" charset="-127"/>
                          </a:rPr>
                        </m:ctrlPr>
                      </m:sSubPr>
                      <m:e>
                        <m:r>
                          <a:rPr lang="en-US" altLang="ko-KR" sz="1200" b="1" i="1" spc="-3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algun Gothic Semilight" panose="020B0503020000020004" pitchFamily="34" charset="-127"/>
                          </a:rPr>
                          <m:t>𝑺</m:t>
                        </m:r>
                      </m:e>
                      <m:sub>
                        <m:r>
                          <a:rPr lang="en-US" altLang="ko-KR" sz="1200" b="1" i="1" spc="-3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algun Gothic Semilight" panose="020B0503020000020004" pitchFamily="34" charset="-127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US" altLang="ko-KR" sz="1200" spc="-3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ko-KR" altLang="en-US" sz="1200" spc="-3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선택된 클라이언트 집합</a:t>
                </a:r>
                <a:r>
                  <a:rPr lang="en-US" altLang="ko-KR" sz="1200" spc="-3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): [A, B, C, E], [A, C, D, E]</a:t>
                </a: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2A84F98-C1D3-D08D-08CD-B2D65B4B1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1052" y="2409379"/>
                <a:ext cx="4194118" cy="1166601"/>
              </a:xfrm>
              <a:prstGeom prst="rect">
                <a:avLst/>
              </a:prstGeom>
              <a:blipFill>
                <a:blip r:embed="rId4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9067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6455884"/>
            <a:ext cx="12192000" cy="40211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직선 연결선 10"/>
          <p:cNvCxnSpPr>
            <a:cxnSpLocks/>
            <a:endCxn id="15" idx="2"/>
          </p:cNvCxnSpPr>
          <p:nvPr/>
        </p:nvCxnSpPr>
        <p:spPr>
          <a:xfrm>
            <a:off x="340818" y="1303893"/>
            <a:ext cx="39194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317841" y="903783"/>
            <a:ext cx="78848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spc="-1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Background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D8005C8-DF87-4DD9-8BF3-C6EF9A778917}"/>
              </a:ext>
            </a:extLst>
          </p:cNvPr>
          <p:cNvSpPr/>
          <p:nvPr/>
        </p:nvSpPr>
        <p:spPr>
          <a:xfrm>
            <a:off x="0" y="0"/>
            <a:ext cx="12191999" cy="4054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Yunsang Joo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31344B99-620F-40B8-9335-AE8A803EBEE9}"/>
                  </a:ext>
                </a:extLst>
              </p:cNvPr>
              <p:cNvSpPr/>
              <p:nvPr/>
            </p:nvSpPr>
            <p:spPr>
              <a:xfrm>
                <a:off x="340818" y="1378043"/>
                <a:ext cx="10689132" cy="49775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600" b="1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클라이언트 선택</a:t>
                </a:r>
                <a:endParaRPr lang="en-US" altLang="ko-KR" sz="1600" spc="-30" dirty="0">
                  <a:ea typeface="맑은 고딕" panose="020B0503020000020004" pitchFamily="50" charset="-127"/>
                  <a:cs typeface="Times New Roman" panose="02020603050405020304" pitchFamily="18" charset="0"/>
                </a:endParaRPr>
              </a:p>
              <a:p>
                <a:pPr marL="800100" lvl="1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1600" b="1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Random Selection(</a:t>
                </a:r>
                <a:r>
                  <a:rPr lang="ko-KR" altLang="en-US" sz="1600" b="1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무작위 선택</a:t>
                </a:r>
                <a:r>
                  <a:rPr lang="en-US" altLang="ko-KR" sz="1600" b="1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)</a:t>
                </a:r>
              </a:p>
              <a:p>
                <a:pPr marL="1257300" lvl="2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모</a:t>
                </a:r>
                <a14:m>
                  <m:oMath xmlns:m="http://schemas.openxmlformats.org/officeDocument/2006/math">
                    <m:r>
                      <a:rPr lang="ko-KR" altLang="en-US" sz="1400" i="1" spc="-30" smtClean="0">
                        <a:latin typeface="Cambria Math" panose="02040503050406030204" pitchFamily="18" charset="0"/>
                        <a:ea typeface="맑은 고딕" panose="020B0503020000020004" pitchFamily="50" charset="-127"/>
                        <a:cs typeface="Malgun Gothic Semilight" panose="020B0503020000020004" pitchFamily="34" charset="-127"/>
                      </a:rPr>
                      <m:t>든</m:t>
                    </m:r>
                    <m:r>
                      <a:rPr lang="en-US" altLang="ko-KR" sz="1400" b="0" i="1" spc="-30" smtClean="0">
                        <a:latin typeface="Cambria Math" panose="02040503050406030204" pitchFamily="18" charset="0"/>
                        <a:ea typeface="맑은 고딕" panose="020B0503020000020004" pitchFamily="50" charset="-127"/>
                        <a:cs typeface="Malgun Gothic Semilight" panose="020B0503020000020004" pitchFamily="34" charset="-127"/>
                      </a:rPr>
                      <m:t> </m:t>
                    </m:r>
                    <m:r>
                      <a:rPr lang="ko-KR" altLang="en-US" sz="1400" i="1" spc="-30">
                        <a:latin typeface="Cambria Math" panose="02040503050406030204" pitchFamily="18" charset="0"/>
                        <a:ea typeface="맑은 고딕" panose="020B0503020000020004" pitchFamily="50" charset="-127"/>
                        <a:cs typeface="Malgun Gothic Semilight" panose="020B0503020000020004" pitchFamily="34" charset="-127"/>
                      </a:rPr>
                      <m:t>클</m:t>
                    </m:r>
                    <m:r>
                      <a:rPr lang="ko-KR" altLang="en-US" sz="1400" i="1" spc="-30" smtClean="0">
                        <a:latin typeface="Cambria Math" panose="02040503050406030204" pitchFamily="18" charset="0"/>
                        <a:ea typeface="맑은 고딕" panose="020B0503020000020004" pitchFamily="50" charset="-127"/>
                        <a:cs typeface="Malgun Gothic Semilight" panose="020B0503020000020004" pitchFamily="34" charset="-127"/>
                      </a:rPr>
                      <m:t>라</m:t>
                    </m:r>
                    <m:r>
                      <a:rPr lang="ko-KR" altLang="en-US" sz="1400" i="1" spc="-30">
                        <a:latin typeface="Cambria Math" panose="02040503050406030204" pitchFamily="18" charset="0"/>
                        <a:ea typeface="맑은 고딕" panose="020B0503020000020004" pitchFamily="50" charset="-127"/>
                        <a:cs typeface="Malgun Gothic Semilight" panose="020B0503020000020004" pitchFamily="34" charset="-127"/>
                      </a:rPr>
                      <m:t>이</m:t>
                    </m:r>
                    <m:r>
                      <a:rPr lang="ko-KR" altLang="en-US" sz="1400" i="1" spc="-30" smtClean="0">
                        <a:latin typeface="Cambria Math" panose="02040503050406030204" pitchFamily="18" charset="0"/>
                        <a:ea typeface="맑은 고딕" panose="020B0503020000020004" pitchFamily="50" charset="-127"/>
                        <a:cs typeface="Malgun Gothic Semilight" panose="020B0503020000020004" pitchFamily="34" charset="-127"/>
                      </a:rPr>
                      <m:t>언</m:t>
                    </m:r>
                    <m:r>
                      <a:rPr lang="ko-KR" altLang="en-US" sz="1400" i="1" spc="-30">
                        <a:latin typeface="Cambria Math" panose="02040503050406030204" pitchFamily="18" charset="0"/>
                        <a:ea typeface="맑은 고딕" panose="020B0503020000020004" pitchFamily="50" charset="-127"/>
                        <a:cs typeface="Malgun Gothic Semilight" panose="020B0503020000020004" pitchFamily="34" charset="-127"/>
                      </a:rPr>
                      <m:t>트</m:t>
                    </m:r>
                    <m:r>
                      <a:rPr lang="ko-KR" altLang="en-US" sz="1400" i="1" spc="-30" smtClean="0">
                        <a:latin typeface="Cambria Math" panose="02040503050406030204" pitchFamily="18" charset="0"/>
                        <a:ea typeface="맑은 고딕" panose="020B0503020000020004" pitchFamily="50" charset="-127"/>
                        <a:cs typeface="Malgun Gothic Semilight" panose="020B0503020000020004" pitchFamily="34" charset="-127"/>
                      </a:rPr>
                      <m:t>를</m:t>
                    </m:r>
                    <m:r>
                      <a:rPr lang="en-US" altLang="ko-KR" sz="1400" b="0" i="1" spc="-30" smtClean="0">
                        <a:latin typeface="Cambria Math" panose="02040503050406030204" pitchFamily="18" charset="0"/>
                        <a:ea typeface="맑은 고딕" panose="020B0503020000020004" pitchFamily="50" charset="-127"/>
                        <a:cs typeface="Malgun Gothic Semilight" panose="020B0503020000020004" pitchFamily="34" charset="-127"/>
                      </a:rPr>
                      <m:t> </m:t>
                    </m:r>
                    <m:f>
                      <m:fPr>
                        <m:ctrlPr>
                          <a:rPr lang="en-US" altLang="ko-KR" sz="1400" i="1" spc="-30" smtClean="0"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Malgun Gothic Semilight" panose="020B0503020000020004" pitchFamily="34" charset="-127"/>
                          </a:rPr>
                        </m:ctrlPr>
                      </m:fPr>
                      <m:num>
                        <m:r>
                          <a:rPr lang="en-US" altLang="ko-KR" sz="1400" b="0" i="1" spc="-30" smtClean="0"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Malgun Gothic Semilight" panose="020B0503020000020004" pitchFamily="34" charset="-127"/>
                          </a:rPr>
                          <m:t>1</m:t>
                        </m:r>
                      </m:num>
                      <m:den>
                        <m:r>
                          <a:rPr lang="en-US" altLang="ko-KR" sz="1400" b="0" i="1" spc="-30" smtClean="0"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Malgun Gothic Semilight" panose="020B0503020000020004" pitchFamily="34" charset="-127"/>
                          </a:rPr>
                          <m:t>𝐾</m:t>
                        </m:r>
                      </m:den>
                    </m:f>
                  </m:oMath>
                </a14:m>
                <a:r>
                  <a:rPr lang="ko-KR" altLang="en-US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 확률로 선택</a:t>
                </a:r>
                <a:endParaRPr lang="en-US" altLang="ko-KR" sz="1400" spc="-30" dirty="0">
                  <a:ea typeface="맑은 고딕" panose="020B0503020000020004" pitchFamily="50" charset="-127"/>
                  <a:cs typeface="Times New Roman" panose="02020603050405020304" pitchFamily="18" charset="0"/>
                </a:endParaRPr>
              </a:p>
              <a:p>
                <a:pPr marL="1257300" lvl="2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모든</a:t>
                </a:r>
                <a:r>
                  <a:rPr lang="en-US" altLang="ko-KR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 </a:t>
                </a:r>
                <a:r>
                  <a:rPr lang="ko-KR" altLang="en-US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클라이언트의</a:t>
                </a:r>
                <a:r>
                  <a:rPr lang="en-US" altLang="ko-KR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 </a:t>
                </a:r>
                <a:r>
                  <a:rPr lang="ko-KR" altLang="en-US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데이터를</a:t>
                </a:r>
                <a:r>
                  <a:rPr lang="en-US" altLang="ko-KR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 </a:t>
                </a:r>
                <a:r>
                  <a:rPr lang="ko-KR" altLang="en-US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동등하게</a:t>
                </a:r>
                <a:r>
                  <a:rPr lang="en-US" altLang="ko-KR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 </a:t>
                </a:r>
                <a:r>
                  <a:rPr lang="ko-KR" altLang="en-US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활용</a:t>
                </a:r>
                <a:r>
                  <a:rPr lang="en-US" altLang="ko-KR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(중요한 데이터 무시)</a:t>
                </a:r>
              </a:p>
              <a:p>
                <a:pPr marL="800100" lvl="1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1600" b="1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Client Weighted Selection(</a:t>
                </a:r>
                <a:r>
                  <a:rPr lang="ko-KR" altLang="en-US" sz="1600" b="1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클라이언트 가중 선택</a:t>
                </a:r>
                <a:r>
                  <a:rPr lang="en-US" altLang="ko-KR" sz="1600" b="1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)</a:t>
                </a:r>
              </a:p>
              <a:p>
                <a:pPr marL="1257300" lvl="2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각 클라이언트를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1400" i="1" spc="-30" smtClean="0"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Malgun Gothic Semilight" panose="020B0503020000020004" pitchFamily="34" charset="-127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ko-KR" sz="1400" i="1" spc="-30" smtClean="0"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Malgun Gothic Semilight" panose="020B0503020000020004" pitchFamily="34" charset="-127"/>
                              </a:rPr>
                            </m:ctrlPr>
                          </m:sSubPr>
                          <m:e>
                            <m:r>
                              <a:rPr lang="en-US" altLang="ko-KR" sz="1400" b="0" i="1" spc="-30" smtClean="0"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Malgun Gothic Semilight" panose="020B0503020000020004" pitchFamily="34" charset="-127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ko-KR" sz="1400" b="0" i="1" spc="-30" smtClean="0"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Malgun Gothic Semilight" panose="020B0503020000020004" pitchFamily="34" charset="-127"/>
                              </a:rPr>
                              <m:t>𝑘</m:t>
                            </m:r>
                          </m:sub>
                        </m:sSub>
                      </m:num>
                      <m:den>
                        <m:r>
                          <a:rPr lang="en-US" altLang="ko-KR" sz="1400" b="0" i="1" spc="-30" smtClean="0"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Malgun Gothic Semilight" panose="020B0503020000020004" pitchFamily="34" charset="-127"/>
                          </a:rPr>
                          <m:t>𝑛</m:t>
                        </m:r>
                      </m:den>
                    </m:f>
                  </m:oMath>
                </a14:m>
                <a:r>
                  <a:rPr lang="ko-KR" altLang="en-US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 확률로 선택</a:t>
                </a:r>
                <a:endParaRPr lang="en-US" altLang="ko-KR" sz="1400" spc="-30" dirty="0">
                  <a:ea typeface="맑은 고딕" panose="020B0503020000020004" pitchFamily="50" charset="-127"/>
                  <a:cs typeface="Times New Roman" panose="02020603050405020304" pitchFamily="18" charset="0"/>
                </a:endParaRPr>
              </a:p>
              <a:p>
                <a:pPr marL="1257300" lvl="2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중요한 데이터 위주로 학습 가능</a:t>
                </a:r>
                <a:r>
                  <a:rPr lang="en-US" altLang="ko-KR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(작은 클라이언트 활용 감소)</a:t>
                </a:r>
              </a:p>
              <a:p>
                <a:pPr marL="800100" lvl="1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1600" b="1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High Loss Selection(</a:t>
                </a:r>
                <a:r>
                  <a:rPr lang="ko-KR" altLang="en-US" sz="1600" b="1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높은 손실 선택</a:t>
                </a:r>
                <a:r>
                  <a:rPr lang="en-US" altLang="ko-KR" sz="1600" b="1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)</a:t>
                </a:r>
              </a:p>
              <a:p>
                <a:pPr marL="1257300" lvl="2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로컬 모델 학습에서 발생한 손실 중 높은 손실을 가진 클라이언트를 선택</a:t>
                </a:r>
                <a:endParaRPr lang="en-US" altLang="ko-KR" sz="1400" spc="-30" dirty="0">
                  <a:ea typeface="맑은 고딕" panose="020B0503020000020004" pitchFamily="50" charset="-127"/>
                  <a:cs typeface="Times New Roman" panose="02020603050405020304" pitchFamily="18" charset="0"/>
                </a:endParaRPr>
              </a:p>
              <a:p>
                <a:pPr marL="1257300" lvl="2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학습에 핵심적인 클라이언트 선택 가능</a:t>
                </a:r>
                <a:r>
                  <a:rPr lang="en-US" altLang="ko-KR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(</a:t>
                </a:r>
                <a:r>
                  <a:rPr lang="ko-KR" altLang="en-US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노이즈에</a:t>
                </a:r>
                <a:r>
                  <a:rPr lang="en-US" altLang="ko-KR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 </a:t>
                </a:r>
                <a:r>
                  <a:rPr lang="ko-KR" altLang="en-US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취약</a:t>
                </a:r>
                <a:r>
                  <a:rPr lang="en-US" altLang="ko-KR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)</a:t>
                </a:r>
              </a:p>
              <a:p>
                <a:pPr marL="1257300" lvl="2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ko-KR" sz="1600" spc="-30" dirty="0">
                  <a:ea typeface="맑은 고딕" panose="020B0503020000020004" pitchFamily="50" charset="-127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본 연구는 </a:t>
                </a:r>
                <a:r>
                  <a:rPr lang="ko-KR" altLang="en-US" sz="1400" b="1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불균형 데이터</a:t>
                </a:r>
                <a:r>
                  <a:rPr lang="ko-KR" altLang="en-US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에서 다양한 </a:t>
                </a:r>
                <a:r>
                  <a:rPr lang="ko-KR" altLang="en-US" sz="1400" b="1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클라이언트 선택</a:t>
                </a:r>
                <a:r>
                  <a:rPr lang="ko-KR" altLang="en-US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 기법을 각각 적용하여 성능을 평가</a:t>
                </a:r>
                <a:endParaRPr lang="en-US" altLang="ko-KR" sz="1400" spc="-30" dirty="0">
                  <a:ea typeface="맑은 고딕" panose="020B0503020000020004" pitchFamily="50" charset="-12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31344B99-620F-40B8-9335-AE8A803EBE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18" y="1378043"/>
                <a:ext cx="10689132" cy="4977516"/>
              </a:xfrm>
              <a:prstGeom prst="rect">
                <a:avLst/>
              </a:prstGeom>
              <a:blipFill>
                <a:blip r:embed="rId3"/>
                <a:stretch>
                  <a:fillRect l="-228" b="-3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직사각형 2">
            <a:extLst>
              <a:ext uri="{FF2B5EF4-FFF2-40B4-BE49-F238E27FC236}">
                <a16:creationId xmlns:a16="http://schemas.microsoft.com/office/drawing/2014/main" id="{2E271FE4-64C1-5D73-5781-33F1D57437F4}"/>
              </a:ext>
            </a:extLst>
          </p:cNvPr>
          <p:cNvSpPr/>
          <p:nvPr/>
        </p:nvSpPr>
        <p:spPr>
          <a:xfrm>
            <a:off x="129396" y="6503053"/>
            <a:ext cx="8885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  <a:sym typeface="Malgun Gothic"/>
              </a:rPr>
              <a:t>A Research on Efficient Liver Fibrosis Diagnosis Based on Federated Learning Using Heterogeneous Ultrasound Images</a:t>
            </a:r>
            <a:endParaRPr lang="ko-KR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49004BC-A223-4E75-1C0B-8A1EF0EB0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30193-EF39-44E9-9B41-D49A767A02C7}" type="slidenum">
              <a:rPr lang="ko-KR" altLang="en-US" smtClean="0"/>
              <a:pPr/>
              <a:t>14</a:t>
            </a:fld>
            <a:endParaRPr lang="ko-KR" altLang="en-US" dirty="0"/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F01E7BB3-B7AD-6E95-BF47-41EAAC3FE68F}"/>
              </a:ext>
            </a:extLst>
          </p:cNvPr>
          <p:cNvGrpSpPr/>
          <p:nvPr/>
        </p:nvGrpSpPr>
        <p:grpSpPr>
          <a:xfrm>
            <a:off x="7746449" y="1933948"/>
            <a:ext cx="3180620" cy="3546009"/>
            <a:chOff x="7225026" y="1933948"/>
            <a:chExt cx="4233405" cy="3546009"/>
          </a:xfrm>
        </p:grpSpPr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71545AD2-1973-F765-81CE-71FDE16DBECD}"/>
                </a:ext>
              </a:extLst>
            </p:cNvPr>
            <p:cNvSpPr/>
            <p:nvPr/>
          </p:nvSpPr>
          <p:spPr>
            <a:xfrm>
              <a:off x="7434306" y="2382075"/>
              <a:ext cx="765722" cy="2381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EDF476DF-AE1D-F7C7-3E0E-36A95B39A0D1}"/>
                </a:ext>
              </a:extLst>
            </p:cNvPr>
            <p:cNvSpPr/>
            <p:nvPr/>
          </p:nvSpPr>
          <p:spPr>
            <a:xfrm>
              <a:off x="8200028" y="2382075"/>
              <a:ext cx="765722" cy="2381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C97BDA11-F604-7DA5-467B-CB0DC2ABB50D}"/>
                </a:ext>
              </a:extLst>
            </p:cNvPr>
            <p:cNvSpPr/>
            <p:nvPr/>
          </p:nvSpPr>
          <p:spPr>
            <a:xfrm>
              <a:off x="8965750" y="2382075"/>
              <a:ext cx="765722" cy="2381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9536A158-2262-1699-D549-B5FBE4FDE86D}"/>
                </a:ext>
              </a:extLst>
            </p:cNvPr>
            <p:cNvSpPr/>
            <p:nvPr/>
          </p:nvSpPr>
          <p:spPr>
            <a:xfrm>
              <a:off x="9731472" y="2382075"/>
              <a:ext cx="765722" cy="2381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9BBCB8B9-5FCD-D75D-7456-C2E60CBC41F7}"/>
                </a:ext>
              </a:extLst>
            </p:cNvPr>
            <p:cNvSpPr/>
            <p:nvPr/>
          </p:nvSpPr>
          <p:spPr>
            <a:xfrm>
              <a:off x="10497194" y="2382075"/>
              <a:ext cx="765722" cy="2381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F216E90F-5832-CEAA-D423-CE911117481B}"/>
                </a:ext>
              </a:extLst>
            </p:cNvPr>
            <p:cNvSpPr/>
            <p:nvPr/>
          </p:nvSpPr>
          <p:spPr>
            <a:xfrm>
              <a:off x="7434306" y="3597685"/>
              <a:ext cx="765722" cy="2381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DF736B95-E374-9A96-3622-ED50CD68593E}"/>
                </a:ext>
              </a:extLst>
            </p:cNvPr>
            <p:cNvSpPr/>
            <p:nvPr/>
          </p:nvSpPr>
          <p:spPr>
            <a:xfrm>
              <a:off x="8200028" y="3597685"/>
              <a:ext cx="1214258" cy="2381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DD147877-BB30-616E-D4A3-7F76665E3A39}"/>
                </a:ext>
              </a:extLst>
            </p:cNvPr>
            <p:cNvSpPr/>
            <p:nvPr/>
          </p:nvSpPr>
          <p:spPr>
            <a:xfrm>
              <a:off x="9414286" y="3597685"/>
              <a:ext cx="317186" cy="2381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756F6848-9987-0515-AF6A-8A0C3B8613CB}"/>
                </a:ext>
              </a:extLst>
            </p:cNvPr>
            <p:cNvSpPr/>
            <p:nvPr/>
          </p:nvSpPr>
          <p:spPr>
            <a:xfrm>
              <a:off x="9731472" y="3597685"/>
              <a:ext cx="1143802" cy="2381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F5AFEE34-94C7-B111-B5CD-2323E3622039}"/>
                </a:ext>
              </a:extLst>
            </p:cNvPr>
            <p:cNvSpPr/>
            <p:nvPr/>
          </p:nvSpPr>
          <p:spPr>
            <a:xfrm>
              <a:off x="10875274" y="3597685"/>
              <a:ext cx="387641" cy="2381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137A4D4-6CEB-890E-2B17-EA5D9023C7B4}"/>
                    </a:ext>
                  </a:extLst>
                </p:cNvPr>
                <p:cNvSpPr txBox="1"/>
                <p:nvPr/>
              </p:nvSpPr>
              <p:spPr>
                <a:xfrm>
                  <a:off x="7578089" y="1933948"/>
                  <a:ext cx="478155" cy="43922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ko-KR" sz="1200" i="1" spc="-30" smtClean="0"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Malgun Gothic Semilight" panose="020B0503020000020004" pitchFamily="34" charset="-127"/>
                              </a:rPr>
                            </m:ctrlPr>
                          </m:fPr>
                          <m:num>
                            <m:r>
                              <a:rPr lang="en-US" altLang="ko-KR" sz="1200" b="0" i="1" spc="-30" smtClean="0"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Malgun Gothic Semilight" panose="020B0503020000020004" pitchFamily="34" charset="-127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ko-KR" sz="1200" b="0" i="1" spc="-30" smtClean="0"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Malgun Gothic Semilight" panose="020B0503020000020004" pitchFamily="34" charset="-127"/>
                              </a:rPr>
                              <m:t>𝑘</m:t>
                            </m:r>
                          </m:den>
                        </m:f>
                      </m:oMath>
                    </m:oMathPara>
                  </a14:m>
                  <a:endParaRPr lang="ko-KR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137A4D4-6CEB-890E-2B17-EA5D9023C7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8089" y="1933948"/>
                  <a:ext cx="478155" cy="439223"/>
                </a:xfrm>
                <a:prstGeom prst="rect">
                  <a:avLst/>
                </a:prstGeom>
                <a:blipFill>
                  <a:blip r:embed="rId4"/>
                  <a:stretch>
                    <a:fillRect b="-1389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A2E1BAC-76A6-277C-50B4-0836CBB0210D}"/>
                    </a:ext>
                  </a:extLst>
                </p:cNvPr>
                <p:cNvSpPr txBox="1"/>
                <p:nvPr/>
              </p:nvSpPr>
              <p:spPr>
                <a:xfrm>
                  <a:off x="8343811" y="1933948"/>
                  <a:ext cx="478155" cy="43922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ko-KR" sz="1200" i="1" spc="-30" smtClean="0"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Malgun Gothic Semilight" panose="020B0503020000020004" pitchFamily="34" charset="-127"/>
                              </a:rPr>
                            </m:ctrlPr>
                          </m:fPr>
                          <m:num>
                            <m:r>
                              <a:rPr lang="en-US" altLang="ko-KR" sz="1200" b="0" i="1" spc="-30" smtClean="0"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Malgun Gothic Semilight" panose="020B0503020000020004" pitchFamily="34" charset="-127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ko-KR" sz="1200" i="1" spc="-30">
                                <a:latin typeface="Cambria Math" panose="02040503050406030204" pitchFamily="18" charset="0"/>
                                <a:cs typeface="Malgun Gothic Semilight" panose="020B0503020000020004" pitchFamily="34" charset="-127"/>
                              </a:rPr>
                              <m:t>𝑘</m:t>
                            </m:r>
                          </m:den>
                        </m:f>
                      </m:oMath>
                    </m:oMathPara>
                  </a14:m>
                  <a:endParaRPr lang="ko-KR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A2E1BAC-76A6-277C-50B4-0836CBB021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43811" y="1933948"/>
                  <a:ext cx="478155" cy="439223"/>
                </a:xfrm>
                <a:prstGeom prst="rect">
                  <a:avLst/>
                </a:prstGeom>
                <a:blipFill>
                  <a:blip r:embed="rId4"/>
                  <a:stretch>
                    <a:fillRect b="-1389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3FB8EA9-8D44-CA41-07BB-4096E66CA3C3}"/>
                    </a:ext>
                  </a:extLst>
                </p:cNvPr>
                <p:cNvSpPr txBox="1"/>
                <p:nvPr/>
              </p:nvSpPr>
              <p:spPr>
                <a:xfrm>
                  <a:off x="9109533" y="1933948"/>
                  <a:ext cx="478155" cy="43922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ko-KR" sz="1200" i="1" spc="-30" smtClean="0"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Malgun Gothic Semilight" panose="020B0503020000020004" pitchFamily="34" charset="-127"/>
                              </a:rPr>
                            </m:ctrlPr>
                          </m:fPr>
                          <m:num>
                            <m:r>
                              <a:rPr lang="en-US" altLang="ko-KR" sz="1200" b="0" i="1" spc="-30" smtClean="0"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Malgun Gothic Semilight" panose="020B0503020000020004" pitchFamily="34" charset="-127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ko-KR" sz="1200" i="1" spc="-30">
                                <a:latin typeface="Cambria Math" panose="02040503050406030204" pitchFamily="18" charset="0"/>
                                <a:cs typeface="Malgun Gothic Semilight" panose="020B0503020000020004" pitchFamily="34" charset="-127"/>
                              </a:rPr>
                              <m:t>𝑘</m:t>
                            </m:r>
                          </m:den>
                        </m:f>
                      </m:oMath>
                    </m:oMathPara>
                  </a14:m>
                  <a:endParaRPr lang="ko-KR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3FB8EA9-8D44-CA41-07BB-4096E66CA3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9533" y="1933948"/>
                  <a:ext cx="478155" cy="439223"/>
                </a:xfrm>
                <a:prstGeom prst="rect">
                  <a:avLst/>
                </a:prstGeom>
                <a:blipFill>
                  <a:blip r:embed="rId5"/>
                  <a:stretch>
                    <a:fillRect b="-1389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F3CA940-BFA0-90C0-8B23-47AF76597985}"/>
                    </a:ext>
                  </a:extLst>
                </p:cNvPr>
                <p:cNvSpPr txBox="1"/>
                <p:nvPr/>
              </p:nvSpPr>
              <p:spPr>
                <a:xfrm>
                  <a:off x="9875255" y="1933948"/>
                  <a:ext cx="478155" cy="43922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ko-KR" sz="1200" i="1" spc="-30" smtClean="0"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Malgun Gothic Semilight" panose="020B0503020000020004" pitchFamily="34" charset="-127"/>
                              </a:rPr>
                            </m:ctrlPr>
                          </m:fPr>
                          <m:num>
                            <m:r>
                              <a:rPr lang="en-US" altLang="ko-KR" sz="1200" b="0" i="1" spc="-30" smtClean="0"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Malgun Gothic Semilight" panose="020B0503020000020004" pitchFamily="34" charset="-127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ko-KR" sz="1200" i="1" spc="-30">
                                <a:latin typeface="Cambria Math" panose="02040503050406030204" pitchFamily="18" charset="0"/>
                                <a:cs typeface="Malgun Gothic Semilight" panose="020B0503020000020004" pitchFamily="34" charset="-127"/>
                              </a:rPr>
                              <m:t>𝑘</m:t>
                            </m:r>
                          </m:den>
                        </m:f>
                      </m:oMath>
                    </m:oMathPara>
                  </a14:m>
                  <a:endParaRPr lang="ko-KR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F3CA940-BFA0-90C0-8B23-47AF765979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75255" y="1933948"/>
                  <a:ext cx="478155" cy="439223"/>
                </a:xfrm>
                <a:prstGeom prst="rect">
                  <a:avLst/>
                </a:prstGeom>
                <a:blipFill>
                  <a:blip r:embed="rId4"/>
                  <a:stretch>
                    <a:fillRect b="-1389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0D4B505-7C64-2B74-CF2E-DF773F76941D}"/>
                    </a:ext>
                  </a:extLst>
                </p:cNvPr>
                <p:cNvSpPr txBox="1"/>
                <p:nvPr/>
              </p:nvSpPr>
              <p:spPr>
                <a:xfrm>
                  <a:off x="10636196" y="1933948"/>
                  <a:ext cx="478155" cy="43922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ko-KR" sz="1200" i="1" spc="-30" smtClean="0"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Malgun Gothic Semilight" panose="020B0503020000020004" pitchFamily="34" charset="-127"/>
                              </a:rPr>
                            </m:ctrlPr>
                          </m:fPr>
                          <m:num>
                            <m:r>
                              <a:rPr lang="en-US" altLang="ko-KR" sz="1200" b="0" i="1" spc="-30" smtClean="0"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Malgun Gothic Semilight" panose="020B0503020000020004" pitchFamily="34" charset="-127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ko-KR" sz="1200" i="1" spc="-30">
                                <a:latin typeface="Cambria Math" panose="02040503050406030204" pitchFamily="18" charset="0"/>
                                <a:cs typeface="Malgun Gothic Semilight" panose="020B0503020000020004" pitchFamily="34" charset="-127"/>
                              </a:rPr>
                              <m:t>𝑘</m:t>
                            </m:r>
                          </m:den>
                        </m:f>
                      </m:oMath>
                    </m:oMathPara>
                  </a14:m>
                  <a:endParaRPr lang="ko-KR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0D4B505-7C64-2B74-CF2E-DF773F7694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36196" y="1933948"/>
                  <a:ext cx="478155" cy="439223"/>
                </a:xfrm>
                <a:prstGeom prst="rect">
                  <a:avLst/>
                </a:prstGeom>
                <a:blipFill>
                  <a:blip r:embed="rId4"/>
                  <a:stretch>
                    <a:fillRect b="-1389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9A94542-6CC8-14B3-B4D3-7AC36A1B9D5A}"/>
                    </a:ext>
                  </a:extLst>
                </p:cNvPr>
                <p:cNvSpPr txBox="1"/>
                <p:nvPr/>
              </p:nvSpPr>
              <p:spPr>
                <a:xfrm>
                  <a:off x="7439517" y="3133842"/>
                  <a:ext cx="760941" cy="45595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ko-KR" sz="1200" i="1" spc="-30" smtClean="0"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Malgun Gothic Semilight" panose="020B0503020000020004" pitchFamily="34" charset="-127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ko-KR" sz="1200" i="1" spc="-30">
                                    <a:latin typeface="Cambria Math" panose="02040503050406030204" pitchFamily="18" charset="0"/>
                                    <a:cs typeface="Malgun Gothic Semilight" panose="020B0503020000020004" pitchFamily="34" charset="-127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200" i="1" spc="-30">
                                    <a:latin typeface="Cambria Math" panose="02040503050406030204" pitchFamily="18" charset="0"/>
                                    <a:cs typeface="Malgun Gothic Semilight" panose="020B0503020000020004" pitchFamily="34" charset="-127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ko-KR" sz="1200" b="0" i="1" spc="-30" smtClean="0">
                                    <a:latin typeface="Cambria Math" panose="02040503050406030204" pitchFamily="18" charset="0"/>
                                    <a:cs typeface="Malgun Gothic Semilight" panose="020B0503020000020004" pitchFamily="34" charset="-127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nary>
                              <m:naryPr>
                                <m:chr m:val="∑"/>
                                <m:subHide m:val="on"/>
                                <m:supHide m:val="on"/>
                                <m:ctrlPr>
                                  <a:rPr lang="en-US" altLang="ko-KR" sz="1200" b="0" i="1" spc="-30" smtClean="0">
                                    <a:latin typeface="Cambria Math" panose="02040503050406030204" pitchFamily="18" charset="0"/>
                                    <a:ea typeface="맑은 고딕" panose="020B0503020000020004" pitchFamily="50" charset="-127"/>
                                    <a:cs typeface="Malgun Gothic Semilight" panose="020B0503020000020004" pitchFamily="34" charset="-127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sSub>
                                  <m:sSubPr>
                                    <m:ctrlPr>
                                      <a:rPr lang="en-US" altLang="ko-KR" sz="1200" i="1" spc="-30" smtClean="0">
                                        <a:latin typeface="Cambria Math" panose="02040503050406030204" pitchFamily="18" charset="0"/>
                                        <a:cs typeface="Malgun Gothic Semilight" panose="020B0503020000020004" pitchFamily="34" charset="-127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200" i="1" spc="-30">
                                        <a:latin typeface="Cambria Math" panose="02040503050406030204" pitchFamily="18" charset="0"/>
                                        <a:cs typeface="Malgun Gothic Semilight" panose="020B0503020000020004" pitchFamily="34" charset="-127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altLang="ko-KR" sz="1200" i="1" spc="-30">
                                        <a:latin typeface="Cambria Math" panose="02040503050406030204" pitchFamily="18" charset="0"/>
                                        <a:cs typeface="Malgun Gothic Semilight" panose="020B0503020000020004" pitchFamily="34" charset="-127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nary>
                          </m:den>
                        </m:f>
                      </m:oMath>
                    </m:oMathPara>
                  </a14:m>
                  <a:endParaRPr lang="ko-KR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9A94542-6CC8-14B3-B4D3-7AC36A1B9D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39517" y="3133842"/>
                  <a:ext cx="760941" cy="455959"/>
                </a:xfrm>
                <a:prstGeom prst="rect">
                  <a:avLst/>
                </a:prstGeom>
                <a:blipFill>
                  <a:blip r:embed="rId6"/>
                  <a:stretch>
                    <a:fillRect l="-28723" t="-22667" r="-38298" b="-93333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5294A95-FB3E-C591-D37C-3B0D42245B37}"/>
                    </a:ext>
                  </a:extLst>
                </p:cNvPr>
                <p:cNvSpPr txBox="1"/>
                <p:nvPr/>
              </p:nvSpPr>
              <p:spPr>
                <a:xfrm>
                  <a:off x="8446214" y="3133842"/>
                  <a:ext cx="700068" cy="45595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ko-KR" sz="1200" i="1" spc="-30" smtClean="0"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Malgun Gothic Semilight" panose="020B0503020000020004" pitchFamily="34" charset="-127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ko-KR" sz="1200" i="1" spc="-30" smtClean="0">
                                    <a:latin typeface="Cambria Math" panose="02040503050406030204" pitchFamily="18" charset="0"/>
                                    <a:cs typeface="Malgun Gothic Semilight" panose="020B0503020000020004" pitchFamily="34" charset="-127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200" i="1" spc="-30">
                                    <a:latin typeface="Cambria Math" panose="02040503050406030204" pitchFamily="18" charset="0"/>
                                    <a:cs typeface="Malgun Gothic Semilight" panose="020B0503020000020004" pitchFamily="34" charset="-127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ko-KR" sz="1200" b="0" i="1" spc="-30" smtClean="0">
                                    <a:latin typeface="Cambria Math" panose="02040503050406030204" pitchFamily="18" charset="0"/>
                                    <a:cs typeface="Malgun Gothic Semilight" panose="020B0503020000020004" pitchFamily="34" charset="-127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nary>
                              <m:naryPr>
                                <m:chr m:val="∑"/>
                                <m:subHide m:val="on"/>
                                <m:supHide m:val="on"/>
                                <m:ctrlPr>
                                  <a:rPr lang="en-US" altLang="ko-KR" sz="1200" i="1" spc="-30">
                                    <a:latin typeface="Cambria Math" panose="02040503050406030204" pitchFamily="18" charset="0"/>
                                    <a:cs typeface="Malgun Gothic Semilight" panose="020B0503020000020004" pitchFamily="34" charset="-127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sSub>
                                  <m:sSubPr>
                                    <m:ctrlPr>
                                      <a:rPr lang="en-US" altLang="ko-KR" sz="1200" i="1" spc="-30" smtClean="0">
                                        <a:latin typeface="Cambria Math" panose="02040503050406030204" pitchFamily="18" charset="0"/>
                                        <a:cs typeface="Malgun Gothic Semilight" panose="020B0503020000020004" pitchFamily="34" charset="-127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200" i="1" spc="-30">
                                        <a:latin typeface="Cambria Math" panose="02040503050406030204" pitchFamily="18" charset="0"/>
                                        <a:cs typeface="Malgun Gothic Semilight" panose="020B0503020000020004" pitchFamily="34" charset="-127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altLang="ko-KR" sz="1200" i="1" spc="-30">
                                        <a:latin typeface="Cambria Math" panose="02040503050406030204" pitchFamily="18" charset="0"/>
                                        <a:cs typeface="Malgun Gothic Semilight" panose="020B0503020000020004" pitchFamily="34" charset="-127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nary>
                          </m:den>
                        </m:f>
                      </m:oMath>
                    </m:oMathPara>
                  </a14:m>
                  <a:endParaRPr lang="ko-KR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5294A95-FB3E-C591-D37C-3B0D42245B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46214" y="3133842"/>
                  <a:ext cx="700068" cy="455959"/>
                </a:xfrm>
                <a:prstGeom prst="rect">
                  <a:avLst/>
                </a:prstGeom>
                <a:blipFill>
                  <a:blip r:embed="rId7"/>
                  <a:stretch>
                    <a:fillRect l="-36047" t="-22667" r="-37209" b="-93333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71926B9-ABB7-346B-C3B1-6FA27AC20EFA}"/>
                    </a:ext>
                  </a:extLst>
                </p:cNvPr>
                <p:cNvSpPr txBox="1"/>
                <p:nvPr/>
              </p:nvSpPr>
              <p:spPr>
                <a:xfrm>
                  <a:off x="9199793" y="3133842"/>
                  <a:ext cx="770075" cy="45595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ko-KR" sz="1200" i="1" spc="-30" smtClean="0"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Malgun Gothic Semilight" panose="020B0503020000020004" pitchFamily="34" charset="-127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ko-KR" sz="1200" i="1" spc="-30" smtClean="0">
                                    <a:latin typeface="Cambria Math" panose="02040503050406030204" pitchFamily="18" charset="0"/>
                                    <a:cs typeface="Malgun Gothic Semilight" panose="020B0503020000020004" pitchFamily="34" charset="-127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200" i="1" spc="-30">
                                    <a:latin typeface="Cambria Math" panose="02040503050406030204" pitchFamily="18" charset="0"/>
                                    <a:cs typeface="Malgun Gothic Semilight" panose="020B0503020000020004" pitchFamily="34" charset="-127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ko-KR" sz="1200" b="0" i="1" spc="-30" smtClean="0">
                                    <a:latin typeface="Cambria Math" panose="02040503050406030204" pitchFamily="18" charset="0"/>
                                    <a:cs typeface="Malgun Gothic Semilight" panose="020B0503020000020004" pitchFamily="34" charset="-127"/>
                                  </a:rPr>
                                  <m:t>3</m:t>
                                </m:r>
                              </m:sub>
                            </m:sSub>
                          </m:num>
                          <m:den>
                            <m:nary>
                              <m:naryPr>
                                <m:chr m:val="∑"/>
                                <m:subHide m:val="on"/>
                                <m:supHide m:val="on"/>
                                <m:ctrlPr>
                                  <a:rPr lang="en-US" altLang="ko-KR" sz="1200" i="1" spc="-30">
                                    <a:latin typeface="Cambria Math" panose="02040503050406030204" pitchFamily="18" charset="0"/>
                                    <a:cs typeface="Malgun Gothic Semilight" panose="020B0503020000020004" pitchFamily="34" charset="-127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sSub>
                                  <m:sSubPr>
                                    <m:ctrlPr>
                                      <a:rPr lang="en-US" altLang="ko-KR" sz="1200" i="1" spc="-30" smtClean="0">
                                        <a:latin typeface="Cambria Math" panose="02040503050406030204" pitchFamily="18" charset="0"/>
                                        <a:cs typeface="Malgun Gothic Semilight" panose="020B0503020000020004" pitchFamily="34" charset="-127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200" i="1" spc="-30">
                                        <a:latin typeface="Cambria Math" panose="02040503050406030204" pitchFamily="18" charset="0"/>
                                        <a:cs typeface="Malgun Gothic Semilight" panose="020B0503020000020004" pitchFamily="34" charset="-127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altLang="ko-KR" sz="1200" i="1" spc="-30">
                                        <a:latin typeface="Cambria Math" panose="02040503050406030204" pitchFamily="18" charset="0"/>
                                        <a:cs typeface="Malgun Gothic Semilight" panose="020B0503020000020004" pitchFamily="34" charset="-127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nary>
                          </m:den>
                        </m:f>
                      </m:oMath>
                    </m:oMathPara>
                  </a14:m>
                  <a:endParaRPr lang="ko-KR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71926B9-ABB7-346B-C3B1-6FA27AC20E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99793" y="3133842"/>
                  <a:ext cx="770075" cy="455959"/>
                </a:xfrm>
                <a:prstGeom prst="rect">
                  <a:avLst/>
                </a:prstGeom>
                <a:blipFill>
                  <a:blip r:embed="rId8"/>
                  <a:stretch>
                    <a:fillRect l="-27368" t="-22667" r="-38947" b="-93333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39FA2C9-67A8-5BD1-2B0F-1DB737195D3B}"/>
                    </a:ext>
                  </a:extLst>
                </p:cNvPr>
                <p:cNvSpPr txBox="1"/>
                <p:nvPr/>
              </p:nvSpPr>
              <p:spPr>
                <a:xfrm>
                  <a:off x="9919795" y="3133842"/>
                  <a:ext cx="770075" cy="45595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ko-KR" sz="1200" i="1" spc="-30" smtClean="0"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Malgun Gothic Semilight" panose="020B0503020000020004" pitchFamily="34" charset="-127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ko-KR" sz="1200" i="1" spc="-30" smtClean="0">
                                    <a:latin typeface="Cambria Math" panose="02040503050406030204" pitchFamily="18" charset="0"/>
                                    <a:cs typeface="Malgun Gothic Semilight" panose="020B0503020000020004" pitchFamily="34" charset="-127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200" i="1" spc="-30">
                                    <a:latin typeface="Cambria Math" panose="02040503050406030204" pitchFamily="18" charset="0"/>
                                    <a:cs typeface="Malgun Gothic Semilight" panose="020B0503020000020004" pitchFamily="34" charset="-127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ko-KR" sz="1200" b="0" i="1" spc="-30" smtClean="0">
                                    <a:latin typeface="Cambria Math" panose="02040503050406030204" pitchFamily="18" charset="0"/>
                                    <a:cs typeface="Malgun Gothic Semilight" panose="020B0503020000020004" pitchFamily="34" charset="-127"/>
                                  </a:rPr>
                                  <m:t>4</m:t>
                                </m:r>
                              </m:sub>
                            </m:sSub>
                          </m:num>
                          <m:den>
                            <m:nary>
                              <m:naryPr>
                                <m:chr m:val="∑"/>
                                <m:subHide m:val="on"/>
                                <m:supHide m:val="on"/>
                                <m:ctrlPr>
                                  <a:rPr lang="en-US" altLang="ko-KR" sz="1200" i="1" spc="-30">
                                    <a:latin typeface="Cambria Math" panose="02040503050406030204" pitchFamily="18" charset="0"/>
                                    <a:cs typeface="Malgun Gothic Semilight" panose="020B0503020000020004" pitchFamily="34" charset="-127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sSub>
                                  <m:sSubPr>
                                    <m:ctrlPr>
                                      <a:rPr lang="en-US" altLang="ko-KR" sz="1200" i="1" spc="-30" smtClean="0">
                                        <a:latin typeface="Cambria Math" panose="02040503050406030204" pitchFamily="18" charset="0"/>
                                        <a:cs typeface="Malgun Gothic Semilight" panose="020B0503020000020004" pitchFamily="34" charset="-127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200" i="1" spc="-30">
                                        <a:latin typeface="Cambria Math" panose="02040503050406030204" pitchFamily="18" charset="0"/>
                                        <a:cs typeface="Malgun Gothic Semilight" panose="020B0503020000020004" pitchFamily="34" charset="-127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altLang="ko-KR" sz="1200" i="1" spc="-30">
                                        <a:latin typeface="Cambria Math" panose="02040503050406030204" pitchFamily="18" charset="0"/>
                                        <a:cs typeface="Malgun Gothic Semilight" panose="020B0503020000020004" pitchFamily="34" charset="-127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nary>
                          </m:den>
                        </m:f>
                      </m:oMath>
                    </m:oMathPara>
                  </a14:m>
                  <a:endParaRPr lang="ko-KR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39FA2C9-67A8-5BD1-2B0F-1DB737195D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19795" y="3133842"/>
                  <a:ext cx="770075" cy="455959"/>
                </a:xfrm>
                <a:prstGeom prst="rect">
                  <a:avLst/>
                </a:prstGeom>
                <a:blipFill>
                  <a:blip r:embed="rId9"/>
                  <a:stretch>
                    <a:fillRect l="-26316" t="-22667" r="-40000" b="-93333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540A29A-C766-9548-DF5D-69F60E4EF261}"/>
                    </a:ext>
                  </a:extLst>
                </p:cNvPr>
                <p:cNvSpPr txBox="1"/>
                <p:nvPr/>
              </p:nvSpPr>
              <p:spPr>
                <a:xfrm>
                  <a:off x="10688356" y="3133842"/>
                  <a:ext cx="770075" cy="45595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ko-KR" sz="1200" i="1" spc="-30" smtClean="0"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Malgun Gothic Semilight" panose="020B0503020000020004" pitchFamily="34" charset="-127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ko-KR" sz="1200" i="1" spc="-30" smtClean="0">
                                    <a:latin typeface="Cambria Math" panose="02040503050406030204" pitchFamily="18" charset="0"/>
                                    <a:cs typeface="Malgun Gothic Semilight" panose="020B0503020000020004" pitchFamily="34" charset="-127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200" i="1" spc="-30">
                                    <a:latin typeface="Cambria Math" panose="02040503050406030204" pitchFamily="18" charset="0"/>
                                    <a:cs typeface="Malgun Gothic Semilight" panose="020B0503020000020004" pitchFamily="34" charset="-127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ko-KR" sz="1200" b="0" i="1" spc="-30" smtClean="0">
                                    <a:latin typeface="Cambria Math" panose="02040503050406030204" pitchFamily="18" charset="0"/>
                                    <a:cs typeface="Malgun Gothic Semilight" panose="020B0503020000020004" pitchFamily="34" charset="-127"/>
                                  </a:rPr>
                                  <m:t>5</m:t>
                                </m:r>
                              </m:sub>
                            </m:sSub>
                          </m:num>
                          <m:den>
                            <m:nary>
                              <m:naryPr>
                                <m:chr m:val="∑"/>
                                <m:subHide m:val="on"/>
                                <m:supHide m:val="on"/>
                                <m:ctrlPr>
                                  <a:rPr lang="en-US" altLang="ko-KR" sz="1200" i="1" spc="-30">
                                    <a:latin typeface="Cambria Math" panose="02040503050406030204" pitchFamily="18" charset="0"/>
                                    <a:cs typeface="Malgun Gothic Semilight" panose="020B0503020000020004" pitchFamily="34" charset="-127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sSub>
                                  <m:sSubPr>
                                    <m:ctrlPr>
                                      <a:rPr lang="en-US" altLang="ko-KR" sz="1200" i="1" spc="-30" smtClean="0">
                                        <a:latin typeface="Cambria Math" panose="02040503050406030204" pitchFamily="18" charset="0"/>
                                        <a:cs typeface="Malgun Gothic Semilight" panose="020B0503020000020004" pitchFamily="34" charset="-127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200" i="1" spc="-30">
                                        <a:latin typeface="Cambria Math" panose="02040503050406030204" pitchFamily="18" charset="0"/>
                                        <a:cs typeface="Malgun Gothic Semilight" panose="020B0503020000020004" pitchFamily="34" charset="-127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altLang="ko-KR" sz="1200" i="1" spc="-30">
                                        <a:latin typeface="Cambria Math" panose="02040503050406030204" pitchFamily="18" charset="0"/>
                                        <a:cs typeface="Malgun Gothic Semilight" panose="020B0503020000020004" pitchFamily="34" charset="-127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nary>
                          </m:den>
                        </m:f>
                      </m:oMath>
                    </m:oMathPara>
                  </a14:m>
                  <a:endParaRPr lang="ko-KR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540A29A-C766-9548-DF5D-69F60E4EF2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88356" y="3133842"/>
                  <a:ext cx="770075" cy="455959"/>
                </a:xfrm>
                <a:prstGeom prst="rect">
                  <a:avLst/>
                </a:prstGeom>
                <a:blipFill>
                  <a:blip r:embed="rId10"/>
                  <a:stretch>
                    <a:fillRect l="-26316" t="-22667" r="-40000" b="-93333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E40164C8-1353-0D81-B333-9264AB258BAA}"/>
                </a:ext>
              </a:extLst>
            </p:cNvPr>
            <p:cNvSpPr/>
            <p:nvPr/>
          </p:nvSpPr>
          <p:spPr>
            <a:xfrm>
              <a:off x="7817166" y="4749627"/>
              <a:ext cx="118662" cy="612076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0C100154-7081-6059-BD19-3BCCF75F9473}"/>
                </a:ext>
              </a:extLst>
            </p:cNvPr>
            <p:cNvSpPr/>
            <p:nvPr/>
          </p:nvSpPr>
          <p:spPr>
            <a:xfrm>
              <a:off x="8525947" y="4856081"/>
              <a:ext cx="118662" cy="50584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224552F9-7EA0-9F83-EA3B-4FC1DC7FAF9A}"/>
                </a:ext>
              </a:extLst>
            </p:cNvPr>
            <p:cNvSpPr/>
            <p:nvPr/>
          </p:nvSpPr>
          <p:spPr>
            <a:xfrm>
              <a:off x="9286889" y="4901934"/>
              <a:ext cx="118662" cy="45986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A6A235FC-1251-799D-BA91-F1D54F957F65}"/>
                </a:ext>
              </a:extLst>
            </p:cNvPr>
            <p:cNvSpPr/>
            <p:nvPr/>
          </p:nvSpPr>
          <p:spPr>
            <a:xfrm>
              <a:off x="10114332" y="5051019"/>
              <a:ext cx="118662" cy="31409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F9DF5A7A-FD11-8677-25D1-02F8CF210DC6}"/>
                </a:ext>
              </a:extLst>
            </p:cNvPr>
            <p:cNvSpPr/>
            <p:nvPr/>
          </p:nvSpPr>
          <p:spPr>
            <a:xfrm>
              <a:off x="10815942" y="5108755"/>
              <a:ext cx="118662" cy="2595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7DA32B7C-1734-BE40-A169-2A67500F358B}"/>
                    </a:ext>
                  </a:extLst>
                </p:cNvPr>
                <p:cNvSpPr txBox="1"/>
                <p:nvPr/>
              </p:nvSpPr>
              <p:spPr>
                <a:xfrm>
                  <a:off x="7225026" y="4378339"/>
                  <a:ext cx="527516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4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ko-KR" sz="1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ko-KR" alt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7DA32B7C-1734-BE40-A169-2A67500F35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5026" y="4378339"/>
                  <a:ext cx="527516" cy="215444"/>
                </a:xfrm>
                <a:prstGeom prst="rect">
                  <a:avLst/>
                </a:prstGeom>
                <a:blipFill>
                  <a:blip r:embed="rId11"/>
                  <a:stretch>
                    <a:fillRect l="-15385" r="-38462" b="-33333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0BB5027D-414E-BBB6-CF13-E4F87A0B0228}"/>
                    </a:ext>
                  </a:extLst>
                </p:cNvPr>
                <p:cNvSpPr txBox="1"/>
                <p:nvPr/>
              </p:nvSpPr>
              <p:spPr>
                <a:xfrm>
                  <a:off x="11265817" y="5264513"/>
                  <a:ext cx="17536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oMath>
                    </m:oMathPara>
                  </a14:m>
                  <a:endParaRPr lang="ko-KR" alt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0BB5027D-414E-BBB6-CF13-E4F87A0B02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65817" y="5264513"/>
                  <a:ext cx="175368" cy="215444"/>
                </a:xfrm>
                <a:prstGeom prst="rect">
                  <a:avLst/>
                </a:prstGeom>
                <a:blipFill>
                  <a:blip r:embed="rId12"/>
                  <a:stretch>
                    <a:fillRect l="-45455" r="-36364" b="-8571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직선 화살표 연결선 43">
              <a:extLst>
                <a:ext uri="{FF2B5EF4-FFF2-40B4-BE49-F238E27FC236}">
                  <a16:creationId xmlns:a16="http://schemas.microsoft.com/office/drawing/2014/main" id="{8438FDDC-63D4-CAD0-C2F3-E7627572C7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86098" y="4645097"/>
              <a:ext cx="0" cy="726497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6173438-55A2-E2C1-914A-0C4AC0896A96}"/>
                </a:ext>
              </a:extLst>
            </p:cNvPr>
            <p:cNvSpPr txBox="1"/>
            <p:nvPr/>
          </p:nvSpPr>
          <p:spPr>
            <a:xfrm>
              <a:off x="8430519" y="4485747"/>
              <a:ext cx="3881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altLang="ko-K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01D017D-7B23-BC09-A2D7-80D7815B042A}"/>
                </a:ext>
              </a:extLst>
            </p:cNvPr>
            <p:cNvSpPr txBox="1"/>
            <p:nvPr/>
          </p:nvSpPr>
          <p:spPr>
            <a:xfrm>
              <a:off x="7716047" y="4384147"/>
              <a:ext cx="3881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altLang="ko-K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0874470-2E21-1736-E13D-9C6FE3871B48}"/>
                </a:ext>
              </a:extLst>
            </p:cNvPr>
            <p:cNvSpPr txBox="1"/>
            <p:nvPr/>
          </p:nvSpPr>
          <p:spPr>
            <a:xfrm>
              <a:off x="9183947" y="4530197"/>
              <a:ext cx="3881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altLang="ko-K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8A8D3B8-E3DF-B381-8D28-ACF23B64DFF5}"/>
                </a:ext>
              </a:extLst>
            </p:cNvPr>
            <p:cNvSpPr txBox="1"/>
            <p:nvPr/>
          </p:nvSpPr>
          <p:spPr>
            <a:xfrm>
              <a:off x="10020318" y="4683113"/>
              <a:ext cx="3881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altLang="ko-K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1" name="직선 연결선 30">
              <a:extLst>
                <a:ext uri="{FF2B5EF4-FFF2-40B4-BE49-F238E27FC236}">
                  <a16:creationId xmlns:a16="http://schemas.microsoft.com/office/drawing/2014/main" id="{DE5B9B80-2A09-7492-9F7F-5CE46BB8653A}"/>
                </a:ext>
              </a:extLst>
            </p:cNvPr>
            <p:cNvCxnSpPr>
              <a:cxnSpLocks/>
            </p:cNvCxnSpPr>
            <p:nvPr/>
          </p:nvCxnSpPr>
          <p:spPr>
            <a:xfrm>
              <a:off x="7476084" y="5378100"/>
              <a:ext cx="3714467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66529D5-D154-4CCC-6BD8-03D9D3CF95BB}"/>
              </a:ext>
            </a:extLst>
          </p:cNvPr>
          <p:cNvSpPr txBox="1"/>
          <p:nvPr/>
        </p:nvSpPr>
        <p:spPr>
          <a:xfrm>
            <a:off x="8542513" y="1553861"/>
            <a:ext cx="16102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spc="-30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Random Selection</a:t>
            </a:r>
            <a:endParaRPr lang="ko-KR" altLang="en-US" sz="1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9B7BEE1-1EB5-26F5-67B8-7E2AE6A271F1}"/>
              </a:ext>
            </a:extLst>
          </p:cNvPr>
          <p:cNvSpPr txBox="1"/>
          <p:nvPr/>
        </p:nvSpPr>
        <p:spPr>
          <a:xfrm>
            <a:off x="8344634" y="2866222"/>
            <a:ext cx="19909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spc="-30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Client Weighted Selection</a:t>
            </a:r>
            <a:endParaRPr lang="ko-KR" altLang="en-US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7A0CA32-9D8C-2993-048D-48154B1470DB}"/>
              </a:ext>
            </a:extLst>
          </p:cNvPr>
          <p:cNvSpPr txBox="1"/>
          <p:nvPr/>
        </p:nvSpPr>
        <p:spPr>
          <a:xfrm>
            <a:off x="8344634" y="4108204"/>
            <a:ext cx="19909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spc="-30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High Loss Selection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882542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6455884"/>
            <a:ext cx="12192000" cy="40211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D8005C8-DF87-4DD9-8BF3-C6EF9A778917}"/>
              </a:ext>
            </a:extLst>
          </p:cNvPr>
          <p:cNvSpPr/>
          <p:nvPr/>
        </p:nvSpPr>
        <p:spPr>
          <a:xfrm>
            <a:off x="0" y="0"/>
            <a:ext cx="12191999" cy="4054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Yunsang Joo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98CF87BC-248C-2F7F-20D1-A4A6D088E665}"/>
              </a:ext>
            </a:extLst>
          </p:cNvPr>
          <p:cNvSpPr/>
          <p:nvPr/>
        </p:nvSpPr>
        <p:spPr>
          <a:xfrm>
            <a:off x="129396" y="6503053"/>
            <a:ext cx="8885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  <a:sym typeface="Malgun Gothic"/>
              </a:rPr>
              <a:t>A Research on Efficient Liver Fibrosis Diagnosis Based on Federated Learning Using Heterogeneous Ultrasound Images</a:t>
            </a:r>
            <a:endParaRPr lang="ko-KR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8C18C7-8DFB-E6C4-7001-0DE2995B6E92}"/>
              </a:ext>
            </a:extLst>
          </p:cNvPr>
          <p:cNvSpPr txBox="1"/>
          <p:nvPr/>
        </p:nvSpPr>
        <p:spPr>
          <a:xfrm>
            <a:off x="5196554" y="3167390"/>
            <a:ext cx="1798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Methods</a:t>
            </a: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738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6455884"/>
            <a:ext cx="12192000" cy="40211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직선 연결선 10"/>
          <p:cNvCxnSpPr>
            <a:cxnSpLocks/>
            <a:endCxn id="15" idx="2"/>
          </p:cNvCxnSpPr>
          <p:nvPr/>
        </p:nvCxnSpPr>
        <p:spPr>
          <a:xfrm>
            <a:off x="340818" y="1303893"/>
            <a:ext cx="39194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317841" y="903783"/>
            <a:ext cx="78848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spc="-1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Methods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D8005C8-DF87-4DD9-8BF3-C6EF9A778917}"/>
              </a:ext>
            </a:extLst>
          </p:cNvPr>
          <p:cNvSpPr/>
          <p:nvPr/>
        </p:nvSpPr>
        <p:spPr>
          <a:xfrm>
            <a:off x="0" y="0"/>
            <a:ext cx="12191999" cy="4054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Yunsang Joo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31344B99-620F-40B8-9335-AE8A803EBEE9}"/>
              </a:ext>
            </a:extLst>
          </p:cNvPr>
          <p:cNvSpPr/>
          <p:nvPr/>
        </p:nvSpPr>
        <p:spPr>
          <a:xfrm>
            <a:off x="340818" y="1378043"/>
            <a:ext cx="8650782" cy="2417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ko-KR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Dataset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</a:rPr>
              <a:t>서울 성모 병원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</a:rPr>
              <a:t>(2011-2020), 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</a:rPr>
              <a:t>은평 성모 병원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</a:rPr>
              <a:t>(2019-2020)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</a:rPr>
              <a:t>에서 수집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pPr lvl="1">
              <a:lnSpc>
                <a:spcPct val="200000"/>
              </a:lnSpc>
            </a:pPr>
            <a:endParaRPr lang="en-US" altLang="ko-KR" sz="1600" spc="-30" dirty="0"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ko-KR" sz="1600" spc="-30" dirty="0"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ko-KR" sz="1600" spc="-30" dirty="0"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2E271FE4-64C1-5D73-5781-33F1D57437F4}"/>
              </a:ext>
            </a:extLst>
          </p:cNvPr>
          <p:cNvSpPr/>
          <p:nvPr/>
        </p:nvSpPr>
        <p:spPr>
          <a:xfrm>
            <a:off x="129396" y="6503053"/>
            <a:ext cx="8885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  <a:sym typeface="Malgun Gothic"/>
              </a:rPr>
              <a:t>A Research on Efficient Liver Fibrosis Diagnosis Based on Federated Learning Using Heterogeneous Ultrasound Images</a:t>
            </a:r>
            <a:endParaRPr lang="ko-KR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49004BC-A223-4E75-1C0B-8A1EF0EB0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30193-EF39-44E9-9B41-D49A767A02C7}" type="slidenum">
              <a:rPr lang="ko-KR" altLang="en-US" smtClean="0"/>
              <a:pPr/>
              <a:t>16</a:t>
            </a:fld>
            <a:endParaRPr lang="ko-KR" altLang="en-US" dirty="0"/>
          </a:p>
        </p:txBody>
      </p:sp>
      <p:graphicFrame>
        <p:nvGraphicFramePr>
          <p:cNvPr id="30" name="표 29">
            <a:extLst>
              <a:ext uri="{FF2B5EF4-FFF2-40B4-BE49-F238E27FC236}">
                <a16:creationId xmlns:a16="http://schemas.microsoft.com/office/drawing/2014/main" id="{440ECAF8-0513-CC55-AE1B-AD7780AD7C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458837"/>
              </p:ext>
            </p:extLst>
          </p:nvPr>
        </p:nvGraphicFramePr>
        <p:xfrm>
          <a:off x="2206487" y="2657741"/>
          <a:ext cx="7745772" cy="1825371"/>
        </p:xfrm>
        <a:graphic>
          <a:graphicData uri="http://schemas.openxmlformats.org/drawingml/2006/table">
            <a:tbl>
              <a:tblPr firstRow="1" firstCol="1"/>
              <a:tblGrid>
                <a:gridCol w="1127174">
                  <a:extLst>
                    <a:ext uri="{9D8B030D-6E8A-4147-A177-3AD203B41FA5}">
                      <a16:colId xmlns:a16="http://schemas.microsoft.com/office/drawing/2014/main" val="3326729006"/>
                    </a:ext>
                  </a:extLst>
                </a:gridCol>
                <a:gridCol w="1300198">
                  <a:extLst>
                    <a:ext uri="{9D8B030D-6E8A-4147-A177-3AD203B41FA5}">
                      <a16:colId xmlns:a16="http://schemas.microsoft.com/office/drawing/2014/main" val="2401264893"/>
                    </a:ext>
                  </a:extLst>
                </a:gridCol>
                <a:gridCol w="1504917">
                  <a:extLst>
                    <a:ext uri="{9D8B030D-6E8A-4147-A177-3AD203B41FA5}">
                      <a16:colId xmlns:a16="http://schemas.microsoft.com/office/drawing/2014/main" val="1212351742"/>
                    </a:ext>
                  </a:extLst>
                </a:gridCol>
                <a:gridCol w="1552268">
                  <a:extLst>
                    <a:ext uri="{9D8B030D-6E8A-4147-A177-3AD203B41FA5}">
                      <a16:colId xmlns:a16="http://schemas.microsoft.com/office/drawing/2014/main" val="3394284125"/>
                    </a:ext>
                  </a:extLst>
                </a:gridCol>
                <a:gridCol w="452243">
                  <a:extLst>
                    <a:ext uri="{9D8B030D-6E8A-4147-A177-3AD203B41FA5}">
                      <a16:colId xmlns:a16="http://schemas.microsoft.com/office/drawing/2014/main" val="3054400184"/>
                    </a:ext>
                  </a:extLst>
                </a:gridCol>
                <a:gridCol w="452243">
                  <a:extLst>
                    <a:ext uri="{9D8B030D-6E8A-4147-A177-3AD203B41FA5}">
                      <a16:colId xmlns:a16="http://schemas.microsoft.com/office/drawing/2014/main" val="1981222017"/>
                    </a:ext>
                  </a:extLst>
                </a:gridCol>
                <a:gridCol w="452243">
                  <a:extLst>
                    <a:ext uri="{9D8B030D-6E8A-4147-A177-3AD203B41FA5}">
                      <a16:colId xmlns:a16="http://schemas.microsoft.com/office/drawing/2014/main" val="913349619"/>
                    </a:ext>
                  </a:extLst>
                </a:gridCol>
                <a:gridCol w="452243">
                  <a:extLst>
                    <a:ext uri="{9D8B030D-6E8A-4147-A177-3AD203B41FA5}">
                      <a16:colId xmlns:a16="http://schemas.microsoft.com/office/drawing/2014/main" val="837693251"/>
                    </a:ext>
                  </a:extLst>
                </a:gridCol>
                <a:gridCol w="452243">
                  <a:extLst>
                    <a:ext uri="{9D8B030D-6E8A-4147-A177-3AD203B41FA5}">
                      <a16:colId xmlns:a16="http://schemas.microsoft.com/office/drawing/2014/main" val="3390257360"/>
                    </a:ext>
                  </a:extLst>
                </a:gridCol>
              </a:tblGrid>
              <a:tr h="132026">
                <a:tc rowSpan="2"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Manufacturer</a:t>
                      </a:r>
                      <a:endParaRPr lang="ko-KR" altLang="ko-KR" sz="1200" b="1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3127" marR="8312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Machine</a:t>
                      </a:r>
                      <a:endParaRPr lang="ko-KR" sz="1200" b="1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3127" marR="8312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Number of patients</a:t>
                      </a:r>
                      <a:endParaRPr lang="ko-KR" sz="1200" b="1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3127" marR="8312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Release year</a:t>
                      </a:r>
                      <a:endParaRPr lang="ko-KR" sz="1200" b="1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3127" marR="8312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Fibrosis</a:t>
                      </a:r>
                      <a:endParaRPr lang="ko-KR" sz="1200" b="1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3127" marR="8312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7667892"/>
                  </a:ext>
                </a:extLst>
              </a:tr>
              <a:tr h="13202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F0</a:t>
                      </a:r>
                      <a:endParaRPr lang="ko-KR" sz="1200" b="1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F1</a:t>
                      </a:r>
                      <a:endParaRPr lang="ko-KR" alt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F2</a:t>
                      </a:r>
                      <a:endParaRPr lang="ko-KR" sz="1200" b="1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F3</a:t>
                      </a:r>
                      <a:endParaRPr lang="ko-KR" sz="1200" b="1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F4</a:t>
                      </a:r>
                      <a:endParaRPr lang="ko-KR" sz="1200" b="1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290391"/>
                  </a:ext>
                </a:extLst>
              </a:tr>
              <a:tr h="132026">
                <a:tc rowSpan="2"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Hitachi</a:t>
                      </a:r>
                      <a:endParaRPr lang="ko-KR" sz="1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9986" marR="59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EUB-7500</a:t>
                      </a:r>
                      <a:endParaRPr lang="ko-KR" sz="1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182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2008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43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27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28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29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55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8829668"/>
                  </a:ext>
                </a:extLst>
              </a:tr>
              <a:tr h="132026">
                <a:tc vMerge="1"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ko-KR" sz="950" b="0" kern="10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5985" marR="659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Prosound-F75</a:t>
                      </a:r>
                      <a:endParaRPr lang="ko-KR" altLang="ko-KR" sz="1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129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2017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31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29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28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11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30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8863062"/>
                  </a:ext>
                </a:extLst>
              </a:tr>
              <a:tr h="132026">
                <a:tc rowSpan="2"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Siemens</a:t>
                      </a:r>
                      <a:endParaRPr lang="ko-KR" sz="1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9986" marR="59986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Acuson S2000</a:t>
                      </a:r>
                      <a:endParaRPr lang="ko-KR" sz="1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106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2008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19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8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6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13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60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9599923"/>
                  </a:ext>
                </a:extLst>
              </a:tr>
              <a:tr h="132026">
                <a:tc vMerge="1"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ko-KR" sz="950" b="0" kern="10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5985" marR="659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Acuson Sequoia</a:t>
                      </a:r>
                      <a:endParaRPr lang="ko-KR" sz="1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65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2018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13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2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4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7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39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2896258"/>
                  </a:ext>
                </a:extLst>
              </a:tr>
              <a:tr h="132026">
                <a:tc rowSpan="3"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GE</a:t>
                      </a:r>
                      <a:endParaRPr lang="ko-KR" sz="1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9986" marR="59986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LOGIQ E9</a:t>
                      </a:r>
                      <a:endParaRPr lang="ko-KR" sz="1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108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2011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46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4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6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17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35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0957322"/>
                  </a:ext>
                </a:extLst>
              </a:tr>
              <a:tr h="132026">
                <a:tc vMerge="1"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ko-KR" sz="950" b="0" kern="10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5985" marR="659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LOGIQ E10</a:t>
                      </a:r>
                      <a:endParaRPr lang="ko-KR" sz="1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127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2018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38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29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11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27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22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79034"/>
                  </a:ext>
                </a:extLst>
              </a:tr>
              <a:tr h="132026">
                <a:tc vMerge="1"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ko-KR" sz="950" b="0" kern="10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5985" marR="659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LOGIQ S8</a:t>
                      </a:r>
                      <a:endParaRPr lang="ko-KR" sz="1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51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2014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13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10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11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8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9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9877817"/>
                  </a:ext>
                </a:extLst>
              </a:tr>
              <a:tr h="132026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Philips</a:t>
                      </a:r>
                      <a:endParaRPr lang="ko-KR" sz="1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IU22</a:t>
                      </a:r>
                      <a:endParaRPr lang="ko-KR" sz="1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176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2004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88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13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7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16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52</a:t>
                      </a:r>
                      <a:endParaRPr lang="ko-KR" sz="120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339904"/>
                  </a:ext>
                </a:extLst>
              </a:tr>
            </a:tbl>
          </a:graphicData>
        </a:graphic>
      </p:graphicFrame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4479328F-D23C-E031-CCEA-C302F5113B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343479"/>
              </p:ext>
            </p:extLst>
          </p:nvPr>
        </p:nvGraphicFramePr>
        <p:xfrm>
          <a:off x="7213439" y="4900362"/>
          <a:ext cx="2738820" cy="1277874"/>
        </p:xfrm>
        <a:graphic>
          <a:graphicData uri="http://schemas.openxmlformats.org/drawingml/2006/table">
            <a:tbl>
              <a:tblPr firstRow="1" firstCol="1"/>
              <a:tblGrid>
                <a:gridCol w="478952">
                  <a:extLst>
                    <a:ext uri="{9D8B030D-6E8A-4147-A177-3AD203B41FA5}">
                      <a16:colId xmlns:a16="http://schemas.microsoft.com/office/drawing/2014/main" val="3478308486"/>
                    </a:ext>
                  </a:extLst>
                </a:gridCol>
                <a:gridCol w="2259868">
                  <a:extLst>
                    <a:ext uri="{9D8B030D-6E8A-4147-A177-3AD203B41FA5}">
                      <a16:colId xmlns:a16="http://schemas.microsoft.com/office/drawing/2014/main" val="1109358882"/>
                    </a:ext>
                  </a:extLst>
                </a:gridCol>
              </a:tblGrid>
              <a:tr h="212979">
                <a:tc gridSpan="2"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METAVIR</a:t>
                      </a:r>
                      <a:endParaRPr lang="ko-KR" altLang="en-US" sz="1200" b="1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9986" marR="5998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F4</a:t>
                      </a:r>
                      <a:endParaRPr lang="ko-KR" sz="1400" b="1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54533" marR="545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5648643"/>
                  </a:ext>
                </a:extLst>
              </a:tr>
              <a:tr h="212979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b="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F0</a:t>
                      </a:r>
                      <a:endParaRPr lang="ko-KR" sz="1200" b="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0971" marR="40971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o-KR" altLang="en-US" sz="1200" b="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정상</a:t>
                      </a:r>
                      <a:endParaRPr lang="ko-KR" sz="1200" b="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0971" marR="4097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9426818"/>
                  </a:ext>
                </a:extLst>
              </a:tr>
              <a:tr h="212979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b="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F1</a:t>
                      </a:r>
                      <a:endParaRPr lang="ko-KR" sz="1200" b="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0971" marR="40971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o-KR" altLang="en-US" sz="1200" b="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격막이 없는 문맥 섬유증</a:t>
                      </a:r>
                      <a:endParaRPr lang="ko-KR" sz="1200" b="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0971" marR="4097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6038404"/>
                  </a:ext>
                </a:extLst>
              </a:tr>
              <a:tr h="212979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b="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F2</a:t>
                      </a:r>
                      <a:endParaRPr lang="ko-KR" sz="1200" b="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0971" marR="40971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o-KR" altLang="en-US" sz="1200" b="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격막이 거의 없는 문맥 섬유증</a:t>
                      </a:r>
                      <a:endParaRPr lang="ko-KR" sz="1200" b="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0971" marR="4097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2176388"/>
                  </a:ext>
                </a:extLst>
              </a:tr>
              <a:tr h="212979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b="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F3</a:t>
                      </a:r>
                      <a:endParaRPr lang="ko-KR" sz="1200" b="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0971" marR="40971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o-KR" altLang="en-US" sz="1200" b="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다수의 격막이 있는 문맥 섬유증</a:t>
                      </a:r>
                      <a:endParaRPr lang="ko-KR" sz="1200" b="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0971" marR="4097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8813861"/>
                  </a:ext>
                </a:extLst>
              </a:tr>
              <a:tr h="212979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b="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F4</a:t>
                      </a:r>
                      <a:endParaRPr lang="ko-KR" sz="1200" b="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0971" marR="40971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o-KR" altLang="en-US" sz="1200" b="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간경변</a:t>
                      </a:r>
                      <a:endParaRPr lang="ko-KR" sz="1200" b="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0971" marR="4097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8951900"/>
                  </a:ext>
                </a:extLst>
              </a:tr>
            </a:tbl>
          </a:graphicData>
        </a:graphic>
      </p:graphicFrame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0557AB4B-21C9-20BC-2465-13641A3740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179116"/>
              </p:ext>
            </p:extLst>
          </p:nvPr>
        </p:nvGraphicFramePr>
        <p:xfrm>
          <a:off x="2206487" y="4900362"/>
          <a:ext cx="1793585" cy="1277875"/>
        </p:xfrm>
        <a:graphic>
          <a:graphicData uri="http://schemas.openxmlformats.org/drawingml/2006/table">
            <a:tbl>
              <a:tblPr firstRow="1" firstCol="1"/>
              <a:tblGrid>
                <a:gridCol w="1101379">
                  <a:extLst>
                    <a:ext uri="{9D8B030D-6E8A-4147-A177-3AD203B41FA5}">
                      <a16:colId xmlns:a16="http://schemas.microsoft.com/office/drawing/2014/main" val="3478308486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1109358882"/>
                    </a:ext>
                  </a:extLst>
                </a:gridCol>
              </a:tblGrid>
              <a:tr h="2555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Manufacturer</a:t>
                      </a:r>
                      <a:endParaRPr lang="ko-KR" altLang="en-US" sz="1200" b="1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7246" marR="37246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o-KR" altLang="en-US" sz="1200" b="1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국가</a:t>
                      </a:r>
                      <a:endParaRPr lang="ko-KR" sz="1200" b="1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7246" marR="3724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5960847"/>
                  </a:ext>
                </a:extLst>
              </a:tr>
              <a:tr h="25557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b="0" kern="10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Hitachi</a:t>
                      </a:r>
                      <a:endParaRPr lang="ko-KR" sz="1200" b="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7246" marR="37246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o-KR" altLang="en-US" sz="1200" b="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일본</a:t>
                      </a:r>
                      <a:endParaRPr lang="ko-KR" sz="1200" b="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7246" marR="3724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6038404"/>
                  </a:ext>
                </a:extLst>
              </a:tr>
              <a:tr h="25557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b="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Siemens</a:t>
                      </a:r>
                      <a:endParaRPr lang="ko-KR" sz="1200" b="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7246" marR="37246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o-KR" altLang="en-US" sz="1200" b="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독일</a:t>
                      </a:r>
                      <a:endParaRPr lang="ko-KR" sz="1200" b="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7246" marR="3724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2176388"/>
                  </a:ext>
                </a:extLst>
              </a:tr>
              <a:tr h="25557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b="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GE</a:t>
                      </a:r>
                      <a:endParaRPr lang="ko-KR" sz="1200" b="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7246" marR="37246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o-KR" altLang="en-US" sz="1200" b="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미국</a:t>
                      </a:r>
                      <a:endParaRPr lang="ko-KR" sz="1200" b="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7246" marR="3724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8813861"/>
                  </a:ext>
                </a:extLst>
              </a:tr>
              <a:tr h="25557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b="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Philips</a:t>
                      </a:r>
                      <a:endParaRPr lang="ko-KR" sz="1200" b="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7246" marR="37246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o-KR" altLang="en-US" sz="1200" b="0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네덜란드</a:t>
                      </a:r>
                      <a:endParaRPr lang="ko-KR" sz="1200" b="0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7246" marR="3724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89519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3949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6455884"/>
            <a:ext cx="12192000" cy="40211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직선 연결선 10"/>
          <p:cNvCxnSpPr>
            <a:cxnSpLocks/>
            <a:endCxn id="15" idx="2"/>
          </p:cNvCxnSpPr>
          <p:nvPr/>
        </p:nvCxnSpPr>
        <p:spPr>
          <a:xfrm>
            <a:off x="340818" y="1303893"/>
            <a:ext cx="39194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317841" y="903783"/>
            <a:ext cx="78848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spc="-1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Methods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D8005C8-DF87-4DD9-8BF3-C6EF9A778917}"/>
              </a:ext>
            </a:extLst>
          </p:cNvPr>
          <p:cNvSpPr/>
          <p:nvPr/>
        </p:nvSpPr>
        <p:spPr>
          <a:xfrm>
            <a:off x="0" y="0"/>
            <a:ext cx="12191999" cy="4054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Yunsang Joo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31344B99-620F-40B8-9335-AE8A803EBEE9}"/>
              </a:ext>
            </a:extLst>
          </p:cNvPr>
          <p:cNvSpPr/>
          <p:nvPr/>
        </p:nvSpPr>
        <p:spPr>
          <a:xfrm>
            <a:off x="340818" y="1378043"/>
            <a:ext cx="9443262" cy="1811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ko-KR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Dataset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데이터 분포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257300" lvl="2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일부 장비로 수집된 데이터가 매우 적음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257300" lvl="2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장비마다 데이터가 가진 클래스 불균형의 정도가 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배 이하부터 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10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배 이상까지 다양함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2E271FE4-64C1-5D73-5781-33F1D57437F4}"/>
              </a:ext>
            </a:extLst>
          </p:cNvPr>
          <p:cNvSpPr/>
          <p:nvPr/>
        </p:nvSpPr>
        <p:spPr>
          <a:xfrm>
            <a:off x="129396" y="6503053"/>
            <a:ext cx="8885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  <a:sym typeface="Malgun Gothic"/>
              </a:rPr>
              <a:t>A Research on Efficient Liver Fibrosis Diagnosis Based on Federated Learning Using Heterogeneous Ultrasound Images</a:t>
            </a:r>
            <a:endParaRPr lang="ko-KR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49004BC-A223-4E75-1C0B-8A1EF0EB0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30193-EF39-44E9-9B41-D49A767A02C7}" type="slidenum">
              <a:rPr lang="ko-KR" altLang="en-US" smtClean="0"/>
              <a:pPr/>
              <a:t>17</a:t>
            </a:fld>
            <a:endParaRPr lang="ko-KR" altLang="en-US" dirty="0"/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D774EE16-755A-67DC-7422-109A7BF9A4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234240"/>
              </p:ext>
            </p:extLst>
          </p:nvPr>
        </p:nvGraphicFramePr>
        <p:xfrm>
          <a:off x="1323532" y="3263457"/>
          <a:ext cx="4772469" cy="3085783"/>
        </p:xfrm>
        <a:graphic>
          <a:graphicData uri="http://schemas.openxmlformats.org/drawingml/2006/table">
            <a:tbl>
              <a:tblPr firstRow="1" firstCol="1"/>
              <a:tblGrid>
                <a:gridCol w="1196664">
                  <a:extLst>
                    <a:ext uri="{9D8B030D-6E8A-4147-A177-3AD203B41FA5}">
                      <a16:colId xmlns:a16="http://schemas.microsoft.com/office/drawing/2014/main" val="2163578162"/>
                    </a:ext>
                  </a:extLst>
                </a:gridCol>
                <a:gridCol w="1534305">
                  <a:extLst>
                    <a:ext uri="{9D8B030D-6E8A-4147-A177-3AD203B41FA5}">
                      <a16:colId xmlns:a16="http://schemas.microsoft.com/office/drawing/2014/main" val="4158448278"/>
                    </a:ext>
                  </a:extLst>
                </a:gridCol>
                <a:gridCol w="553615">
                  <a:extLst>
                    <a:ext uri="{9D8B030D-6E8A-4147-A177-3AD203B41FA5}">
                      <a16:colId xmlns:a16="http://schemas.microsoft.com/office/drawing/2014/main" val="35372846"/>
                    </a:ext>
                  </a:extLst>
                </a:gridCol>
                <a:gridCol w="1487885">
                  <a:extLst>
                    <a:ext uri="{9D8B030D-6E8A-4147-A177-3AD203B41FA5}">
                      <a16:colId xmlns:a16="http://schemas.microsoft.com/office/drawing/2014/main" val="364666110"/>
                    </a:ext>
                  </a:extLst>
                </a:gridCol>
              </a:tblGrid>
              <a:tr h="108019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Manufacturer</a:t>
                      </a:r>
                      <a:endParaRPr lang="en-US" altLang="ko-KR" sz="1000" b="1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Machine</a:t>
                      </a:r>
                      <a:endParaRPr lang="en-US" altLang="ko-KR" sz="1000" b="1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000" b="1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Class</a:t>
                      </a:r>
                      <a:endParaRPr lang="ko-KR" sz="1000" b="1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000" b="1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Number of images</a:t>
                      </a:r>
                      <a:endParaRPr lang="ko-KR" sz="1000" b="1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5344921"/>
                  </a:ext>
                </a:extLst>
              </a:tr>
              <a:tr h="115010">
                <a:tc rowSpan="10"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Hitachi</a:t>
                      </a:r>
                      <a:endParaRPr lang="ko-KR" sz="1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00584" marR="100584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5"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EUB-7500</a:t>
                      </a:r>
                      <a:endParaRPr lang="ko-KR" sz="1000" b="1" kern="1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00584" marR="100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9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F0</a:t>
                      </a:r>
                      <a:endParaRPr lang="ko-KR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578</a:t>
                      </a:r>
                    </a:p>
                  </a:txBody>
                  <a:tcPr marL="11526" marR="11526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4930436"/>
                  </a:ext>
                </a:extLst>
              </a:tr>
              <a:tr h="11501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9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F1</a:t>
                      </a:r>
                      <a:endParaRPr lang="ko-KR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421</a:t>
                      </a:r>
                    </a:p>
                  </a:txBody>
                  <a:tcPr marL="11526" marR="11526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0411382"/>
                  </a:ext>
                </a:extLst>
              </a:tr>
              <a:tr h="11501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9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F2</a:t>
                      </a:r>
                      <a:endParaRPr lang="ko-KR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387</a:t>
                      </a:r>
                    </a:p>
                  </a:txBody>
                  <a:tcPr marL="11526" marR="11526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410813"/>
                  </a:ext>
                </a:extLst>
              </a:tr>
              <a:tr h="11501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9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F3</a:t>
                      </a:r>
                      <a:endParaRPr lang="ko-KR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311</a:t>
                      </a:r>
                    </a:p>
                  </a:txBody>
                  <a:tcPr marL="11526" marR="11526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6315817"/>
                  </a:ext>
                </a:extLst>
              </a:tr>
              <a:tr h="11501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9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F4</a:t>
                      </a:r>
                      <a:endParaRPr lang="ko-KR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461</a:t>
                      </a:r>
                    </a:p>
                  </a:txBody>
                  <a:tcPr marL="11526" marR="11526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612585"/>
                  </a:ext>
                </a:extLst>
              </a:tr>
              <a:tr h="11501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ko-KR" sz="950" b="0" kern="10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985" marR="659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Prosound-F75</a:t>
                      </a:r>
                      <a:endParaRPr lang="ko-KR" altLang="ko-KR" sz="1000" b="1" kern="1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0584" marR="100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9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F0</a:t>
                      </a:r>
                      <a:endParaRPr lang="ko-KR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211</a:t>
                      </a:r>
                    </a:p>
                  </a:txBody>
                  <a:tcPr marL="11526" marR="11526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5967885"/>
                  </a:ext>
                </a:extLst>
              </a:tr>
              <a:tr h="11501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9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F1</a:t>
                      </a:r>
                      <a:endParaRPr lang="ko-KR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124</a:t>
                      </a:r>
                    </a:p>
                  </a:txBody>
                  <a:tcPr marL="11526" marR="11526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5584580"/>
                  </a:ext>
                </a:extLst>
              </a:tr>
              <a:tr h="11501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9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F2</a:t>
                      </a:r>
                      <a:endParaRPr lang="ko-KR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152</a:t>
                      </a:r>
                    </a:p>
                  </a:txBody>
                  <a:tcPr marL="11526" marR="11526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2640074"/>
                  </a:ext>
                </a:extLst>
              </a:tr>
              <a:tr h="11501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9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F3</a:t>
                      </a:r>
                      <a:endParaRPr lang="ko-KR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11526" marR="11526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4271896"/>
                  </a:ext>
                </a:extLst>
              </a:tr>
              <a:tr h="11501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9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F4</a:t>
                      </a:r>
                      <a:endParaRPr lang="ko-KR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146</a:t>
                      </a:r>
                    </a:p>
                  </a:txBody>
                  <a:tcPr marL="11526" marR="11526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2368776"/>
                  </a:ext>
                </a:extLst>
              </a:tr>
              <a:tr h="115010">
                <a:tc rowSpan="10"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Siemens</a:t>
                      </a:r>
                      <a:endParaRPr lang="ko-KR" sz="1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00584" marR="100584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5"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ACUSON</a:t>
                      </a:r>
                      <a:r>
                        <a:rPr lang="ko-KR" altLang="en-US" sz="1000" b="1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S2000</a:t>
                      </a:r>
                      <a:endParaRPr lang="ko-KR" sz="10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00584" marR="100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9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F0</a:t>
                      </a:r>
                      <a:endParaRPr lang="ko-KR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 marL="11526" marR="11526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5649766"/>
                  </a:ext>
                </a:extLst>
              </a:tr>
              <a:tr h="11501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9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F1</a:t>
                      </a:r>
                      <a:endParaRPr lang="ko-KR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96</a:t>
                      </a:r>
                    </a:p>
                  </a:txBody>
                  <a:tcPr marL="11526" marR="11526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9263885"/>
                  </a:ext>
                </a:extLst>
              </a:tr>
              <a:tr h="11501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9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F2</a:t>
                      </a:r>
                      <a:endParaRPr lang="ko-KR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66</a:t>
                      </a:r>
                    </a:p>
                  </a:txBody>
                  <a:tcPr marL="11526" marR="11526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2644072"/>
                  </a:ext>
                </a:extLst>
              </a:tr>
              <a:tr h="11501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9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F3</a:t>
                      </a:r>
                      <a:endParaRPr lang="ko-KR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87</a:t>
                      </a:r>
                    </a:p>
                  </a:txBody>
                  <a:tcPr marL="11526" marR="11526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1975100"/>
                  </a:ext>
                </a:extLst>
              </a:tr>
              <a:tr h="11501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9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F4</a:t>
                      </a:r>
                      <a:endParaRPr lang="ko-KR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297</a:t>
                      </a:r>
                    </a:p>
                  </a:txBody>
                  <a:tcPr marL="11526" marR="11526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180460"/>
                  </a:ext>
                </a:extLst>
              </a:tr>
              <a:tr h="115010">
                <a:tc vMerge="1"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ko-KR" sz="950" b="0" kern="10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5985" marR="659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000" b="1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ACUSON </a:t>
                      </a:r>
                      <a:r>
                        <a:rPr lang="en-US" sz="1000" b="1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Sequoia</a:t>
                      </a:r>
                      <a:endParaRPr lang="ko-KR" sz="10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00584" marR="100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9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F0</a:t>
                      </a:r>
                      <a:endParaRPr lang="ko-KR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11526" marR="11526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3654915"/>
                  </a:ext>
                </a:extLst>
              </a:tr>
              <a:tr h="11501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9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F1</a:t>
                      </a:r>
                      <a:endParaRPr lang="ko-KR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11526" marR="11526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2405723"/>
                  </a:ext>
                </a:extLst>
              </a:tr>
              <a:tr h="11501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9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F2</a:t>
                      </a:r>
                      <a:endParaRPr lang="ko-KR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11526" marR="11526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476510"/>
                  </a:ext>
                </a:extLst>
              </a:tr>
              <a:tr h="11501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9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F3</a:t>
                      </a:r>
                      <a:endParaRPr lang="ko-KR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11526" marR="11526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7367977"/>
                  </a:ext>
                </a:extLst>
              </a:tr>
              <a:tr h="11501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9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F4</a:t>
                      </a:r>
                      <a:endParaRPr lang="ko-KR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149</a:t>
                      </a:r>
                    </a:p>
                  </a:txBody>
                  <a:tcPr marL="11526" marR="11526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5664468"/>
                  </a:ext>
                </a:extLst>
              </a:tr>
            </a:tbl>
          </a:graphicData>
        </a:graphic>
      </p:graphicFrame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DCF1B4E7-5B64-DFB8-0CC0-8E85B9D317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3803048"/>
              </p:ext>
            </p:extLst>
          </p:nvPr>
        </p:nvGraphicFramePr>
        <p:xfrm>
          <a:off x="6462755" y="3263456"/>
          <a:ext cx="4598205" cy="3085783"/>
        </p:xfrm>
        <a:graphic>
          <a:graphicData uri="http://schemas.openxmlformats.org/drawingml/2006/table">
            <a:tbl>
              <a:tblPr firstRow="1" firstCol="1"/>
              <a:tblGrid>
                <a:gridCol w="1127220">
                  <a:extLst>
                    <a:ext uri="{9D8B030D-6E8A-4147-A177-3AD203B41FA5}">
                      <a16:colId xmlns:a16="http://schemas.microsoft.com/office/drawing/2014/main" val="2163578162"/>
                    </a:ext>
                  </a:extLst>
                </a:gridCol>
                <a:gridCol w="1138264">
                  <a:extLst>
                    <a:ext uri="{9D8B030D-6E8A-4147-A177-3AD203B41FA5}">
                      <a16:colId xmlns:a16="http://schemas.microsoft.com/office/drawing/2014/main" val="4158448278"/>
                    </a:ext>
                  </a:extLst>
                </a:gridCol>
                <a:gridCol w="732311">
                  <a:extLst>
                    <a:ext uri="{9D8B030D-6E8A-4147-A177-3AD203B41FA5}">
                      <a16:colId xmlns:a16="http://schemas.microsoft.com/office/drawing/2014/main" val="35372846"/>
                    </a:ext>
                  </a:extLst>
                </a:gridCol>
                <a:gridCol w="1600410">
                  <a:extLst>
                    <a:ext uri="{9D8B030D-6E8A-4147-A177-3AD203B41FA5}">
                      <a16:colId xmlns:a16="http://schemas.microsoft.com/office/drawing/2014/main" val="364666110"/>
                    </a:ext>
                  </a:extLst>
                </a:gridCol>
              </a:tblGrid>
              <a:tr h="121098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Manufacturer</a:t>
                      </a:r>
                      <a:endParaRPr lang="en-US" altLang="ko-KR" sz="1000" b="1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Machine</a:t>
                      </a:r>
                      <a:endParaRPr lang="en-US" altLang="ko-KR" sz="1000" b="1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000" b="1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Class</a:t>
                      </a:r>
                      <a:endParaRPr lang="ko-KR" sz="1000" b="1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000" b="1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Number of images</a:t>
                      </a:r>
                      <a:endParaRPr lang="ko-KR" sz="1000" b="1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5344921"/>
                  </a:ext>
                </a:extLst>
              </a:tr>
              <a:tr h="126406">
                <a:tc rowSpan="15"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GE</a:t>
                      </a:r>
                      <a:endParaRPr lang="ko-KR" sz="1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00584" marR="1005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5"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LOGIQ E9</a:t>
                      </a:r>
                      <a:endParaRPr lang="ko-KR" sz="1000" b="1" kern="1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00584" marR="100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9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F0</a:t>
                      </a:r>
                      <a:endParaRPr lang="ko-KR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11526" marR="11526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9724608"/>
                  </a:ext>
                </a:extLst>
              </a:tr>
              <a:tr h="12640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9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F1</a:t>
                      </a:r>
                      <a:endParaRPr lang="ko-KR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11526" marR="11526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9811955"/>
                  </a:ext>
                </a:extLst>
              </a:tr>
              <a:tr h="12640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9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F2</a:t>
                      </a:r>
                      <a:endParaRPr lang="ko-KR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28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1526" marR="11526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62475"/>
                  </a:ext>
                </a:extLst>
              </a:tr>
              <a:tr h="12640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9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F3</a:t>
                      </a:r>
                      <a:endParaRPr lang="ko-KR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11526" marR="11526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2296159"/>
                  </a:ext>
                </a:extLst>
              </a:tr>
              <a:tr h="12640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9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F4</a:t>
                      </a:r>
                      <a:endParaRPr lang="ko-KR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11526" marR="11526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9926657"/>
                  </a:ext>
                </a:extLst>
              </a:tr>
              <a:tr h="126406">
                <a:tc vMerge="1"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ko-KR" sz="950" b="0" kern="10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5985" marR="659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0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LOGIQ E10</a:t>
                      </a:r>
                      <a:endParaRPr lang="ko-KR" sz="1000" b="1" kern="1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00584" marR="100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9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F0</a:t>
                      </a:r>
                      <a:endParaRPr lang="ko-KR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11526" marR="11526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0740712"/>
                  </a:ext>
                </a:extLst>
              </a:tr>
              <a:tr h="12640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9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F1</a:t>
                      </a:r>
                      <a:endParaRPr lang="ko-KR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marL="11526" marR="11526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3658037"/>
                  </a:ext>
                </a:extLst>
              </a:tr>
              <a:tr h="12640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9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F2</a:t>
                      </a:r>
                      <a:endParaRPr lang="ko-KR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11526" marR="11526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8829051"/>
                  </a:ext>
                </a:extLst>
              </a:tr>
              <a:tr h="12640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9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F3</a:t>
                      </a:r>
                      <a:endParaRPr lang="ko-KR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59</a:t>
                      </a:r>
                    </a:p>
                  </a:txBody>
                  <a:tcPr marL="11526" marR="11526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8097255"/>
                  </a:ext>
                </a:extLst>
              </a:tr>
              <a:tr h="12640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9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F4</a:t>
                      </a:r>
                      <a:endParaRPr lang="ko-KR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64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1526" marR="11526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2233947"/>
                  </a:ext>
                </a:extLst>
              </a:tr>
              <a:tr h="126406">
                <a:tc vMerge="1"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ko-KR" sz="950" b="0" kern="10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5985" marR="659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LOGIQ S8</a:t>
                      </a:r>
                      <a:endParaRPr lang="ko-KR" sz="10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00584" marR="100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9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F0</a:t>
                      </a:r>
                      <a:endParaRPr lang="ko-KR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350</a:t>
                      </a:r>
                    </a:p>
                  </a:txBody>
                  <a:tcPr marL="11526" marR="11526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497532"/>
                  </a:ext>
                </a:extLst>
              </a:tr>
              <a:tr h="12640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9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F1</a:t>
                      </a:r>
                      <a:endParaRPr lang="ko-KR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11526" marR="11526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1066220"/>
                  </a:ext>
                </a:extLst>
              </a:tr>
              <a:tr h="12640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9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F2</a:t>
                      </a:r>
                      <a:endParaRPr lang="ko-KR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64</a:t>
                      </a:r>
                    </a:p>
                  </a:txBody>
                  <a:tcPr marL="11526" marR="11526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767359"/>
                  </a:ext>
                </a:extLst>
              </a:tr>
              <a:tr h="12640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9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F3</a:t>
                      </a:r>
                      <a:endParaRPr lang="ko-KR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186</a:t>
                      </a:r>
                    </a:p>
                  </a:txBody>
                  <a:tcPr marL="11526" marR="11526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0013402"/>
                  </a:ext>
                </a:extLst>
              </a:tr>
              <a:tr h="12640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9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F4</a:t>
                      </a:r>
                      <a:endParaRPr lang="ko-KR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226</a:t>
                      </a:r>
                    </a:p>
                  </a:txBody>
                  <a:tcPr marL="11526" marR="11526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6988881"/>
                  </a:ext>
                </a:extLst>
              </a:tr>
              <a:tr h="126406">
                <a:tc rowSpan="5"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Philips</a:t>
                      </a:r>
                      <a:endParaRPr lang="ko-KR" sz="1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00584" marR="1005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5"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000" b="1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IU22</a:t>
                      </a:r>
                      <a:endParaRPr lang="ko-KR" sz="10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00584" marR="100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9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F0</a:t>
                      </a:r>
                      <a:endParaRPr lang="ko-KR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679</a:t>
                      </a:r>
                    </a:p>
                  </a:txBody>
                  <a:tcPr marL="11526" marR="11526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1294323"/>
                  </a:ext>
                </a:extLst>
              </a:tr>
              <a:tr h="12640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9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F1</a:t>
                      </a:r>
                      <a:endParaRPr lang="ko-KR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82</a:t>
                      </a:r>
                    </a:p>
                  </a:txBody>
                  <a:tcPr marL="11526" marR="11526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2496979"/>
                  </a:ext>
                </a:extLst>
              </a:tr>
              <a:tr h="12640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9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F2</a:t>
                      </a:r>
                      <a:endParaRPr lang="ko-KR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marL="11526" marR="11526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9541553"/>
                  </a:ext>
                </a:extLst>
              </a:tr>
              <a:tr h="12640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9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F3</a:t>
                      </a:r>
                      <a:endParaRPr lang="ko-KR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107</a:t>
                      </a:r>
                    </a:p>
                  </a:txBody>
                  <a:tcPr marL="11526" marR="11526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3882314"/>
                  </a:ext>
                </a:extLst>
              </a:tr>
              <a:tr h="12640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9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F4</a:t>
                      </a:r>
                      <a:endParaRPr lang="ko-KR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9842" marR="79842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327</a:t>
                      </a:r>
                    </a:p>
                  </a:txBody>
                  <a:tcPr marL="11526" marR="11526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8493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0102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6455884"/>
            <a:ext cx="12192000" cy="40211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직선 연결선 10"/>
          <p:cNvCxnSpPr>
            <a:cxnSpLocks/>
            <a:endCxn id="15" idx="2"/>
          </p:cNvCxnSpPr>
          <p:nvPr/>
        </p:nvCxnSpPr>
        <p:spPr>
          <a:xfrm>
            <a:off x="340818" y="1303893"/>
            <a:ext cx="39194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317841" y="903783"/>
            <a:ext cx="78848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spc="-1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Methods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D8005C8-DF87-4DD9-8BF3-C6EF9A778917}"/>
              </a:ext>
            </a:extLst>
          </p:cNvPr>
          <p:cNvSpPr/>
          <p:nvPr/>
        </p:nvSpPr>
        <p:spPr>
          <a:xfrm>
            <a:off x="0" y="0"/>
            <a:ext cx="12191999" cy="4054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Yunsang Joo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31344B99-620F-40B8-9335-AE8A803EBEE9}"/>
              </a:ext>
            </a:extLst>
          </p:cNvPr>
          <p:cNvSpPr/>
          <p:nvPr/>
        </p:nvSpPr>
        <p:spPr>
          <a:xfrm>
            <a:off x="340817" y="1378043"/>
            <a:ext cx="10050605" cy="1380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ko-KR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Dataset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본 연구는 일반화 성능 평가를 위해 제조사를 기준으로 데이터를 재구성하여 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개의 도메인으로 설정함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도메인마다 클래스 분포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데이터 크기가 다양함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2E271FE4-64C1-5D73-5781-33F1D57437F4}"/>
              </a:ext>
            </a:extLst>
          </p:cNvPr>
          <p:cNvSpPr/>
          <p:nvPr/>
        </p:nvSpPr>
        <p:spPr>
          <a:xfrm>
            <a:off x="129396" y="6503053"/>
            <a:ext cx="8885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  <a:sym typeface="Malgun Gothic"/>
              </a:rPr>
              <a:t>A Research on Efficient Liver Fibrosis Diagnosis Based on Federated Learning Using Heterogeneous Ultrasound Images</a:t>
            </a:r>
            <a:endParaRPr lang="ko-KR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49004BC-A223-4E75-1C0B-8A1EF0EB0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30193-EF39-44E9-9B41-D49A767A02C7}" type="slidenum">
              <a:rPr lang="ko-KR" altLang="en-US" smtClean="0"/>
              <a:pPr/>
              <a:t>18</a:t>
            </a:fld>
            <a:endParaRPr lang="ko-KR" altLang="en-US" dirty="0"/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8832B74F-9452-1222-7E5A-7708556D70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159417"/>
              </p:ext>
            </p:extLst>
          </p:nvPr>
        </p:nvGraphicFramePr>
        <p:xfrm>
          <a:off x="7209832" y="2491720"/>
          <a:ext cx="4210280" cy="3890899"/>
        </p:xfrm>
        <a:graphic>
          <a:graphicData uri="http://schemas.openxmlformats.org/drawingml/2006/table">
            <a:tbl>
              <a:tblPr/>
              <a:tblGrid>
                <a:gridCol w="556260">
                  <a:extLst>
                    <a:ext uri="{9D8B030D-6E8A-4147-A177-3AD203B41FA5}">
                      <a16:colId xmlns:a16="http://schemas.microsoft.com/office/drawing/2014/main" val="1865730367"/>
                    </a:ext>
                  </a:extLst>
                </a:gridCol>
                <a:gridCol w="913505">
                  <a:extLst>
                    <a:ext uri="{9D8B030D-6E8A-4147-A177-3AD203B41FA5}">
                      <a16:colId xmlns:a16="http://schemas.microsoft.com/office/drawing/2014/main" val="1356183118"/>
                    </a:ext>
                  </a:extLst>
                </a:gridCol>
                <a:gridCol w="913505">
                  <a:extLst>
                    <a:ext uri="{9D8B030D-6E8A-4147-A177-3AD203B41FA5}">
                      <a16:colId xmlns:a16="http://schemas.microsoft.com/office/drawing/2014/main" val="712631979"/>
                    </a:ext>
                  </a:extLst>
                </a:gridCol>
                <a:gridCol w="913505">
                  <a:extLst>
                    <a:ext uri="{9D8B030D-6E8A-4147-A177-3AD203B41FA5}">
                      <a16:colId xmlns:a16="http://schemas.microsoft.com/office/drawing/2014/main" val="710361670"/>
                    </a:ext>
                  </a:extLst>
                </a:gridCol>
                <a:gridCol w="913505">
                  <a:extLst>
                    <a:ext uri="{9D8B030D-6E8A-4147-A177-3AD203B41FA5}">
                      <a16:colId xmlns:a16="http://schemas.microsoft.com/office/drawing/2014/main" val="3296609842"/>
                    </a:ext>
                  </a:extLst>
                </a:gridCol>
              </a:tblGrid>
              <a:tr h="211455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휴먼명조"/>
                          <a:cs typeface="Times New Roman" panose="02020603050405020304" pitchFamily="18" charset="0"/>
                        </a:rPr>
                        <a:t>Class</a:t>
                      </a:r>
                      <a:endParaRPr lang="en-US" sz="105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휴먼명조"/>
                          <a:cs typeface="Times New Roman" panose="02020603050405020304" pitchFamily="18" charset="0"/>
                        </a:rPr>
                        <a:t>Manufacturer</a:t>
                      </a:r>
                      <a:endParaRPr lang="en-US" sz="105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730182"/>
                  </a:ext>
                </a:extLst>
              </a:tr>
              <a:tr h="211455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휴먼명조"/>
                          <a:cs typeface="Times New Roman" panose="02020603050405020304" pitchFamily="18" charset="0"/>
                        </a:rPr>
                        <a:t>H</a:t>
                      </a:r>
                      <a:endParaRPr lang="en-US" sz="105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휴먼명조"/>
                          <a:cs typeface="Times New Roman" panose="02020603050405020304" pitchFamily="18" charset="0"/>
                        </a:rPr>
                        <a:t>S</a:t>
                      </a:r>
                      <a:endParaRPr lang="en-US" sz="105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휴먼명조"/>
                          <a:cs typeface="Times New Roman" panose="02020603050405020304" pitchFamily="18" charset="0"/>
                        </a:rPr>
                        <a:t>G</a:t>
                      </a:r>
                      <a:endParaRPr lang="en-US" sz="105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휴먼명조"/>
                          <a:cs typeface="Times New Roman" panose="02020603050405020304" pitchFamily="18" charset="0"/>
                        </a:rPr>
                        <a:t>P</a:t>
                      </a:r>
                      <a:endParaRPr lang="en-US" sz="105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65186"/>
                  </a:ext>
                </a:extLst>
              </a:tr>
              <a:tr h="66179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휴먼명조"/>
                          <a:cs typeface="Times New Roman" panose="02020603050405020304" pitchFamily="18" charset="0"/>
                        </a:rPr>
                        <a:t>F0</a:t>
                      </a:r>
                      <a:endParaRPr lang="en-US" sz="105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893899"/>
                  </a:ext>
                </a:extLst>
              </a:tr>
              <a:tr h="66179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휴먼명조"/>
                          <a:cs typeface="Times New Roman" panose="02020603050405020304" pitchFamily="18" charset="0"/>
                        </a:rPr>
                        <a:t>F1</a:t>
                      </a:r>
                      <a:endParaRPr lang="en-US" sz="105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1357864"/>
                  </a:ext>
                </a:extLst>
              </a:tr>
              <a:tr h="66179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휴먼명조"/>
                          <a:cs typeface="Times New Roman" panose="02020603050405020304" pitchFamily="18" charset="0"/>
                        </a:rPr>
                        <a:t>F2</a:t>
                      </a:r>
                      <a:endParaRPr lang="en-US" sz="105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4289750"/>
                  </a:ext>
                </a:extLst>
              </a:tr>
              <a:tr h="66179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휴먼명조"/>
                          <a:cs typeface="Times New Roman" panose="02020603050405020304" pitchFamily="18" charset="0"/>
                        </a:rPr>
                        <a:t>F3</a:t>
                      </a:r>
                      <a:endParaRPr lang="en-US" sz="105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9151294"/>
                  </a:ext>
                </a:extLst>
              </a:tr>
              <a:tr h="66179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휴먼명조"/>
                          <a:cs typeface="Times New Roman" panose="02020603050405020304" pitchFamily="18" charset="0"/>
                        </a:rPr>
                        <a:t>F4</a:t>
                      </a:r>
                      <a:endParaRPr lang="en-US" sz="105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7147057"/>
                  </a:ext>
                </a:extLst>
              </a:tr>
            </a:tbl>
          </a:graphicData>
        </a:graphic>
      </p:graphicFrame>
      <p:pic>
        <p:nvPicPr>
          <p:cNvPr id="31" name="_x497451760">
            <a:extLst>
              <a:ext uri="{FF2B5EF4-FFF2-40B4-BE49-F238E27FC236}">
                <a16:creationId xmlns:a16="http://schemas.microsoft.com/office/drawing/2014/main" id="{9EE3A06A-E5AC-5191-4500-FF8550931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467" y="3143758"/>
            <a:ext cx="707159" cy="53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_x497424400">
            <a:extLst>
              <a:ext uri="{FF2B5EF4-FFF2-40B4-BE49-F238E27FC236}">
                <a16:creationId xmlns:a16="http://schemas.microsoft.com/office/drawing/2014/main" id="{6BEFA9D3-7BFF-328B-701E-9A61AE304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309" y="3143758"/>
            <a:ext cx="707159" cy="53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_x497450248">
            <a:extLst>
              <a:ext uri="{FF2B5EF4-FFF2-40B4-BE49-F238E27FC236}">
                <a16:creationId xmlns:a16="http://schemas.microsoft.com/office/drawing/2014/main" id="{F448162C-33EF-6A09-7BFE-947AC9DAC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027" y="3143758"/>
            <a:ext cx="707159" cy="53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_x497441608">
            <a:extLst>
              <a:ext uri="{FF2B5EF4-FFF2-40B4-BE49-F238E27FC236}">
                <a16:creationId xmlns:a16="http://schemas.microsoft.com/office/drawing/2014/main" id="{B24CB297-4186-608B-D8D8-911F0A904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106" y="3140871"/>
            <a:ext cx="714375" cy="53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_x504294312">
            <a:extLst>
              <a:ext uri="{FF2B5EF4-FFF2-40B4-BE49-F238E27FC236}">
                <a16:creationId xmlns:a16="http://schemas.microsoft.com/office/drawing/2014/main" id="{0DFA82E9-5F01-4A1B-32EF-24E38E217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466" y="3790367"/>
            <a:ext cx="707159" cy="53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_x504294384">
            <a:extLst>
              <a:ext uri="{FF2B5EF4-FFF2-40B4-BE49-F238E27FC236}">
                <a16:creationId xmlns:a16="http://schemas.microsoft.com/office/drawing/2014/main" id="{1F500AFB-1DBB-5CF0-6189-32F5DF2B3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308" y="3790367"/>
            <a:ext cx="707159" cy="53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_x504293592">
            <a:extLst>
              <a:ext uri="{FF2B5EF4-FFF2-40B4-BE49-F238E27FC236}">
                <a16:creationId xmlns:a16="http://schemas.microsoft.com/office/drawing/2014/main" id="{A9127DB9-E3E5-22F4-4141-5F9577168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263" y="3790367"/>
            <a:ext cx="707159" cy="53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_x504296688">
            <a:extLst>
              <a:ext uri="{FF2B5EF4-FFF2-40B4-BE49-F238E27FC236}">
                <a16:creationId xmlns:a16="http://schemas.microsoft.com/office/drawing/2014/main" id="{72F89781-3EB7-5D6F-CD18-1F03EEE3C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105" y="3790655"/>
            <a:ext cx="714375" cy="53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_x504297480">
            <a:extLst>
              <a:ext uri="{FF2B5EF4-FFF2-40B4-BE49-F238E27FC236}">
                <a16:creationId xmlns:a16="http://schemas.microsoft.com/office/drawing/2014/main" id="{A819871D-447A-99E3-2E84-E91AAFDBD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647" y="4458745"/>
            <a:ext cx="707159" cy="53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_x504299064">
            <a:extLst>
              <a:ext uri="{FF2B5EF4-FFF2-40B4-BE49-F238E27FC236}">
                <a16:creationId xmlns:a16="http://schemas.microsoft.com/office/drawing/2014/main" id="{19E0B5AF-F009-DB86-22EF-2BD801AF3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307" y="4463508"/>
            <a:ext cx="707159" cy="53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_x504296040">
            <a:extLst>
              <a:ext uri="{FF2B5EF4-FFF2-40B4-BE49-F238E27FC236}">
                <a16:creationId xmlns:a16="http://schemas.microsoft.com/office/drawing/2014/main" id="{82B95FBA-8ACC-7151-08B6-C139CD960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026" y="4458745"/>
            <a:ext cx="707159" cy="53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_x504298200">
            <a:extLst>
              <a:ext uri="{FF2B5EF4-FFF2-40B4-BE49-F238E27FC236}">
                <a16:creationId xmlns:a16="http://schemas.microsoft.com/office/drawing/2014/main" id="{6C0412C9-5E3B-DED8-5D3F-7D9618DD1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104" y="4451862"/>
            <a:ext cx="714375" cy="53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_x504299136">
            <a:extLst>
              <a:ext uri="{FF2B5EF4-FFF2-40B4-BE49-F238E27FC236}">
                <a16:creationId xmlns:a16="http://schemas.microsoft.com/office/drawing/2014/main" id="{2309473F-AD5D-37C0-FB29-4021AA2B1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646" y="5128409"/>
            <a:ext cx="707159" cy="53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_x504300072">
            <a:extLst>
              <a:ext uri="{FF2B5EF4-FFF2-40B4-BE49-F238E27FC236}">
                <a16:creationId xmlns:a16="http://schemas.microsoft.com/office/drawing/2014/main" id="{E7B4A227-5E24-6421-3E8F-D21B3A245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646" y="5786206"/>
            <a:ext cx="707159" cy="53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_x504300072">
            <a:extLst>
              <a:ext uri="{FF2B5EF4-FFF2-40B4-BE49-F238E27FC236}">
                <a16:creationId xmlns:a16="http://schemas.microsoft.com/office/drawing/2014/main" id="{61C4F23A-61FD-420D-6FAD-B976611FD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306" y="5782163"/>
            <a:ext cx="707159" cy="53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_x504301008">
            <a:extLst>
              <a:ext uri="{FF2B5EF4-FFF2-40B4-BE49-F238E27FC236}">
                <a16:creationId xmlns:a16="http://schemas.microsoft.com/office/drawing/2014/main" id="{5D49ADD5-A259-981C-DE18-618F0C24A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549" y="5128409"/>
            <a:ext cx="707159" cy="53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_x504301296">
            <a:extLst>
              <a:ext uri="{FF2B5EF4-FFF2-40B4-BE49-F238E27FC236}">
                <a16:creationId xmlns:a16="http://schemas.microsoft.com/office/drawing/2014/main" id="{B32314FC-2B5C-883D-B6EA-BB87DC302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263" y="5113608"/>
            <a:ext cx="707159" cy="53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_x504300792">
            <a:extLst>
              <a:ext uri="{FF2B5EF4-FFF2-40B4-BE49-F238E27FC236}">
                <a16:creationId xmlns:a16="http://schemas.microsoft.com/office/drawing/2014/main" id="{4C065F71-7ABD-AF31-CD8E-2A861ADDE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026" y="5782163"/>
            <a:ext cx="707159" cy="53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_x504302232">
            <a:extLst>
              <a:ext uri="{FF2B5EF4-FFF2-40B4-BE49-F238E27FC236}">
                <a16:creationId xmlns:a16="http://schemas.microsoft.com/office/drawing/2014/main" id="{B8711413-E255-1D53-6F19-F1FE8A3C4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103" y="5782451"/>
            <a:ext cx="714375" cy="53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_x504301728">
            <a:extLst>
              <a:ext uri="{FF2B5EF4-FFF2-40B4-BE49-F238E27FC236}">
                <a16:creationId xmlns:a16="http://schemas.microsoft.com/office/drawing/2014/main" id="{6C616DC3-608B-381B-782A-41D056C66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764" y="5115935"/>
            <a:ext cx="714375" cy="53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1" name="표 50">
            <a:extLst>
              <a:ext uri="{FF2B5EF4-FFF2-40B4-BE49-F238E27FC236}">
                <a16:creationId xmlns:a16="http://schemas.microsoft.com/office/drawing/2014/main" id="{53F16F03-912C-5042-493F-1212CD2DC9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791661"/>
              </p:ext>
            </p:extLst>
          </p:nvPr>
        </p:nvGraphicFramePr>
        <p:xfrm>
          <a:off x="4173427" y="4103608"/>
          <a:ext cx="2358158" cy="1332802"/>
        </p:xfrm>
        <a:graphic>
          <a:graphicData uri="http://schemas.openxmlformats.org/drawingml/2006/table">
            <a:tbl>
              <a:tblPr firstRow="1" firstCol="1"/>
              <a:tblGrid>
                <a:gridCol w="1249680">
                  <a:extLst>
                    <a:ext uri="{9D8B030D-6E8A-4147-A177-3AD203B41FA5}">
                      <a16:colId xmlns:a16="http://schemas.microsoft.com/office/drawing/2014/main" val="1576767640"/>
                    </a:ext>
                  </a:extLst>
                </a:gridCol>
                <a:gridCol w="1108478">
                  <a:extLst>
                    <a:ext uri="{9D8B030D-6E8A-4147-A177-3AD203B41FA5}">
                      <a16:colId xmlns:a16="http://schemas.microsoft.com/office/drawing/2014/main" val="582392712"/>
                    </a:ext>
                  </a:extLst>
                </a:gridCol>
              </a:tblGrid>
              <a:tr h="6829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Manufacturer</a:t>
                      </a:r>
                      <a:endParaRPr lang="en-US" altLang="ko-KR" sz="1400" b="1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5985" marR="659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400" b="1" kern="1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Number of images</a:t>
                      </a:r>
                      <a:endParaRPr lang="ko-KR" sz="1400" b="1" kern="1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5985" marR="659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6369533"/>
                  </a:ext>
                </a:extLst>
              </a:tr>
              <a:tr h="14904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Hitachi</a:t>
                      </a:r>
                      <a:endParaRPr lang="ko-KR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5985" marR="659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2841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6959942"/>
                  </a:ext>
                </a:extLst>
              </a:tr>
              <a:tr h="1490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Siemens</a:t>
                      </a:r>
                      <a:endParaRPr lang="ko-KR" altLang="ko-KR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985" marR="659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968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6277952"/>
                  </a:ext>
                </a:extLst>
              </a:tr>
              <a:tr h="14904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GE</a:t>
                      </a:r>
                      <a:endParaRPr lang="ko-KR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5985" marR="659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1273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162740"/>
                  </a:ext>
                </a:extLst>
              </a:tr>
              <a:tr h="14904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Philips</a:t>
                      </a:r>
                      <a:endParaRPr lang="ko-KR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5985" marR="659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1239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8396417"/>
                  </a:ext>
                </a:extLst>
              </a:tr>
            </a:tbl>
          </a:graphicData>
        </a:graphic>
      </p:graphicFrame>
      <p:sp>
        <p:nvSpPr>
          <p:cNvPr id="57" name="TextBox 56">
            <a:extLst>
              <a:ext uri="{FF2B5EF4-FFF2-40B4-BE49-F238E27FC236}">
                <a16:creationId xmlns:a16="http://schemas.microsoft.com/office/drawing/2014/main" id="{F84E9F7D-662A-3BDF-1265-9FBCA0E85B57}"/>
              </a:ext>
            </a:extLst>
          </p:cNvPr>
          <p:cNvSpPr txBox="1"/>
          <p:nvPr/>
        </p:nvSpPr>
        <p:spPr>
          <a:xfrm>
            <a:off x="2508648" y="2919736"/>
            <a:ext cx="2921074" cy="373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 b="1" spc="-30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데이터 분포 및 이미지 수</a:t>
            </a:r>
            <a:endParaRPr lang="en-US" altLang="ko-KR" sz="1400" b="1" spc="-30" dirty="0"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B4B439DD-E710-4E62-2F02-16A4BAC13E9E}"/>
              </a:ext>
            </a:extLst>
          </p:cNvPr>
          <p:cNvGrpSpPr/>
          <p:nvPr/>
        </p:nvGrpSpPr>
        <p:grpSpPr>
          <a:xfrm>
            <a:off x="1306651" y="3431187"/>
            <a:ext cx="2451026" cy="2796114"/>
            <a:chOff x="1021311" y="2701904"/>
            <a:chExt cx="2451026" cy="2796114"/>
          </a:xfrm>
        </p:grpSpPr>
        <p:graphicFrame>
          <p:nvGraphicFramePr>
            <p:cNvPr id="62" name="차트 61">
              <a:extLst>
                <a:ext uri="{FF2B5EF4-FFF2-40B4-BE49-F238E27FC236}">
                  <a16:creationId xmlns:a16="http://schemas.microsoft.com/office/drawing/2014/main" id="{F811AB08-F362-1302-A791-CA1EB3E334B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38143983"/>
                </p:ext>
              </p:extLst>
            </p:nvPr>
          </p:nvGraphicFramePr>
          <p:xfrm>
            <a:off x="1021311" y="2954277"/>
            <a:ext cx="1167155" cy="12051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2"/>
            </a:graphicData>
          </a:graphic>
        </p:graphicFrame>
        <p:graphicFrame>
          <p:nvGraphicFramePr>
            <p:cNvPr id="63" name="차트 62">
              <a:extLst>
                <a:ext uri="{FF2B5EF4-FFF2-40B4-BE49-F238E27FC236}">
                  <a16:creationId xmlns:a16="http://schemas.microsoft.com/office/drawing/2014/main" id="{35FB3B1D-5F8F-1D38-89C0-A65906CD08D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627735503"/>
                </p:ext>
              </p:extLst>
            </p:nvPr>
          </p:nvGraphicFramePr>
          <p:xfrm>
            <a:off x="2305182" y="2954277"/>
            <a:ext cx="1167155" cy="12051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3"/>
            </a:graphicData>
          </a:graphic>
        </p:graphicFrame>
        <p:graphicFrame>
          <p:nvGraphicFramePr>
            <p:cNvPr id="64" name="차트 63">
              <a:extLst>
                <a:ext uri="{FF2B5EF4-FFF2-40B4-BE49-F238E27FC236}">
                  <a16:creationId xmlns:a16="http://schemas.microsoft.com/office/drawing/2014/main" id="{F9003249-C8CB-C940-36E5-7746C3468EC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280844339"/>
                </p:ext>
              </p:extLst>
            </p:nvPr>
          </p:nvGraphicFramePr>
          <p:xfrm>
            <a:off x="1021311" y="4292873"/>
            <a:ext cx="1167155" cy="12051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4"/>
            </a:graphicData>
          </a:graphic>
        </p:graphicFrame>
        <p:graphicFrame>
          <p:nvGraphicFramePr>
            <p:cNvPr id="65" name="차트 64">
              <a:extLst>
                <a:ext uri="{FF2B5EF4-FFF2-40B4-BE49-F238E27FC236}">
                  <a16:creationId xmlns:a16="http://schemas.microsoft.com/office/drawing/2014/main" id="{506C0DB8-5B5D-876A-008F-C1F0D0DB848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244888213"/>
                </p:ext>
              </p:extLst>
            </p:nvPr>
          </p:nvGraphicFramePr>
          <p:xfrm>
            <a:off x="2305182" y="4292873"/>
            <a:ext cx="1167155" cy="12051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5"/>
            </a:graphicData>
          </a:graphic>
        </p:graphicFrame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C04C2EA-9ACD-F0C3-24CB-2F34F7A1A97E}"/>
                </a:ext>
              </a:extLst>
            </p:cNvPr>
            <p:cNvSpPr txBox="1"/>
            <p:nvPr/>
          </p:nvSpPr>
          <p:spPr>
            <a:xfrm>
              <a:off x="1350599" y="2701904"/>
              <a:ext cx="508578" cy="373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400" b="1" spc="-30" dirty="0"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DE348A2-68D7-6A12-BDDF-C22A72C86DF0}"/>
                </a:ext>
              </a:extLst>
            </p:cNvPr>
            <p:cNvSpPr txBox="1"/>
            <p:nvPr/>
          </p:nvSpPr>
          <p:spPr>
            <a:xfrm>
              <a:off x="2634470" y="2701904"/>
              <a:ext cx="508578" cy="373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400" b="1" spc="-30" dirty="0"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B3DB9D7-72D0-252F-168F-1CDC228BF51D}"/>
                </a:ext>
              </a:extLst>
            </p:cNvPr>
            <p:cNvSpPr txBox="1"/>
            <p:nvPr/>
          </p:nvSpPr>
          <p:spPr>
            <a:xfrm>
              <a:off x="1350599" y="4043520"/>
              <a:ext cx="508578" cy="373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400" b="1" spc="-30" dirty="0"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A18A366-95F6-D931-DCE9-9C8777BE6B24}"/>
                </a:ext>
              </a:extLst>
            </p:cNvPr>
            <p:cNvSpPr txBox="1"/>
            <p:nvPr/>
          </p:nvSpPr>
          <p:spPr>
            <a:xfrm>
              <a:off x="2634470" y="4043520"/>
              <a:ext cx="508578" cy="373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400" b="1" spc="-30" dirty="0"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</a:rPr>
                <a:t>P</a:t>
              </a:r>
            </a:p>
          </p:txBody>
        </p:sp>
      </p:grpSp>
      <p:sp>
        <p:nvSpPr>
          <p:cNvPr id="71" name="직사각형 70">
            <a:extLst>
              <a:ext uri="{FF2B5EF4-FFF2-40B4-BE49-F238E27FC236}">
                <a16:creationId xmlns:a16="http://schemas.microsoft.com/office/drawing/2014/main" id="{9A50ECE0-AD29-70B7-3866-17F8D394F513}"/>
              </a:ext>
            </a:extLst>
          </p:cNvPr>
          <p:cNvSpPr/>
          <p:nvPr/>
        </p:nvSpPr>
        <p:spPr>
          <a:xfrm>
            <a:off x="1076136" y="2919211"/>
            <a:ext cx="5687692" cy="339014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401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6455884"/>
            <a:ext cx="12192000" cy="40211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직선 연결선 10"/>
          <p:cNvCxnSpPr>
            <a:cxnSpLocks/>
            <a:endCxn id="15" idx="2"/>
          </p:cNvCxnSpPr>
          <p:nvPr/>
        </p:nvCxnSpPr>
        <p:spPr>
          <a:xfrm>
            <a:off x="340818" y="1303893"/>
            <a:ext cx="39194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317841" y="903783"/>
            <a:ext cx="78848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spc="-1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Methods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D8005C8-DF87-4DD9-8BF3-C6EF9A778917}"/>
              </a:ext>
            </a:extLst>
          </p:cNvPr>
          <p:cNvSpPr/>
          <p:nvPr/>
        </p:nvSpPr>
        <p:spPr>
          <a:xfrm>
            <a:off x="0" y="0"/>
            <a:ext cx="12191999" cy="4054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Yunsang Joo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49A5D420-40B4-30AE-528D-55AC7B7F26ED}"/>
              </a:ext>
            </a:extLst>
          </p:cNvPr>
          <p:cNvSpPr/>
          <p:nvPr/>
        </p:nvSpPr>
        <p:spPr>
          <a:xfrm>
            <a:off x="129396" y="6503053"/>
            <a:ext cx="8885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  <a:sym typeface="Malgun Gothic"/>
              </a:rPr>
              <a:t>A Research on Efficient Liver Fibrosis Diagnosis Based on Federated Learning Using Heterogeneous Ultrasound Images</a:t>
            </a:r>
            <a:endParaRPr lang="ko-KR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3894CE3-F652-B732-C492-8D60B7490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30193-EF39-44E9-9B41-D49A767A02C7}" type="slidenum">
              <a:rPr lang="ko-KR" altLang="en-US" smtClean="0"/>
              <a:pPr/>
              <a:t>19</a:t>
            </a:fld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표 7">
                <a:extLst>
                  <a:ext uri="{FF2B5EF4-FFF2-40B4-BE49-F238E27FC236}">
                    <a16:creationId xmlns:a16="http://schemas.microsoft.com/office/drawing/2014/main" id="{F27D9D52-7AE6-D035-EAD8-35DF2B9E372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17151032"/>
                  </p:ext>
                </p:extLst>
              </p:nvPr>
            </p:nvGraphicFramePr>
            <p:xfrm>
              <a:off x="7647860" y="2053557"/>
              <a:ext cx="3601880" cy="3494977"/>
            </p:xfrm>
            <a:graphic>
              <a:graphicData uri="http://schemas.openxmlformats.org/drawingml/2006/table">
                <a:tbl>
                  <a:tblPr firstRow="1" firstCol="1"/>
                  <a:tblGrid>
                    <a:gridCol w="3601880">
                      <a:extLst>
                        <a:ext uri="{9D8B030D-6E8A-4147-A177-3AD203B41FA5}">
                          <a16:colId xmlns:a16="http://schemas.microsoft.com/office/drawing/2014/main" val="2356467997"/>
                        </a:ext>
                      </a:extLst>
                    </a:gridCol>
                  </a:tblGrid>
                  <a:tr h="86887">
                    <a:tc>
                      <a:txBody>
                        <a:bodyPr/>
                        <a:lstStyle/>
                        <a:p>
                          <a:pPr algn="l" latinLnBrk="1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맑은 고딕" panose="020B0503020000020004" pitchFamily="50" charset="-127"/>
                              <a:cs typeface="Times New Roman" panose="02020603050405020304" pitchFamily="18" charset="0"/>
                            </a:rPr>
                            <a:t>Algorithm : </a:t>
                          </a:r>
                          <a:r>
                            <a:rPr lang="en-US" sz="1400" b="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맑은 고딕" panose="020B0503020000020004" pitchFamily="50" charset="-127"/>
                              <a:cs typeface="Times New Roman" panose="02020603050405020304" pitchFamily="18" charset="0"/>
                            </a:rPr>
                            <a:t>Federated Learning Algorithm.</a:t>
                          </a:r>
                          <a:endParaRPr lang="ko-KR" sz="1400" b="0" kern="1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5985" marR="65985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49062389"/>
                      </a:ext>
                    </a:extLst>
                  </a:tr>
                  <a:tr h="1403816">
                    <a:tc>
                      <a:txBody>
                        <a:bodyPr/>
                        <a:lstStyle/>
                        <a:p>
                          <a:pPr algn="l" latinLnBrk="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ko-KR" sz="1400" b="1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Server executes:</a:t>
                          </a:r>
                        </a:p>
                        <a:p>
                          <a:pPr algn="l" latinLnBrk="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ko-KR" sz="14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Initialize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ko-KR" sz="140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altLang="ko-KR" sz="14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ko-KR" sz="14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, </m:t>
                              </m:r>
                              <m:r>
                                <a:rPr lang="en-US" altLang="ko-KR" sz="14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  <m:r>
                                <a:rPr lang="en-US" altLang="ko-KR" sz="14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, </m:t>
                              </m:r>
                              <m:r>
                                <a:rPr lang="en-US" altLang="ko-KR" sz="14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oMath>
                          </a14:m>
                          <a:endParaRPr lang="en-US" altLang="ko-KR" sz="1400" kern="1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algn="l" latinLnBrk="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ko-KR" sz="1400" b="1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for</a:t>
                          </a:r>
                          <a:r>
                            <a:rPr lang="en-US" altLang="ko-KR" sz="14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each round t = 1, 2, … </a:t>
                          </a:r>
                          <a:r>
                            <a:rPr lang="en-US" altLang="ko-KR" sz="1400" b="1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do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400" b="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4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  <m:r>
                                <a:rPr lang="en-US" altLang="ko-KR" sz="140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←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sz="1400" b="0" i="0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max</m:t>
                              </m:r>
                              <m:r>
                                <a:rPr lang="en-US" altLang="ko-KR" sz="14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⁡(</m:t>
                              </m:r>
                              <m:r>
                                <a:rPr lang="en-US" altLang="ko-KR" sz="14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  <m:r>
                                <a:rPr lang="en-US" altLang="ko-KR" sz="14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∙</m:t>
                              </m:r>
                              <m:r>
                                <a:rPr lang="en-US" altLang="ko-KR" sz="14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  <m:r>
                                <a:rPr lang="en-US" altLang="ko-KR" sz="14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,1)</m:t>
                              </m:r>
                            </m:oMath>
                          </a14:m>
                          <a:r>
                            <a:rPr lang="en-US" altLang="ko-KR" sz="14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4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ko-KR" sz="140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ko-KR" sz="14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ko-KR" sz="140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←</m:t>
                              </m:r>
                              <m:r>
                                <m:rPr>
                                  <m:nor/>
                                </m:rPr>
                                <a:rPr lang="en-US" altLang="ko-KR" sz="1400" b="0" kern="100" dirty="0" smtClean="0">
                                  <a:solidFill>
                                    <a:schemeClr val="tx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SelectClient</m:t>
                              </m:r>
                              <m:r>
                                <m:rPr>
                                  <m:nor/>
                                </m:rPr>
                                <a:rPr lang="en-US" altLang="ko-KR" sz="1400" b="0" i="0" kern="100" dirty="0" smtClean="0">
                                  <a:solidFill>
                                    <a:schemeClr val="tx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s</m:t>
                              </m:r>
                              <m:r>
                                <a:rPr lang="en-US" altLang="ko-KR" sz="14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ko-KR" sz="14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  <m:r>
                                <a:rPr lang="en-US" altLang="ko-KR" sz="14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altLang="ko-KR" sz="1400" b="0" kern="1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4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   for each client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4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r>
                                <a:rPr lang="en-US" altLang="ko-KR" sz="14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altLang="ko-KR" sz="140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ko-KR" sz="14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ko-KR" sz="14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ko-KR" sz="1400" b="1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in parallel do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4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ko-KR" sz="140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14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altLang="ko-KR" sz="14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  <m:r>
                                    <a:rPr lang="en-US" altLang="ko-KR" sz="14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+1</m:t>
                                  </m:r>
                                </m:sub>
                                <m:sup>
                                  <m:r>
                                    <a:rPr lang="en-US" altLang="ko-KR" sz="14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p>
                              </m:sSubSup>
                              <m:r>
                                <a:rPr lang="en-US" altLang="ko-KR" sz="140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←</m:t>
                              </m:r>
                            </m:oMath>
                          </a14:m>
                          <a:r>
                            <a:rPr lang="en-US" altLang="ko-KR" sz="14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ClientUpdate(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4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r>
                                <a:rPr lang="en-US" altLang="ko-KR" sz="14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ko-KR" sz="14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altLang="ko-KR" sz="14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ko-KR" sz="14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altLang="ko-KR" sz="1400" kern="1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algn="l" latinLnBrk="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ko-KR" sz="14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  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ko-KR" sz="140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altLang="ko-KR" sz="14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  <m:r>
                                    <a:rPr lang="en-US" altLang="ko-KR" sz="14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US" altLang="ko-KR" sz="140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←</m:t>
                              </m:r>
                              <m:r>
                                <a:rPr lang="en-US" altLang="ko-KR" sz="14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lang="en-US" altLang="ko-KR" sz="14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5"/>
                                    </m:rPr>
                                    <a:rPr lang="en-US" altLang="ko-KR" sz="14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  <m:r>
                                    <a:rPr lang="en-US" altLang="ko-KR" sz="14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altLang="ko-KR" sz="14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𝐾</m:t>
                                  </m:r>
                                </m:sup>
                                <m:e>
                                  <m:f>
                                    <m:fPr>
                                      <m:ctrlPr>
                                        <a:rPr lang="en-US" altLang="ko-KR" sz="1400" b="0" i="1" kern="100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altLang="ko-KR" sz="1400" b="0" i="1" kern="100" smtClean="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1400" b="0" i="1" kern="100" smtClean="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1400" b="0" i="1" kern="100" smtClean="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altLang="ko-KR" sz="1400" b="0" i="1" kern="100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𝑛</m:t>
                                      </m:r>
                                    </m:den>
                                  </m:f>
                                </m:e>
                              </m:nary>
                              <m:sSubSup>
                                <m:sSubSupPr>
                                  <m:ctrlPr>
                                    <a:rPr lang="en-US" altLang="ko-KR" sz="14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14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altLang="ko-KR" sz="14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  <m:r>
                                    <a:rPr lang="en-US" altLang="ko-KR" sz="14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+1</m:t>
                                  </m:r>
                                </m:sub>
                                <m:sup>
                                  <m:r>
                                    <a:rPr lang="en-US" altLang="ko-KR" sz="14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altLang="ko-KR" sz="14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  <a:p>
                          <a:pPr algn="l" latinLnBrk="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en-US" altLang="ko-KR" sz="1400" kern="1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algn="l" latinLnBrk="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ko-KR" sz="1400" b="1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ClientUpdate</a:t>
                          </a:r>
                          <a:r>
                            <a:rPr lang="en-US" altLang="ko-KR" sz="14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4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r>
                                <a:rPr lang="en-US" altLang="ko-KR" sz="14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ko-KR" sz="14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𝑤</m:t>
                              </m:r>
                            </m:oMath>
                          </a14:m>
                          <a:r>
                            <a:rPr lang="en-US" altLang="ko-KR" sz="14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)</a:t>
                          </a:r>
                          <a:r>
                            <a:rPr lang="en-US" altLang="ko-KR" sz="1400" b="1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:</a:t>
                          </a:r>
                          <a:r>
                            <a:rPr lang="en-US" altLang="ko-KR" sz="14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//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4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𝑅𝑢𝑛</m:t>
                              </m:r>
                              <m:r>
                                <a:rPr lang="en-US" altLang="ko-KR" sz="14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ko-KR" sz="14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𝑜𝑛</m:t>
                              </m:r>
                              <m:r>
                                <a:rPr lang="en-US" altLang="ko-KR" sz="14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ko-KR" sz="14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𝑐𝑙𝑖𝑒𝑛𝑡</m:t>
                              </m:r>
                              <m:r>
                                <a:rPr lang="en-US" altLang="ko-KR" sz="14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ko-KR" sz="14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oMath>
                          </a14:m>
                          <a:endParaRPr lang="en-US" altLang="ko-KR" sz="1400" b="0" i="1" kern="1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algn="l" latinLnBrk="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ko-KR" sz="1400" b="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   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ko-KR" sz="1400" b="0" i="0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  <m:r>
                                <a:rPr lang="en-US" altLang="ko-KR" sz="140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←</m:t>
                              </m:r>
                              <m:d>
                                <m:dPr>
                                  <m:ctrlPr>
                                    <a:rPr lang="en-US" altLang="ko-KR" sz="14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4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𝑠𝑝𝑙𝑖𝑡</m:t>
                                  </m:r>
                                  <m:r>
                                    <a:rPr lang="en-US" altLang="ko-KR" sz="14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altLang="ko-KR" sz="1400" b="0" i="1" kern="100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altLang="ko-KR" sz="1400" b="0" i="1" kern="100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Ρ</m:t>
                                      </m:r>
                                    </m:e>
                                    <m:sub>
                                      <m:r>
                                        <a:rPr lang="en-US" altLang="ko-KR" sz="1400" b="0" i="1" kern="100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altLang="ko-KR" sz="14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en-US" altLang="ko-KR" sz="14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𝑖𝑛𝑡𝑜</m:t>
                                  </m:r>
                                  <m:r>
                                    <a:rPr lang="en-US" altLang="ko-KR" sz="14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en-US" altLang="ko-KR" sz="14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𝑏𝑎𝑡𝑐h𝑒𝑠</m:t>
                                  </m:r>
                                  <m:r>
                                    <a:rPr lang="en-US" altLang="ko-KR" sz="14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en-US" altLang="ko-KR" sz="14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𝑜𝑓</m:t>
                                  </m:r>
                                  <m:r>
                                    <a:rPr lang="en-US" altLang="ko-KR" sz="14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en-US" altLang="ko-KR" sz="14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𝑠𝑖𝑧𝑒</m:t>
                                  </m:r>
                                  <m:r>
                                    <a:rPr lang="en-US" altLang="ko-KR" sz="14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en-US" altLang="ko-KR" sz="1400" b="0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</m:e>
                              </m:d>
                            </m:oMath>
                          </a14:m>
                          <a:r>
                            <a:rPr lang="en-US" altLang="ko-KR" sz="1400" b="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  <a:p>
                          <a:pPr algn="l" latinLnBrk="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ko-KR" sz="1400" b="1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   for</a:t>
                          </a:r>
                          <a:r>
                            <a:rPr lang="en-US" altLang="ko-KR" sz="14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each local epoch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4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oMath>
                          </a14:m>
                          <a:r>
                            <a:rPr lang="en-US" altLang="ko-KR" sz="14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from 1 to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4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</m:oMath>
                          </a14:m>
                          <a:r>
                            <a:rPr lang="en-US" altLang="ko-KR" sz="14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ko-KR" sz="1400" b="1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do</a:t>
                          </a:r>
                          <a:endParaRPr lang="en-US" altLang="ko-KR" sz="1400" b="0" kern="1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algn="l" latinLnBrk="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ko-KR" sz="1400" b="1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         for</a:t>
                          </a:r>
                          <a:r>
                            <a:rPr lang="en-US" altLang="ko-KR" sz="1400" b="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batch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4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en-US" altLang="ko-KR" sz="14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∈</m:t>
                              </m:r>
                              <m:r>
                                <a:rPr lang="en-US" altLang="ko-KR" sz="14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oMath>
                          </a14:m>
                          <a:r>
                            <a:rPr lang="en-US" altLang="ko-KR" sz="14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ko-KR" sz="1400" b="1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do</a:t>
                          </a:r>
                        </a:p>
                        <a:p>
                          <a:pPr algn="l" latinLnBrk="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ko-KR" sz="1400" b="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4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𝑤</m:t>
                              </m:r>
                              <m:r>
                                <a:rPr lang="en-US" altLang="ko-KR" sz="14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←</m:t>
                              </m:r>
                              <m:r>
                                <a:rPr lang="en-US" altLang="ko-KR" sz="14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𝑤</m:t>
                              </m:r>
                              <m:r>
                                <a:rPr lang="en-US" altLang="ko-KR" sz="14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ko-KR" sz="1400" b="0" i="1" kern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굴림" panose="020B0600000101010101" pitchFamily="50" charset="-127"/>
                                </a:rPr>
                                <m:t>𝜂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sz="1400" b="0" i="1" kern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굴림" panose="020B0600000101010101" pitchFamily="50" charset="-127"/>
                                </a:rPr>
                                <m:t>∇</m:t>
                              </m:r>
                              <m:r>
                                <a:rPr lang="en-US" altLang="ko-KR" sz="1400" b="0" i="1" kern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굴림" panose="020B0600000101010101" pitchFamily="50" charset="-127"/>
                                </a:rPr>
                                <m:t>ℓ(</m:t>
                              </m:r>
                              <m:r>
                                <a:rPr lang="en-US" altLang="ko-KR" sz="1400" b="0" i="1" kern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굴림" panose="020B0600000101010101" pitchFamily="50" charset="-127"/>
                                </a:rPr>
                                <m:t>𝑤</m:t>
                              </m:r>
                              <m:r>
                                <a:rPr lang="en-US" altLang="ko-KR" sz="1400" b="0" i="1" kern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굴림" panose="020B0600000101010101" pitchFamily="50" charset="-127"/>
                                </a:rPr>
                                <m:t>;</m:t>
                              </m:r>
                              <m:r>
                                <a:rPr lang="en-US" altLang="ko-KR" sz="1400" b="0" i="1" kern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굴림" panose="020B0600000101010101" pitchFamily="50" charset="-127"/>
                                </a:rPr>
                                <m:t>𝑏</m:t>
                              </m:r>
                              <m:r>
                                <a:rPr lang="en-US" altLang="ko-KR" sz="1400" b="0" i="1" kern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굴림" panose="020B0600000101010101" pitchFamily="50" charset="-127"/>
                                </a:rPr>
                                <m:t>)</m:t>
                              </m:r>
                            </m:oMath>
                          </a14:m>
                          <a:endParaRPr lang="en-US" altLang="ko-KR" sz="1400" b="0" kern="1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algn="l" latinLnBrk="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ko-KR" sz="1400" b="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   return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400" b="0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𝑤</m:t>
                              </m:r>
                            </m:oMath>
                          </a14:m>
                          <a:r>
                            <a:rPr lang="en-US" altLang="ko-KR" sz="1400" b="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to server</a:t>
                          </a:r>
                        </a:p>
                      </a:txBody>
                      <a:tcPr marL="65985" marR="65985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8470694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표 7">
                <a:extLst>
                  <a:ext uri="{FF2B5EF4-FFF2-40B4-BE49-F238E27FC236}">
                    <a16:creationId xmlns:a16="http://schemas.microsoft.com/office/drawing/2014/main" id="{F27D9D52-7AE6-D035-EAD8-35DF2B9E372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17151032"/>
                  </p:ext>
                </p:extLst>
              </p:nvPr>
            </p:nvGraphicFramePr>
            <p:xfrm>
              <a:off x="7647860" y="2053557"/>
              <a:ext cx="3601880" cy="3494977"/>
            </p:xfrm>
            <a:graphic>
              <a:graphicData uri="http://schemas.openxmlformats.org/drawingml/2006/table">
                <a:tbl>
                  <a:tblPr firstRow="1" firstCol="1"/>
                  <a:tblGrid>
                    <a:gridCol w="3601880">
                      <a:extLst>
                        <a:ext uri="{9D8B030D-6E8A-4147-A177-3AD203B41FA5}">
                          <a16:colId xmlns:a16="http://schemas.microsoft.com/office/drawing/2014/main" val="2356467997"/>
                        </a:ext>
                      </a:extLst>
                    </a:gridCol>
                  </a:tblGrid>
                  <a:tr h="213360">
                    <a:tc>
                      <a:txBody>
                        <a:bodyPr/>
                        <a:lstStyle/>
                        <a:p>
                          <a:pPr algn="l" latinLnBrk="1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맑은 고딕" panose="020B0503020000020004" pitchFamily="50" charset="-127"/>
                              <a:cs typeface="Times New Roman" panose="02020603050405020304" pitchFamily="18" charset="0"/>
                            </a:rPr>
                            <a:t>Algorithm : </a:t>
                          </a:r>
                          <a:r>
                            <a:rPr lang="en-US" sz="1400" b="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맑은 고딕" panose="020B0503020000020004" pitchFamily="50" charset="-127"/>
                              <a:cs typeface="Times New Roman" panose="02020603050405020304" pitchFamily="18" charset="0"/>
                            </a:rPr>
                            <a:t>Federated Learning Algorithm.</a:t>
                          </a:r>
                          <a:endParaRPr lang="ko-KR" sz="1400" b="0" kern="1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5985" marR="65985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49062389"/>
                      </a:ext>
                    </a:extLst>
                  </a:tr>
                  <a:tr h="3281617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65985" marR="65985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t="-7963" r="-169" b="-31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470694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직사각형 1">
                <a:extLst>
                  <a:ext uri="{FF2B5EF4-FFF2-40B4-BE49-F238E27FC236}">
                    <a16:creationId xmlns:a16="http://schemas.microsoft.com/office/drawing/2014/main" id="{B579B1D4-E5E8-8398-F175-23568E6BE919}"/>
                  </a:ext>
                </a:extLst>
              </p:cNvPr>
              <p:cNvSpPr/>
              <p:nvPr/>
            </p:nvSpPr>
            <p:spPr>
              <a:xfrm>
                <a:off x="340818" y="1378043"/>
                <a:ext cx="6936282" cy="4147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1600" b="1" spc="-30" dirty="0">
                    <a:ea typeface="맑은 고딕" panose="020B0503020000020004" pitchFamily="50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Federated</a:t>
                </a:r>
                <a:r>
                  <a:rPr lang="ko-KR" altLang="en-US" sz="1600" b="1" spc="-30" dirty="0">
                    <a:ea typeface="맑은 고딕" panose="020B0503020000020004" pitchFamily="50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altLang="ko-KR" sz="1600" b="1" spc="-30" dirty="0">
                    <a:ea typeface="맑은 고딕" panose="020B0503020000020004" pitchFamily="50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Learning</a:t>
                </a:r>
                <a:r>
                  <a:rPr lang="ko-KR" altLang="en-US" sz="1600" b="1" spc="-30" dirty="0">
                    <a:ea typeface="맑은 고딕" panose="020B0503020000020004" pitchFamily="50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 알고리즘</a:t>
                </a:r>
                <a:endParaRPr lang="en-US" altLang="ko-KR" sz="1600" b="1" spc="-30" dirty="0">
                  <a:ea typeface="맑은 고딕" panose="020B0503020000020004" pitchFamily="50" charset="-127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pPr marL="800100" lvl="1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600" b="1" spc="-30" dirty="0">
                    <a:ea typeface="맑은 고딕" panose="020B0503020000020004" pitchFamily="50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초기화 단계</a:t>
                </a:r>
                <a:endParaRPr lang="en-US" altLang="ko-KR" sz="1600" b="1" spc="-30" dirty="0">
                  <a:ea typeface="맑은 고딕" panose="020B0503020000020004" pitchFamily="50" charset="-127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pPr marL="1257300" lvl="2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ko-KR" sz="1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ko-KR" sz="1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ko-KR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: </a:t>
                </a:r>
                <a:r>
                  <a:rPr lang="ko-KR" altLang="en-US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글로벌 모델 초기 가중치</a:t>
                </a:r>
                <a:r>
                  <a:rPr lang="en-US" altLang="ko-KR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ko-KR" sz="1400" b="0" i="1" kern="100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altLang="ko-KR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: </a:t>
                </a:r>
                <a:r>
                  <a:rPr lang="ko-KR" altLang="en-US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클라이언트 참여도</a:t>
                </a:r>
                <a:r>
                  <a:rPr lang="en-US" altLang="ko-KR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ko-KR" sz="1400" i="1" kern="1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en-US" altLang="ko-KR" sz="1400" kern="100" dirty="0">
                    <a:cs typeface="Times New Roman" panose="02020603050405020304" pitchFamily="18" charset="0"/>
                    <a:sym typeface="Wingdings" panose="05000000000000000000" pitchFamily="2" charset="2"/>
                  </a:rPr>
                  <a:t>: </a:t>
                </a:r>
                <a:r>
                  <a:rPr lang="ko-KR" altLang="en-US" sz="1400" kern="100" dirty="0">
                    <a:cs typeface="Times New Roman" panose="02020603050405020304" pitchFamily="18" charset="0"/>
                    <a:sym typeface="Wingdings" panose="05000000000000000000" pitchFamily="2" charset="2"/>
                  </a:rPr>
                  <a:t>클라이언트 수</a:t>
                </a:r>
                <a:endParaRPr lang="en-US" altLang="ko-KR" sz="1400" spc="-30" dirty="0">
                  <a:ea typeface="맑은 고딕" panose="020B0503020000020004" pitchFamily="50" charset="-127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pPr marL="800100" lvl="1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600" b="1" spc="-30" dirty="0">
                    <a:ea typeface="맑은 고딕" panose="020B0503020000020004" pitchFamily="50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클라이언트 선택 단계</a:t>
                </a:r>
                <a:endParaRPr lang="en-US" altLang="ko-KR" sz="1600" b="1" spc="-30" dirty="0">
                  <a:ea typeface="맑은 고딕" panose="020B0503020000020004" pitchFamily="50" charset="-127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pPr marL="1257300" lvl="2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정해진 방식으로 라운드에 참여할 클라이언트를 선택</a:t>
                </a:r>
                <a:endParaRPr lang="en-US" altLang="ko-KR" sz="1400" spc="-30" dirty="0">
                  <a:ea typeface="맑은 고딕" panose="020B0503020000020004" pitchFamily="50" charset="-127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pPr marL="1257300" lvl="2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Total, Random, Client Weighted, High Loss Selection</a:t>
                </a:r>
              </a:p>
              <a:p>
                <a:pPr marL="800100" lvl="1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600" b="1" spc="-30" dirty="0">
                    <a:ea typeface="맑은 고딕" panose="020B0503020000020004" pitchFamily="50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클라이언트 업데이트 단계</a:t>
                </a:r>
                <a:endParaRPr lang="en-US" altLang="ko-KR" sz="1600" b="1" spc="-30" dirty="0">
                  <a:ea typeface="맑은 고딕" panose="020B0503020000020004" pitchFamily="50" charset="-127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pPr marL="1257300" lvl="2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400" spc="-30" dirty="0">
                    <a:ea typeface="맑은 고딕" panose="020B0503020000020004" pitchFamily="50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로컬 데이터로 로컬 모델을 개별적으로 학습하고 로컬 모델 가중치의 가중 평균으로 글로벌 모델을 업데이트</a:t>
                </a:r>
                <a:endParaRPr lang="en-US" altLang="ko-KR" sz="1400" spc="-30" dirty="0">
                  <a:ea typeface="맑은 고딕" panose="020B0503020000020004" pitchFamily="50" charset="-127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2" name="직사각형 1">
                <a:extLst>
                  <a:ext uri="{FF2B5EF4-FFF2-40B4-BE49-F238E27FC236}">
                    <a16:creationId xmlns:a16="http://schemas.microsoft.com/office/drawing/2014/main" id="{B579B1D4-E5E8-8398-F175-23568E6BE9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18" y="1378043"/>
                <a:ext cx="6936282" cy="4147995"/>
              </a:xfrm>
              <a:prstGeom prst="rect">
                <a:avLst/>
              </a:prstGeom>
              <a:blipFill>
                <a:blip r:embed="rId3"/>
                <a:stretch>
                  <a:fillRect l="-351" b="-58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직사각형 3">
            <a:extLst>
              <a:ext uri="{FF2B5EF4-FFF2-40B4-BE49-F238E27FC236}">
                <a16:creationId xmlns:a16="http://schemas.microsoft.com/office/drawing/2014/main" id="{F1BA4B58-F18A-B5A6-567F-F7BDE44C47C1}"/>
              </a:ext>
            </a:extLst>
          </p:cNvPr>
          <p:cNvSpPr/>
          <p:nvPr/>
        </p:nvSpPr>
        <p:spPr>
          <a:xfrm>
            <a:off x="7688465" y="2481063"/>
            <a:ext cx="1303517" cy="2319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BA88CCE8-4C96-393E-6005-47E9B41BD233}"/>
              </a:ext>
            </a:extLst>
          </p:cNvPr>
          <p:cNvSpPr/>
          <p:nvPr/>
        </p:nvSpPr>
        <p:spPr>
          <a:xfrm>
            <a:off x="7871345" y="3132939"/>
            <a:ext cx="1661657" cy="2319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5C28D72C-43B3-B547-7619-073F426ECE2C}"/>
              </a:ext>
            </a:extLst>
          </p:cNvPr>
          <p:cNvSpPr/>
          <p:nvPr/>
        </p:nvSpPr>
        <p:spPr>
          <a:xfrm>
            <a:off x="7871345" y="3539856"/>
            <a:ext cx="2294117" cy="5597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796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6455884"/>
            <a:ext cx="12192000" cy="40211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직선 연결선 10"/>
          <p:cNvCxnSpPr>
            <a:cxnSpLocks/>
            <a:endCxn id="15" idx="2"/>
          </p:cNvCxnSpPr>
          <p:nvPr/>
        </p:nvCxnSpPr>
        <p:spPr>
          <a:xfrm>
            <a:off x="340818" y="1303893"/>
            <a:ext cx="39194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317841" y="903783"/>
            <a:ext cx="78848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spc="-1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Index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D8005C8-DF87-4DD9-8BF3-C6EF9A778917}"/>
              </a:ext>
            </a:extLst>
          </p:cNvPr>
          <p:cNvSpPr/>
          <p:nvPr/>
        </p:nvSpPr>
        <p:spPr>
          <a:xfrm>
            <a:off x="0" y="0"/>
            <a:ext cx="12191999" cy="4054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Yunsang Joo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31344B99-620F-40B8-9335-AE8A803EBEE9}"/>
              </a:ext>
            </a:extLst>
          </p:cNvPr>
          <p:cNvSpPr/>
          <p:nvPr/>
        </p:nvSpPr>
        <p:spPr>
          <a:xfrm>
            <a:off x="3058388" y="1585162"/>
            <a:ext cx="6075222" cy="4303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ko-KR" sz="2000" spc="-30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Abstract</a:t>
            </a:r>
          </a:p>
          <a:p>
            <a:pPr marL="228600" indent="-228600" algn="ctr">
              <a:lnSpc>
                <a:spcPct val="200000"/>
              </a:lnSpc>
              <a:buAutoNum type="arabicPeriod"/>
            </a:pPr>
            <a:r>
              <a:rPr lang="en-US" altLang="ko-KR" sz="2000" spc="-30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Introduction</a:t>
            </a:r>
          </a:p>
          <a:p>
            <a:pPr marL="228600" indent="-228600" algn="ctr">
              <a:lnSpc>
                <a:spcPct val="200000"/>
              </a:lnSpc>
              <a:buAutoNum type="arabicPeriod"/>
            </a:pPr>
            <a:r>
              <a:rPr lang="en-US" altLang="ko-KR" sz="2000" spc="-30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Background</a:t>
            </a:r>
          </a:p>
          <a:p>
            <a:pPr marL="228600" indent="-228600" algn="ctr">
              <a:lnSpc>
                <a:spcPct val="200000"/>
              </a:lnSpc>
              <a:buAutoNum type="arabicPeriod"/>
            </a:pPr>
            <a:r>
              <a:rPr lang="en-US" altLang="ko-KR" sz="2000" spc="-30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Methods</a:t>
            </a:r>
          </a:p>
          <a:p>
            <a:pPr marL="228600" indent="-228600" algn="ctr">
              <a:lnSpc>
                <a:spcPct val="200000"/>
              </a:lnSpc>
              <a:buAutoNum type="arabicPeriod"/>
            </a:pPr>
            <a:r>
              <a:rPr lang="en-US" altLang="ko-KR" sz="2000" spc="-30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Experiments</a:t>
            </a:r>
          </a:p>
          <a:p>
            <a:pPr marL="228600" indent="-228600" algn="ctr">
              <a:lnSpc>
                <a:spcPct val="200000"/>
              </a:lnSpc>
              <a:buAutoNum type="arabicPeriod"/>
            </a:pPr>
            <a:r>
              <a:rPr lang="en-US" altLang="ko-KR" sz="2000" spc="-30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Results</a:t>
            </a:r>
          </a:p>
          <a:p>
            <a:pPr marL="228600" indent="-228600" algn="ctr">
              <a:lnSpc>
                <a:spcPct val="200000"/>
              </a:lnSpc>
              <a:buAutoNum type="arabicPeriod"/>
            </a:pPr>
            <a:r>
              <a:rPr lang="en-US" altLang="ko-KR" sz="2000" spc="-30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98CF87BC-248C-2F7F-20D1-A4A6D088E665}"/>
              </a:ext>
            </a:extLst>
          </p:cNvPr>
          <p:cNvSpPr/>
          <p:nvPr/>
        </p:nvSpPr>
        <p:spPr>
          <a:xfrm>
            <a:off x="129396" y="6503053"/>
            <a:ext cx="8885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  <a:sym typeface="Malgun Gothic"/>
              </a:rPr>
              <a:t>A Research on Efficient Liver Fibrosis Diagnosis Based on Federated Learning Using Heterogeneous Ultrasound Images</a:t>
            </a:r>
            <a:endParaRPr lang="ko-KR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215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6455884"/>
            <a:ext cx="12192000" cy="40211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D8005C8-DF87-4DD9-8BF3-C6EF9A778917}"/>
              </a:ext>
            </a:extLst>
          </p:cNvPr>
          <p:cNvSpPr/>
          <p:nvPr/>
        </p:nvSpPr>
        <p:spPr>
          <a:xfrm>
            <a:off x="0" y="0"/>
            <a:ext cx="12191999" cy="4054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Yunsang Joo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98CF87BC-248C-2F7F-20D1-A4A6D088E665}"/>
              </a:ext>
            </a:extLst>
          </p:cNvPr>
          <p:cNvSpPr/>
          <p:nvPr/>
        </p:nvSpPr>
        <p:spPr>
          <a:xfrm>
            <a:off x="129396" y="6503053"/>
            <a:ext cx="8885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  <a:sym typeface="Malgun Gothic"/>
              </a:rPr>
              <a:t>A Research on Efficient Liver Fibrosis Diagnosis Based on Federated Learning Using Heterogeneous Ultrasound Images</a:t>
            </a:r>
            <a:endParaRPr lang="ko-KR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8C18C7-8DFB-E6C4-7001-0DE2995B6E92}"/>
              </a:ext>
            </a:extLst>
          </p:cNvPr>
          <p:cNvSpPr txBox="1"/>
          <p:nvPr/>
        </p:nvSpPr>
        <p:spPr>
          <a:xfrm>
            <a:off x="4917632" y="3167390"/>
            <a:ext cx="2356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Experiments</a:t>
            </a: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312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6455884"/>
            <a:ext cx="12192000" cy="40211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직선 연결선 10"/>
          <p:cNvCxnSpPr>
            <a:cxnSpLocks/>
            <a:endCxn id="15" idx="2"/>
          </p:cNvCxnSpPr>
          <p:nvPr/>
        </p:nvCxnSpPr>
        <p:spPr>
          <a:xfrm>
            <a:off x="340818" y="1303893"/>
            <a:ext cx="39194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317841" y="903783"/>
            <a:ext cx="78848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spc="-1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4. Experiments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D8005C8-DF87-4DD9-8BF3-C6EF9A778917}"/>
              </a:ext>
            </a:extLst>
          </p:cNvPr>
          <p:cNvSpPr/>
          <p:nvPr/>
        </p:nvSpPr>
        <p:spPr>
          <a:xfrm>
            <a:off x="0" y="0"/>
            <a:ext cx="12191999" cy="4054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Yunsang Joo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31344B99-620F-40B8-9335-AE8A803EBEE9}"/>
              </a:ext>
            </a:extLst>
          </p:cNvPr>
          <p:cNvSpPr/>
          <p:nvPr/>
        </p:nvSpPr>
        <p:spPr>
          <a:xfrm>
            <a:off x="340818" y="1477103"/>
            <a:ext cx="11401602" cy="4150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실험 개요</a:t>
            </a:r>
            <a:endParaRPr lang="en-US" altLang="ko-KR" sz="1600" b="1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800100" lvl="1" indent="-342900">
              <a:lnSpc>
                <a:spcPct val="200000"/>
              </a:lnSpc>
              <a:buAutoNum type="arabicPeriod"/>
            </a:pPr>
            <a:r>
              <a:rPr lang="en-US" altLang="ko-KR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Single Domain Learning</a:t>
            </a:r>
          </a:p>
          <a:p>
            <a:pPr lvl="2">
              <a:lnSpc>
                <a:spcPct val="200000"/>
              </a:lnSpc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데이터 편향성 검증을 위해 단일 도메인 학습을 수행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800100" lvl="1" indent="-342900">
              <a:lnSpc>
                <a:spcPct val="200000"/>
              </a:lnSpc>
              <a:buAutoNum type="arabicPeriod"/>
            </a:pPr>
            <a:r>
              <a:rPr lang="en-US" altLang="ko-KR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Centralized Learning</a:t>
            </a:r>
          </a:p>
          <a:p>
            <a:pPr lvl="2">
              <a:lnSpc>
                <a:spcPct val="200000"/>
              </a:lnSpc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현실에서 데이터 공유 불가 또는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한정된 저장공간 같은 제약이 없다고 가정하고 중앙집중식 학습을 수행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800100" lvl="1" indent="-342900">
              <a:lnSpc>
                <a:spcPct val="200000"/>
              </a:lnSpc>
              <a:buFontTx/>
              <a:buAutoNum type="arabicPeriod"/>
            </a:pPr>
            <a:r>
              <a:rPr lang="en-US" altLang="ko-KR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Federated Learning</a:t>
            </a:r>
          </a:p>
          <a:p>
            <a:pPr lvl="2">
              <a:lnSpc>
                <a:spcPct val="200000"/>
              </a:lnSpc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로컬 모델의 가중치 공유만으로 모델의 일반화 성능 향상을 위해 연합 학습을 수행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800100" lvl="1" indent="-342900">
              <a:lnSpc>
                <a:spcPct val="200000"/>
              </a:lnSpc>
              <a:buFontTx/>
              <a:buAutoNum type="arabicPeriod"/>
            </a:pP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1">
              <a:lnSpc>
                <a:spcPct val="200000"/>
              </a:lnSpc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최종적으로 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single domain learning, centralized learning, federated learning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 기반 모델의 성능 및 훈련 시간 비교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502725C0-2C20-CFC8-B857-84C88D39F0A2}"/>
              </a:ext>
            </a:extLst>
          </p:cNvPr>
          <p:cNvSpPr/>
          <p:nvPr/>
        </p:nvSpPr>
        <p:spPr>
          <a:xfrm>
            <a:off x="129396" y="6503053"/>
            <a:ext cx="8885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  <a:sym typeface="Malgun Gothic"/>
              </a:rPr>
              <a:t>A Research on Efficient Liver Fibrosis Diagnosis Based on Federated Learning Using Heterogeneous Ultrasound Images</a:t>
            </a:r>
            <a:endParaRPr lang="ko-KR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B8788D-7A27-CBDA-DDAF-D7FD76B9E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30193-EF39-44E9-9B41-D49A767A02C7}" type="slidenum">
              <a:rPr lang="ko-KR" altLang="en-US" smtClean="0"/>
              <a:pPr/>
              <a:t>21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71484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6455884"/>
            <a:ext cx="12192000" cy="40211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직선 연결선 10"/>
          <p:cNvCxnSpPr>
            <a:cxnSpLocks/>
            <a:endCxn id="15" idx="2"/>
          </p:cNvCxnSpPr>
          <p:nvPr/>
        </p:nvCxnSpPr>
        <p:spPr>
          <a:xfrm>
            <a:off x="340818" y="1303893"/>
            <a:ext cx="39194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317841" y="903783"/>
            <a:ext cx="78848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spc="-1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4. Experiments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D8005C8-DF87-4DD9-8BF3-C6EF9A778917}"/>
              </a:ext>
            </a:extLst>
          </p:cNvPr>
          <p:cNvSpPr/>
          <p:nvPr/>
        </p:nvSpPr>
        <p:spPr>
          <a:xfrm>
            <a:off x="0" y="0"/>
            <a:ext cx="12191999" cy="4054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Yunsang Joo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31344B99-620F-40B8-9335-AE8A803EBEE9}"/>
              </a:ext>
            </a:extLst>
          </p:cNvPr>
          <p:cNvSpPr/>
          <p:nvPr/>
        </p:nvSpPr>
        <p:spPr>
          <a:xfrm>
            <a:off x="340818" y="1477103"/>
            <a:ext cx="11401602" cy="1380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실험 개요</a:t>
            </a:r>
            <a:endParaRPr lang="en-US" altLang="ko-KR" sz="1600" b="1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1">
              <a:lnSpc>
                <a:spcPct val="200000"/>
              </a:lnSpc>
            </a:pPr>
            <a:r>
              <a:rPr lang="en-US" altLang="ko-KR" sz="14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1. Single Domain Learning</a:t>
            </a:r>
          </a:p>
          <a:p>
            <a:pPr marL="1200150" lvl="2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개의 도메인 데이터로 모델을 개별적으로 학습하고 내부와 전체 데이터에서 평가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502725C0-2C20-CFC8-B857-84C88D39F0A2}"/>
              </a:ext>
            </a:extLst>
          </p:cNvPr>
          <p:cNvSpPr/>
          <p:nvPr/>
        </p:nvSpPr>
        <p:spPr>
          <a:xfrm>
            <a:off x="129396" y="6503053"/>
            <a:ext cx="8885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  <a:sym typeface="Malgun Gothic"/>
              </a:rPr>
              <a:t>A Research on Efficient Liver Fibrosis Diagnosis Based on Federated Learning Using Heterogeneous Ultrasound Images</a:t>
            </a:r>
            <a:endParaRPr lang="ko-KR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B8788D-7A27-CBDA-DDAF-D7FD76B9E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30193-EF39-44E9-9B41-D49A767A02C7}" type="slidenum">
              <a:rPr lang="ko-KR" altLang="en-US" smtClean="0"/>
              <a:pPr/>
              <a:t>22</a:t>
            </a:fld>
            <a:endParaRPr lang="ko-KR" altLang="en-US" dirty="0"/>
          </a:p>
        </p:txBody>
      </p:sp>
      <p:grpSp>
        <p:nvGrpSpPr>
          <p:cNvPr id="158" name="그룹 157">
            <a:extLst>
              <a:ext uri="{FF2B5EF4-FFF2-40B4-BE49-F238E27FC236}">
                <a16:creationId xmlns:a16="http://schemas.microsoft.com/office/drawing/2014/main" id="{3F53A30E-06BB-1ECC-B1B6-E340A2969763}"/>
              </a:ext>
            </a:extLst>
          </p:cNvPr>
          <p:cNvGrpSpPr/>
          <p:nvPr/>
        </p:nvGrpSpPr>
        <p:grpSpPr>
          <a:xfrm>
            <a:off x="2184178" y="3097107"/>
            <a:ext cx="7629977" cy="2963378"/>
            <a:chOff x="1383030" y="710044"/>
            <a:chExt cx="9232272" cy="5249807"/>
          </a:xfrm>
        </p:grpSpPr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1DBD2E6F-0185-64C3-F9C8-84ABC4124895}"/>
                </a:ext>
              </a:extLst>
            </p:cNvPr>
            <p:cNvSpPr txBox="1"/>
            <p:nvPr/>
          </p:nvSpPr>
          <p:spPr>
            <a:xfrm>
              <a:off x="1383030" y="710044"/>
              <a:ext cx="1346185" cy="4907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kern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Domain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2EAA6148-98D3-9EDE-8A5D-4A30D8E3E2D8}"/>
                </a:ext>
              </a:extLst>
            </p:cNvPr>
            <p:cNvSpPr txBox="1"/>
            <p:nvPr/>
          </p:nvSpPr>
          <p:spPr>
            <a:xfrm>
              <a:off x="6102919" y="710044"/>
              <a:ext cx="1161971" cy="4907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kern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Train</a:t>
              </a: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88A16E4A-DD64-A256-9B0A-F3243A2659BE}"/>
                </a:ext>
              </a:extLst>
            </p:cNvPr>
            <p:cNvSpPr txBox="1"/>
            <p:nvPr/>
          </p:nvSpPr>
          <p:spPr>
            <a:xfrm>
              <a:off x="8772677" y="730546"/>
              <a:ext cx="1477938" cy="5397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kern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Test</a:t>
              </a:r>
            </a:p>
          </p:txBody>
        </p:sp>
        <p:grpSp>
          <p:nvGrpSpPr>
            <p:cNvPr id="162" name="그룹 161">
              <a:extLst>
                <a:ext uri="{FF2B5EF4-FFF2-40B4-BE49-F238E27FC236}">
                  <a16:creationId xmlns:a16="http://schemas.microsoft.com/office/drawing/2014/main" id="{AB67EE15-7FC5-6173-DB31-F00A5E2E150C}"/>
                </a:ext>
              </a:extLst>
            </p:cNvPr>
            <p:cNvGrpSpPr/>
            <p:nvPr/>
          </p:nvGrpSpPr>
          <p:grpSpPr>
            <a:xfrm>
              <a:off x="8447561" y="1882018"/>
              <a:ext cx="573245" cy="489068"/>
              <a:chOff x="5129723" y="4589822"/>
              <a:chExt cx="923217" cy="866413"/>
            </a:xfrm>
          </p:grpSpPr>
          <p:sp>
            <p:nvSpPr>
              <p:cNvPr id="260" name="원통형 259">
                <a:extLst>
                  <a:ext uri="{FF2B5EF4-FFF2-40B4-BE49-F238E27FC236}">
                    <a16:creationId xmlns:a16="http://schemas.microsoft.com/office/drawing/2014/main" id="{0D2265CA-FD9E-AE28-D4A2-35486E2FA4FE}"/>
                  </a:ext>
                </a:extLst>
              </p:cNvPr>
              <p:cNvSpPr/>
              <p:nvPr/>
            </p:nvSpPr>
            <p:spPr>
              <a:xfrm>
                <a:off x="5129723" y="5191236"/>
                <a:ext cx="920935" cy="264999"/>
              </a:xfrm>
              <a:prstGeom prst="can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1" name="원통형 260">
                <a:extLst>
                  <a:ext uri="{FF2B5EF4-FFF2-40B4-BE49-F238E27FC236}">
                    <a16:creationId xmlns:a16="http://schemas.microsoft.com/office/drawing/2014/main" id="{70FFC1EA-8D02-B966-4477-3E38F31B9E54}"/>
                  </a:ext>
                </a:extLst>
              </p:cNvPr>
              <p:cNvSpPr/>
              <p:nvPr/>
            </p:nvSpPr>
            <p:spPr>
              <a:xfrm>
                <a:off x="5129723" y="4984776"/>
                <a:ext cx="922576" cy="264999"/>
              </a:xfrm>
              <a:prstGeom prst="can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2" name="원통형 261">
                <a:extLst>
                  <a:ext uri="{FF2B5EF4-FFF2-40B4-BE49-F238E27FC236}">
                    <a16:creationId xmlns:a16="http://schemas.microsoft.com/office/drawing/2014/main" id="{581DF733-68F5-13EA-885A-ED065E404C4C}"/>
                  </a:ext>
                </a:extLst>
              </p:cNvPr>
              <p:cNvSpPr/>
              <p:nvPr/>
            </p:nvSpPr>
            <p:spPr>
              <a:xfrm>
                <a:off x="5129723" y="4778316"/>
                <a:ext cx="922576" cy="264999"/>
              </a:xfrm>
              <a:prstGeom prst="can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3" name="원통형 262">
                <a:extLst>
                  <a:ext uri="{FF2B5EF4-FFF2-40B4-BE49-F238E27FC236}">
                    <a16:creationId xmlns:a16="http://schemas.microsoft.com/office/drawing/2014/main" id="{77D11608-C97D-D326-0EB7-39972446448B}"/>
                  </a:ext>
                </a:extLst>
              </p:cNvPr>
              <p:cNvSpPr/>
              <p:nvPr/>
            </p:nvSpPr>
            <p:spPr>
              <a:xfrm>
                <a:off x="5130364" y="4589822"/>
                <a:ext cx="922576" cy="264999"/>
              </a:xfrm>
              <a:prstGeom prst="ca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3" name="원통형 162">
              <a:extLst>
                <a:ext uri="{FF2B5EF4-FFF2-40B4-BE49-F238E27FC236}">
                  <a16:creationId xmlns:a16="http://schemas.microsoft.com/office/drawing/2014/main" id="{1155664B-278E-C38F-788E-EA71421759AB}"/>
                </a:ext>
              </a:extLst>
            </p:cNvPr>
            <p:cNvSpPr/>
            <p:nvPr/>
          </p:nvSpPr>
          <p:spPr>
            <a:xfrm>
              <a:off x="4452253" y="1539261"/>
              <a:ext cx="922576" cy="627587"/>
            </a:xfrm>
            <a:prstGeom prst="can">
              <a:avLst/>
            </a:prstGeom>
            <a:solidFill>
              <a:srgbClr val="F4B18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" name="원통형 163">
              <a:extLst>
                <a:ext uri="{FF2B5EF4-FFF2-40B4-BE49-F238E27FC236}">
                  <a16:creationId xmlns:a16="http://schemas.microsoft.com/office/drawing/2014/main" id="{B4301155-C690-680A-62EB-D3D875A0F6C5}"/>
                </a:ext>
              </a:extLst>
            </p:cNvPr>
            <p:cNvSpPr/>
            <p:nvPr/>
          </p:nvSpPr>
          <p:spPr>
            <a:xfrm>
              <a:off x="8453593" y="1371391"/>
              <a:ext cx="572847" cy="426783"/>
            </a:xfrm>
            <a:prstGeom prst="can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14C8AB61-B6E1-DBA1-4F13-9DFC5331FC4C}"/>
                </a:ext>
              </a:extLst>
            </p:cNvPr>
            <p:cNvSpPr txBox="1"/>
            <p:nvPr/>
          </p:nvSpPr>
          <p:spPr>
            <a:xfrm>
              <a:off x="4476397" y="1697569"/>
              <a:ext cx="873006" cy="368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ko-KR" alt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6" name="연결선: 꺾임 165">
              <a:extLst>
                <a:ext uri="{FF2B5EF4-FFF2-40B4-BE49-F238E27FC236}">
                  <a16:creationId xmlns:a16="http://schemas.microsoft.com/office/drawing/2014/main" id="{EC8D8416-A99A-C71E-5535-D897B1C58B8E}"/>
                </a:ext>
              </a:extLst>
            </p:cNvPr>
            <p:cNvCxnSpPr>
              <a:cxnSpLocks/>
              <a:stCxn id="168" idx="3"/>
              <a:endCxn id="164" idx="2"/>
            </p:cNvCxnSpPr>
            <p:nvPr/>
          </p:nvCxnSpPr>
          <p:spPr>
            <a:xfrm flipV="1">
              <a:off x="7429654" y="1584782"/>
              <a:ext cx="1023939" cy="274945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연결선: 꺾임 166">
              <a:extLst>
                <a:ext uri="{FF2B5EF4-FFF2-40B4-BE49-F238E27FC236}">
                  <a16:creationId xmlns:a16="http://schemas.microsoft.com/office/drawing/2014/main" id="{DA2E849F-ED56-9526-D928-6A217E124767}"/>
                </a:ext>
              </a:extLst>
            </p:cNvPr>
            <p:cNvCxnSpPr>
              <a:cxnSpLocks/>
              <a:stCxn id="168" idx="3"/>
            </p:cNvCxnSpPr>
            <p:nvPr/>
          </p:nvCxnSpPr>
          <p:spPr>
            <a:xfrm>
              <a:off x="7429654" y="1859727"/>
              <a:ext cx="1018305" cy="263015"/>
            </a:xfrm>
            <a:prstGeom prst="bentConnector3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사각형: 둥근 모서리 167">
              <a:extLst>
                <a:ext uri="{FF2B5EF4-FFF2-40B4-BE49-F238E27FC236}">
                  <a16:creationId xmlns:a16="http://schemas.microsoft.com/office/drawing/2014/main" id="{89E3DC58-2820-E391-D900-3420FF513E8B}"/>
                </a:ext>
              </a:extLst>
            </p:cNvPr>
            <p:cNvSpPr/>
            <p:nvPr/>
          </p:nvSpPr>
          <p:spPr>
            <a:xfrm>
              <a:off x="6000440" y="1451185"/>
              <a:ext cx="1429214" cy="817083"/>
            </a:xfrm>
            <a:prstGeom prst="roundRect">
              <a:avLst>
                <a:gd name="adj" fmla="val 10853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2A049B12-430F-1AEE-EA37-17C04A85292B}"/>
                </a:ext>
              </a:extLst>
            </p:cNvPr>
            <p:cNvSpPr txBox="1"/>
            <p:nvPr/>
          </p:nvSpPr>
          <p:spPr>
            <a:xfrm>
              <a:off x="5901961" y="1430511"/>
              <a:ext cx="1628699" cy="6144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Convolutional</a:t>
              </a:r>
            </a:p>
            <a:p>
              <a:pPr algn="ctr"/>
              <a:r>
                <a:rPr lang="en-US" altLang="ko-K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Neural Networks</a:t>
              </a:r>
              <a:endParaRPr lang="ko-KR" alt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70" name="직선 화살표 연결선 169">
              <a:extLst>
                <a:ext uri="{FF2B5EF4-FFF2-40B4-BE49-F238E27FC236}">
                  <a16:creationId xmlns:a16="http://schemas.microsoft.com/office/drawing/2014/main" id="{BA4D0720-60B6-201D-23B1-E19587B0AA1A}"/>
                </a:ext>
              </a:extLst>
            </p:cNvPr>
            <p:cNvCxnSpPr>
              <a:cxnSpLocks/>
              <a:stCxn id="163" idx="4"/>
              <a:endCxn id="168" idx="1"/>
            </p:cNvCxnSpPr>
            <p:nvPr/>
          </p:nvCxnSpPr>
          <p:spPr>
            <a:xfrm>
              <a:off x="5374830" y="1853055"/>
              <a:ext cx="625610" cy="6672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1" name="원통형 170">
              <a:extLst>
                <a:ext uri="{FF2B5EF4-FFF2-40B4-BE49-F238E27FC236}">
                  <a16:creationId xmlns:a16="http://schemas.microsoft.com/office/drawing/2014/main" id="{100F12C0-D1F2-C8F6-F454-9F1C8CAE52DD}"/>
                </a:ext>
              </a:extLst>
            </p:cNvPr>
            <p:cNvSpPr/>
            <p:nvPr/>
          </p:nvSpPr>
          <p:spPr>
            <a:xfrm>
              <a:off x="8447959" y="2546706"/>
              <a:ext cx="572847" cy="426783"/>
            </a:xfrm>
            <a:prstGeom prst="ca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2" name="그룹 171">
              <a:extLst>
                <a:ext uri="{FF2B5EF4-FFF2-40B4-BE49-F238E27FC236}">
                  <a16:creationId xmlns:a16="http://schemas.microsoft.com/office/drawing/2014/main" id="{8DC1F909-98F9-B64F-10BA-772607F3FD9D}"/>
                </a:ext>
              </a:extLst>
            </p:cNvPr>
            <p:cNvGrpSpPr/>
            <p:nvPr/>
          </p:nvGrpSpPr>
          <p:grpSpPr>
            <a:xfrm>
              <a:off x="8447561" y="3062818"/>
              <a:ext cx="575782" cy="489068"/>
              <a:chOff x="5125637" y="4589822"/>
              <a:chExt cx="927303" cy="866413"/>
            </a:xfrm>
          </p:grpSpPr>
          <p:sp>
            <p:nvSpPr>
              <p:cNvPr id="256" name="원통형 255">
                <a:extLst>
                  <a:ext uri="{FF2B5EF4-FFF2-40B4-BE49-F238E27FC236}">
                    <a16:creationId xmlns:a16="http://schemas.microsoft.com/office/drawing/2014/main" id="{D59661ED-5C4E-C37A-94E6-B114044113C0}"/>
                  </a:ext>
                </a:extLst>
              </p:cNvPr>
              <p:cNvSpPr/>
              <p:nvPr/>
            </p:nvSpPr>
            <p:spPr>
              <a:xfrm>
                <a:off x="5125637" y="5191236"/>
                <a:ext cx="925022" cy="264999"/>
              </a:xfrm>
              <a:prstGeom prst="can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7" name="원통형 256">
                <a:extLst>
                  <a:ext uri="{FF2B5EF4-FFF2-40B4-BE49-F238E27FC236}">
                    <a16:creationId xmlns:a16="http://schemas.microsoft.com/office/drawing/2014/main" id="{E9677F54-DCC5-CB1F-F638-8460B1E7A0C6}"/>
                  </a:ext>
                </a:extLst>
              </p:cNvPr>
              <p:cNvSpPr/>
              <p:nvPr/>
            </p:nvSpPr>
            <p:spPr>
              <a:xfrm>
                <a:off x="5129723" y="4984776"/>
                <a:ext cx="922576" cy="264999"/>
              </a:xfrm>
              <a:prstGeom prst="can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8" name="원통형 257">
                <a:extLst>
                  <a:ext uri="{FF2B5EF4-FFF2-40B4-BE49-F238E27FC236}">
                    <a16:creationId xmlns:a16="http://schemas.microsoft.com/office/drawing/2014/main" id="{4CE915CA-2AD6-CCDB-FDDF-A802D9EB62CC}"/>
                  </a:ext>
                </a:extLst>
              </p:cNvPr>
              <p:cNvSpPr/>
              <p:nvPr/>
            </p:nvSpPr>
            <p:spPr>
              <a:xfrm>
                <a:off x="5129723" y="4778316"/>
                <a:ext cx="922576" cy="264999"/>
              </a:xfrm>
              <a:prstGeom prst="can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9" name="원통형 258">
                <a:extLst>
                  <a:ext uri="{FF2B5EF4-FFF2-40B4-BE49-F238E27FC236}">
                    <a16:creationId xmlns:a16="http://schemas.microsoft.com/office/drawing/2014/main" id="{201D8CC8-C08C-C048-08D2-0C7E23AE834C}"/>
                  </a:ext>
                </a:extLst>
              </p:cNvPr>
              <p:cNvSpPr/>
              <p:nvPr/>
            </p:nvSpPr>
            <p:spPr>
              <a:xfrm>
                <a:off x="5130364" y="4589822"/>
                <a:ext cx="922576" cy="264999"/>
              </a:xfrm>
              <a:prstGeom prst="ca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73" name="연결선: 꺾임 172">
              <a:extLst>
                <a:ext uri="{FF2B5EF4-FFF2-40B4-BE49-F238E27FC236}">
                  <a16:creationId xmlns:a16="http://schemas.microsoft.com/office/drawing/2014/main" id="{B4737214-D065-EC68-7C84-5822C0AAF715}"/>
                </a:ext>
              </a:extLst>
            </p:cNvPr>
            <p:cNvCxnSpPr>
              <a:cxnSpLocks/>
              <a:stCxn id="175" idx="3"/>
            </p:cNvCxnSpPr>
            <p:nvPr/>
          </p:nvCxnSpPr>
          <p:spPr>
            <a:xfrm flipV="1">
              <a:off x="7429654" y="2758293"/>
              <a:ext cx="1023939" cy="274945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연결선: 꺾임 173">
              <a:extLst>
                <a:ext uri="{FF2B5EF4-FFF2-40B4-BE49-F238E27FC236}">
                  <a16:creationId xmlns:a16="http://schemas.microsoft.com/office/drawing/2014/main" id="{4826DE65-A6EF-06D5-4BB1-7C7E133CAC81}"/>
                </a:ext>
              </a:extLst>
            </p:cNvPr>
            <p:cNvCxnSpPr>
              <a:cxnSpLocks/>
              <a:stCxn id="175" idx="3"/>
            </p:cNvCxnSpPr>
            <p:nvPr/>
          </p:nvCxnSpPr>
          <p:spPr>
            <a:xfrm>
              <a:off x="7429654" y="3033237"/>
              <a:ext cx="1018305" cy="263015"/>
            </a:xfrm>
            <a:prstGeom prst="bentConnector3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사각형: 둥근 모서리 174">
              <a:extLst>
                <a:ext uri="{FF2B5EF4-FFF2-40B4-BE49-F238E27FC236}">
                  <a16:creationId xmlns:a16="http://schemas.microsoft.com/office/drawing/2014/main" id="{99A4BA91-E838-60B7-1E8F-220EC6FBB323}"/>
                </a:ext>
              </a:extLst>
            </p:cNvPr>
            <p:cNvSpPr/>
            <p:nvPr/>
          </p:nvSpPr>
          <p:spPr>
            <a:xfrm>
              <a:off x="6000440" y="2624696"/>
              <a:ext cx="1429214" cy="817083"/>
            </a:xfrm>
            <a:prstGeom prst="roundRect">
              <a:avLst>
                <a:gd name="adj" fmla="val 10853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B751A8B7-7CAF-D86B-1DB8-DC3F001872C9}"/>
                </a:ext>
              </a:extLst>
            </p:cNvPr>
            <p:cNvSpPr txBox="1"/>
            <p:nvPr/>
          </p:nvSpPr>
          <p:spPr>
            <a:xfrm>
              <a:off x="5930099" y="2618089"/>
              <a:ext cx="1566994" cy="6144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Convolutional</a:t>
              </a:r>
            </a:p>
            <a:p>
              <a:pPr algn="ctr"/>
              <a:r>
                <a:rPr lang="en-US" altLang="ko-K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Neural Networks</a:t>
              </a:r>
              <a:endParaRPr lang="ko-KR" alt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77" name="직선 화살표 연결선 176">
              <a:extLst>
                <a:ext uri="{FF2B5EF4-FFF2-40B4-BE49-F238E27FC236}">
                  <a16:creationId xmlns:a16="http://schemas.microsoft.com/office/drawing/2014/main" id="{88C321CC-2A35-31A0-7434-7845E3165B86}"/>
                </a:ext>
              </a:extLst>
            </p:cNvPr>
            <p:cNvCxnSpPr>
              <a:cxnSpLocks/>
              <a:endCxn id="175" idx="1"/>
            </p:cNvCxnSpPr>
            <p:nvPr/>
          </p:nvCxnSpPr>
          <p:spPr>
            <a:xfrm>
              <a:off x="5222429" y="3026565"/>
              <a:ext cx="778011" cy="6672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8" name="원통형 177">
              <a:extLst>
                <a:ext uri="{FF2B5EF4-FFF2-40B4-BE49-F238E27FC236}">
                  <a16:creationId xmlns:a16="http://schemas.microsoft.com/office/drawing/2014/main" id="{8773525D-26FB-A175-A7CC-B1EB4B9837CC}"/>
                </a:ext>
              </a:extLst>
            </p:cNvPr>
            <p:cNvSpPr/>
            <p:nvPr/>
          </p:nvSpPr>
          <p:spPr>
            <a:xfrm>
              <a:off x="8447959" y="3776138"/>
              <a:ext cx="572847" cy="426783"/>
            </a:xfrm>
            <a:prstGeom prst="ca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9" name="그룹 178">
              <a:extLst>
                <a:ext uri="{FF2B5EF4-FFF2-40B4-BE49-F238E27FC236}">
                  <a16:creationId xmlns:a16="http://schemas.microsoft.com/office/drawing/2014/main" id="{98707C23-508A-B45F-56C3-7BEA649D25E4}"/>
                </a:ext>
              </a:extLst>
            </p:cNvPr>
            <p:cNvGrpSpPr/>
            <p:nvPr/>
          </p:nvGrpSpPr>
          <p:grpSpPr>
            <a:xfrm>
              <a:off x="8447561" y="4287840"/>
              <a:ext cx="575782" cy="489068"/>
              <a:chOff x="5125637" y="4589822"/>
              <a:chExt cx="927303" cy="866413"/>
            </a:xfrm>
          </p:grpSpPr>
          <p:sp>
            <p:nvSpPr>
              <p:cNvPr id="252" name="원통형 251">
                <a:extLst>
                  <a:ext uri="{FF2B5EF4-FFF2-40B4-BE49-F238E27FC236}">
                    <a16:creationId xmlns:a16="http://schemas.microsoft.com/office/drawing/2014/main" id="{689CD0EC-95C7-90FB-B561-35E6D8FC1B98}"/>
                  </a:ext>
                </a:extLst>
              </p:cNvPr>
              <p:cNvSpPr/>
              <p:nvPr/>
            </p:nvSpPr>
            <p:spPr>
              <a:xfrm>
                <a:off x="5125637" y="5191236"/>
                <a:ext cx="925022" cy="264999"/>
              </a:xfrm>
              <a:prstGeom prst="can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3" name="원통형 252">
                <a:extLst>
                  <a:ext uri="{FF2B5EF4-FFF2-40B4-BE49-F238E27FC236}">
                    <a16:creationId xmlns:a16="http://schemas.microsoft.com/office/drawing/2014/main" id="{760623A6-6D39-04F8-E997-AF88FCACE9B9}"/>
                  </a:ext>
                </a:extLst>
              </p:cNvPr>
              <p:cNvSpPr/>
              <p:nvPr/>
            </p:nvSpPr>
            <p:spPr>
              <a:xfrm>
                <a:off x="5129723" y="4984776"/>
                <a:ext cx="922576" cy="264999"/>
              </a:xfrm>
              <a:prstGeom prst="can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4" name="원통형 253">
                <a:extLst>
                  <a:ext uri="{FF2B5EF4-FFF2-40B4-BE49-F238E27FC236}">
                    <a16:creationId xmlns:a16="http://schemas.microsoft.com/office/drawing/2014/main" id="{AD8BF83C-3FE8-3143-8C2A-CF0FA1CA887E}"/>
                  </a:ext>
                </a:extLst>
              </p:cNvPr>
              <p:cNvSpPr/>
              <p:nvPr/>
            </p:nvSpPr>
            <p:spPr>
              <a:xfrm>
                <a:off x="5129723" y="4778316"/>
                <a:ext cx="922576" cy="264999"/>
              </a:xfrm>
              <a:prstGeom prst="can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5" name="원통형 254">
                <a:extLst>
                  <a:ext uri="{FF2B5EF4-FFF2-40B4-BE49-F238E27FC236}">
                    <a16:creationId xmlns:a16="http://schemas.microsoft.com/office/drawing/2014/main" id="{46EEF6A3-FD2A-2523-EDBE-0D336C39179F}"/>
                  </a:ext>
                </a:extLst>
              </p:cNvPr>
              <p:cNvSpPr/>
              <p:nvPr/>
            </p:nvSpPr>
            <p:spPr>
              <a:xfrm>
                <a:off x="5130364" y="4589822"/>
                <a:ext cx="922576" cy="264999"/>
              </a:xfrm>
              <a:prstGeom prst="ca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80" name="연결선: 꺾임 179">
              <a:extLst>
                <a:ext uri="{FF2B5EF4-FFF2-40B4-BE49-F238E27FC236}">
                  <a16:creationId xmlns:a16="http://schemas.microsoft.com/office/drawing/2014/main" id="{8C336926-55A1-8F04-FC65-E4FD0364F18B}"/>
                </a:ext>
              </a:extLst>
            </p:cNvPr>
            <p:cNvCxnSpPr>
              <a:cxnSpLocks/>
              <a:stCxn id="182" idx="3"/>
            </p:cNvCxnSpPr>
            <p:nvPr/>
          </p:nvCxnSpPr>
          <p:spPr>
            <a:xfrm flipV="1">
              <a:off x="7429654" y="3985255"/>
              <a:ext cx="1023939" cy="274945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연결선: 꺾임 180">
              <a:extLst>
                <a:ext uri="{FF2B5EF4-FFF2-40B4-BE49-F238E27FC236}">
                  <a16:creationId xmlns:a16="http://schemas.microsoft.com/office/drawing/2014/main" id="{7796EC71-FF3C-EB95-D89B-719BBE51565B}"/>
                </a:ext>
              </a:extLst>
            </p:cNvPr>
            <p:cNvCxnSpPr>
              <a:cxnSpLocks/>
              <a:stCxn id="182" idx="3"/>
            </p:cNvCxnSpPr>
            <p:nvPr/>
          </p:nvCxnSpPr>
          <p:spPr>
            <a:xfrm>
              <a:off x="7429654" y="4260199"/>
              <a:ext cx="1018305" cy="263013"/>
            </a:xfrm>
            <a:prstGeom prst="bentConnector3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사각형: 둥근 모서리 181">
              <a:extLst>
                <a:ext uri="{FF2B5EF4-FFF2-40B4-BE49-F238E27FC236}">
                  <a16:creationId xmlns:a16="http://schemas.microsoft.com/office/drawing/2014/main" id="{E674638F-16B6-D03F-71EA-AFDB37A0C6A3}"/>
                </a:ext>
              </a:extLst>
            </p:cNvPr>
            <p:cNvSpPr/>
            <p:nvPr/>
          </p:nvSpPr>
          <p:spPr>
            <a:xfrm>
              <a:off x="6000440" y="3851658"/>
              <a:ext cx="1429214" cy="817083"/>
            </a:xfrm>
            <a:prstGeom prst="roundRect">
              <a:avLst>
                <a:gd name="adj" fmla="val 10853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4DF83268-0094-2509-E494-05E76D04332F}"/>
                </a:ext>
              </a:extLst>
            </p:cNvPr>
            <p:cNvSpPr txBox="1"/>
            <p:nvPr/>
          </p:nvSpPr>
          <p:spPr>
            <a:xfrm>
              <a:off x="5930099" y="3845050"/>
              <a:ext cx="1566994" cy="6144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Convolutional</a:t>
              </a:r>
            </a:p>
            <a:p>
              <a:pPr algn="ctr"/>
              <a:r>
                <a:rPr lang="en-US" altLang="ko-K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Neural Networks</a:t>
              </a:r>
              <a:endParaRPr lang="ko-KR" alt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84" name="직선 화살표 연결선 183">
              <a:extLst>
                <a:ext uri="{FF2B5EF4-FFF2-40B4-BE49-F238E27FC236}">
                  <a16:creationId xmlns:a16="http://schemas.microsoft.com/office/drawing/2014/main" id="{E4C9602B-84AD-ADCE-17C5-B952D58AC15C}"/>
                </a:ext>
              </a:extLst>
            </p:cNvPr>
            <p:cNvCxnSpPr>
              <a:cxnSpLocks/>
              <a:endCxn id="182" idx="1"/>
            </p:cNvCxnSpPr>
            <p:nvPr/>
          </p:nvCxnSpPr>
          <p:spPr>
            <a:xfrm>
              <a:off x="5222429" y="4253527"/>
              <a:ext cx="778011" cy="6672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5" name="원통형 184">
              <a:extLst>
                <a:ext uri="{FF2B5EF4-FFF2-40B4-BE49-F238E27FC236}">
                  <a16:creationId xmlns:a16="http://schemas.microsoft.com/office/drawing/2014/main" id="{9F818D18-2C3C-64AF-911C-0DAC3579369E}"/>
                </a:ext>
              </a:extLst>
            </p:cNvPr>
            <p:cNvSpPr/>
            <p:nvPr/>
          </p:nvSpPr>
          <p:spPr>
            <a:xfrm>
              <a:off x="8441027" y="4962293"/>
              <a:ext cx="572847" cy="426783"/>
            </a:xfrm>
            <a:prstGeom prst="can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6" name="그룹 185">
              <a:extLst>
                <a:ext uri="{FF2B5EF4-FFF2-40B4-BE49-F238E27FC236}">
                  <a16:creationId xmlns:a16="http://schemas.microsoft.com/office/drawing/2014/main" id="{D72D194C-643F-8049-5E21-1673CA9B4FCD}"/>
                </a:ext>
              </a:extLst>
            </p:cNvPr>
            <p:cNvGrpSpPr/>
            <p:nvPr/>
          </p:nvGrpSpPr>
          <p:grpSpPr>
            <a:xfrm>
              <a:off x="8447561" y="5470783"/>
              <a:ext cx="575782" cy="489068"/>
              <a:chOff x="5125637" y="4589822"/>
              <a:chExt cx="927303" cy="866413"/>
            </a:xfrm>
          </p:grpSpPr>
          <p:sp>
            <p:nvSpPr>
              <p:cNvPr id="248" name="원통형 247">
                <a:extLst>
                  <a:ext uri="{FF2B5EF4-FFF2-40B4-BE49-F238E27FC236}">
                    <a16:creationId xmlns:a16="http://schemas.microsoft.com/office/drawing/2014/main" id="{CE2E40FF-C4A3-97C5-DE76-5EADB0309BE6}"/>
                  </a:ext>
                </a:extLst>
              </p:cNvPr>
              <p:cNvSpPr/>
              <p:nvPr/>
            </p:nvSpPr>
            <p:spPr>
              <a:xfrm>
                <a:off x="5125637" y="5191236"/>
                <a:ext cx="925022" cy="264999"/>
              </a:xfrm>
              <a:prstGeom prst="can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9" name="원통형 248">
                <a:extLst>
                  <a:ext uri="{FF2B5EF4-FFF2-40B4-BE49-F238E27FC236}">
                    <a16:creationId xmlns:a16="http://schemas.microsoft.com/office/drawing/2014/main" id="{F0582B71-012F-A4C8-B531-E9F3E1BC29B6}"/>
                  </a:ext>
                </a:extLst>
              </p:cNvPr>
              <p:cNvSpPr/>
              <p:nvPr/>
            </p:nvSpPr>
            <p:spPr>
              <a:xfrm>
                <a:off x="5129723" y="4984776"/>
                <a:ext cx="922576" cy="264999"/>
              </a:xfrm>
              <a:prstGeom prst="can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0" name="원통형 249">
                <a:extLst>
                  <a:ext uri="{FF2B5EF4-FFF2-40B4-BE49-F238E27FC236}">
                    <a16:creationId xmlns:a16="http://schemas.microsoft.com/office/drawing/2014/main" id="{A8699CE2-DC44-95E8-DF33-63F3A5251128}"/>
                  </a:ext>
                </a:extLst>
              </p:cNvPr>
              <p:cNvSpPr/>
              <p:nvPr/>
            </p:nvSpPr>
            <p:spPr>
              <a:xfrm>
                <a:off x="5129723" y="4778316"/>
                <a:ext cx="922576" cy="264999"/>
              </a:xfrm>
              <a:prstGeom prst="can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1" name="원통형 250">
                <a:extLst>
                  <a:ext uri="{FF2B5EF4-FFF2-40B4-BE49-F238E27FC236}">
                    <a16:creationId xmlns:a16="http://schemas.microsoft.com/office/drawing/2014/main" id="{B9D7B6AA-DFF6-5B80-CDAB-8FB11B1AAA13}"/>
                  </a:ext>
                </a:extLst>
              </p:cNvPr>
              <p:cNvSpPr/>
              <p:nvPr/>
            </p:nvSpPr>
            <p:spPr>
              <a:xfrm>
                <a:off x="5130364" y="4589822"/>
                <a:ext cx="922576" cy="264999"/>
              </a:xfrm>
              <a:prstGeom prst="ca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87" name="연결선: 꺾임 186">
              <a:extLst>
                <a:ext uri="{FF2B5EF4-FFF2-40B4-BE49-F238E27FC236}">
                  <a16:creationId xmlns:a16="http://schemas.microsoft.com/office/drawing/2014/main" id="{5B0AD12A-6FD8-29D4-EEB4-4E9F98E15A37}"/>
                </a:ext>
              </a:extLst>
            </p:cNvPr>
            <p:cNvCxnSpPr>
              <a:cxnSpLocks/>
              <a:stCxn id="189" idx="3"/>
            </p:cNvCxnSpPr>
            <p:nvPr/>
          </p:nvCxnSpPr>
          <p:spPr>
            <a:xfrm flipV="1">
              <a:off x="7429654" y="5167963"/>
              <a:ext cx="1023939" cy="27494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연결선: 꺾임 187">
              <a:extLst>
                <a:ext uri="{FF2B5EF4-FFF2-40B4-BE49-F238E27FC236}">
                  <a16:creationId xmlns:a16="http://schemas.microsoft.com/office/drawing/2014/main" id="{F43F415E-A20B-936C-5CC1-6FC57DEC393F}"/>
                </a:ext>
              </a:extLst>
            </p:cNvPr>
            <p:cNvCxnSpPr>
              <a:cxnSpLocks/>
              <a:stCxn id="189" idx="3"/>
            </p:cNvCxnSpPr>
            <p:nvPr/>
          </p:nvCxnSpPr>
          <p:spPr>
            <a:xfrm>
              <a:off x="7429654" y="5442906"/>
              <a:ext cx="1018305" cy="263015"/>
            </a:xfrm>
            <a:prstGeom prst="bentConnector3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사각형: 둥근 모서리 188">
              <a:extLst>
                <a:ext uri="{FF2B5EF4-FFF2-40B4-BE49-F238E27FC236}">
                  <a16:creationId xmlns:a16="http://schemas.microsoft.com/office/drawing/2014/main" id="{BFF2DE67-19F6-72BB-F424-07B191F81664}"/>
                </a:ext>
              </a:extLst>
            </p:cNvPr>
            <p:cNvSpPr/>
            <p:nvPr/>
          </p:nvSpPr>
          <p:spPr>
            <a:xfrm>
              <a:off x="6000440" y="5034364"/>
              <a:ext cx="1429214" cy="817083"/>
            </a:xfrm>
            <a:prstGeom prst="roundRect">
              <a:avLst>
                <a:gd name="adj" fmla="val 10853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B3BF67CB-A950-800F-0F9A-1FA11463D190}"/>
                </a:ext>
              </a:extLst>
            </p:cNvPr>
            <p:cNvSpPr txBox="1"/>
            <p:nvPr/>
          </p:nvSpPr>
          <p:spPr>
            <a:xfrm>
              <a:off x="5930099" y="5027760"/>
              <a:ext cx="1566994" cy="6144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Convolutional</a:t>
              </a:r>
            </a:p>
            <a:p>
              <a:pPr algn="ctr"/>
              <a:r>
                <a:rPr lang="en-US" altLang="ko-K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Neural Networks</a:t>
              </a:r>
              <a:endParaRPr lang="ko-KR" alt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1" name="직선 화살표 연결선 190">
              <a:extLst>
                <a:ext uri="{FF2B5EF4-FFF2-40B4-BE49-F238E27FC236}">
                  <a16:creationId xmlns:a16="http://schemas.microsoft.com/office/drawing/2014/main" id="{9ABFF6DC-B771-8A44-B4BF-E48D28C2DFE3}"/>
                </a:ext>
              </a:extLst>
            </p:cNvPr>
            <p:cNvCxnSpPr>
              <a:cxnSpLocks/>
              <a:endCxn id="189" idx="1"/>
            </p:cNvCxnSpPr>
            <p:nvPr/>
          </p:nvCxnSpPr>
          <p:spPr>
            <a:xfrm>
              <a:off x="5222429" y="5436234"/>
              <a:ext cx="778011" cy="6672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2" name="원통형 191">
              <a:extLst>
                <a:ext uri="{FF2B5EF4-FFF2-40B4-BE49-F238E27FC236}">
                  <a16:creationId xmlns:a16="http://schemas.microsoft.com/office/drawing/2014/main" id="{5081331D-D867-565D-434E-8A186606BADF}"/>
                </a:ext>
              </a:extLst>
            </p:cNvPr>
            <p:cNvSpPr/>
            <p:nvPr/>
          </p:nvSpPr>
          <p:spPr>
            <a:xfrm>
              <a:off x="1614928" y="1539261"/>
              <a:ext cx="922576" cy="627587"/>
            </a:xfrm>
            <a:prstGeom prst="can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13F9BAA8-C3AD-E7A2-9E8A-4C2BD301274B}"/>
                </a:ext>
              </a:extLst>
            </p:cNvPr>
            <p:cNvSpPr txBox="1"/>
            <p:nvPr/>
          </p:nvSpPr>
          <p:spPr>
            <a:xfrm>
              <a:off x="1639072" y="1731038"/>
              <a:ext cx="873006" cy="368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ko-KR" alt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4" name="원통형 193">
              <a:extLst>
                <a:ext uri="{FF2B5EF4-FFF2-40B4-BE49-F238E27FC236}">
                  <a16:creationId xmlns:a16="http://schemas.microsoft.com/office/drawing/2014/main" id="{1D69132C-CA2E-229B-A573-BAAD202635DB}"/>
                </a:ext>
              </a:extLst>
            </p:cNvPr>
            <p:cNvSpPr/>
            <p:nvPr/>
          </p:nvSpPr>
          <p:spPr>
            <a:xfrm>
              <a:off x="1613747" y="2712303"/>
              <a:ext cx="922576" cy="627587"/>
            </a:xfrm>
            <a:prstGeom prst="can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04A4D10E-6F93-8CD8-2FC5-76BFD0A23797}"/>
                </a:ext>
              </a:extLst>
            </p:cNvPr>
            <p:cNvSpPr txBox="1"/>
            <p:nvPr/>
          </p:nvSpPr>
          <p:spPr>
            <a:xfrm>
              <a:off x="1639072" y="2917943"/>
              <a:ext cx="873006" cy="368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ko-KR" alt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6" name="원통형 195">
              <a:extLst>
                <a:ext uri="{FF2B5EF4-FFF2-40B4-BE49-F238E27FC236}">
                  <a16:creationId xmlns:a16="http://schemas.microsoft.com/office/drawing/2014/main" id="{B0AA5781-25FB-7CDB-271D-62808AECAB7F}"/>
                </a:ext>
              </a:extLst>
            </p:cNvPr>
            <p:cNvSpPr/>
            <p:nvPr/>
          </p:nvSpPr>
          <p:spPr>
            <a:xfrm>
              <a:off x="1609489" y="3919825"/>
              <a:ext cx="922576" cy="627587"/>
            </a:xfrm>
            <a:prstGeom prst="can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30B2D651-2514-4D98-7BF8-9BA032100217}"/>
                </a:ext>
              </a:extLst>
            </p:cNvPr>
            <p:cNvSpPr txBox="1"/>
            <p:nvPr/>
          </p:nvSpPr>
          <p:spPr>
            <a:xfrm>
              <a:off x="1639072" y="4102542"/>
              <a:ext cx="873006" cy="368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ko-KR" alt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8" name="원통형 197">
              <a:extLst>
                <a:ext uri="{FF2B5EF4-FFF2-40B4-BE49-F238E27FC236}">
                  <a16:creationId xmlns:a16="http://schemas.microsoft.com/office/drawing/2014/main" id="{4D7D0B3B-5699-B967-1595-878D2DC81F1D}"/>
                </a:ext>
              </a:extLst>
            </p:cNvPr>
            <p:cNvSpPr/>
            <p:nvPr/>
          </p:nvSpPr>
          <p:spPr>
            <a:xfrm>
              <a:off x="1611479" y="5099897"/>
              <a:ext cx="922576" cy="627587"/>
            </a:xfrm>
            <a:prstGeom prst="can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D45045FB-75FA-B0BC-6F60-71E6C7ED7196}"/>
                </a:ext>
              </a:extLst>
            </p:cNvPr>
            <p:cNvSpPr txBox="1"/>
            <p:nvPr/>
          </p:nvSpPr>
          <p:spPr>
            <a:xfrm>
              <a:off x="1639072" y="5290339"/>
              <a:ext cx="873006" cy="368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ko-KR" alt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CD948056-74BB-352B-3C4D-DC999F560C2F}"/>
                </a:ext>
              </a:extLst>
            </p:cNvPr>
            <p:cNvSpPr txBox="1"/>
            <p:nvPr/>
          </p:nvSpPr>
          <p:spPr>
            <a:xfrm>
              <a:off x="9047235" y="1398072"/>
              <a:ext cx="1548619" cy="3686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200" kern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Internal </a:t>
              </a:r>
              <a:r>
                <a:rPr lang="en-US" altLang="ko-KR" sz="1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Test</a:t>
              </a:r>
              <a:endParaRPr lang="ko-KR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661C3FF8-FFD0-EAE1-B790-AB1B0D577FB3}"/>
                </a:ext>
              </a:extLst>
            </p:cNvPr>
            <p:cNvSpPr txBox="1"/>
            <p:nvPr/>
          </p:nvSpPr>
          <p:spPr>
            <a:xfrm>
              <a:off x="8310181" y="1360731"/>
              <a:ext cx="873007" cy="368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ko-KR" alt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D692D4C7-8081-EDD0-8C5E-097D9C18B664}"/>
                </a:ext>
              </a:extLst>
            </p:cNvPr>
            <p:cNvSpPr txBox="1"/>
            <p:nvPr/>
          </p:nvSpPr>
          <p:spPr>
            <a:xfrm>
              <a:off x="9066683" y="1959127"/>
              <a:ext cx="1548619" cy="3686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200" kern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Total </a:t>
              </a:r>
              <a:r>
                <a:rPr lang="en-US" altLang="ko-KR" sz="1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Test</a:t>
              </a:r>
              <a:endParaRPr lang="ko-KR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6A926EB8-F28E-C805-6321-0F9DA367425B}"/>
                </a:ext>
              </a:extLst>
            </p:cNvPr>
            <p:cNvSpPr txBox="1"/>
            <p:nvPr/>
          </p:nvSpPr>
          <p:spPr>
            <a:xfrm>
              <a:off x="8310181" y="2542318"/>
              <a:ext cx="873007" cy="368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ko-KR" alt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CABC031E-AAC9-1CAA-F91D-8C8722FDDA5F}"/>
                </a:ext>
              </a:extLst>
            </p:cNvPr>
            <p:cNvSpPr txBox="1"/>
            <p:nvPr/>
          </p:nvSpPr>
          <p:spPr>
            <a:xfrm>
              <a:off x="8297828" y="3773066"/>
              <a:ext cx="873007" cy="368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ko-KR" alt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9EEA5E01-4988-BFA4-EC5A-EBC85A1BCA60}"/>
                </a:ext>
              </a:extLst>
            </p:cNvPr>
            <p:cNvSpPr txBox="1"/>
            <p:nvPr/>
          </p:nvSpPr>
          <p:spPr>
            <a:xfrm>
              <a:off x="8305164" y="4953523"/>
              <a:ext cx="873007" cy="368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ko-KR" alt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0259D023-891A-C150-A64D-3F7C8830B6D9}"/>
                </a:ext>
              </a:extLst>
            </p:cNvPr>
            <p:cNvSpPr txBox="1"/>
            <p:nvPr/>
          </p:nvSpPr>
          <p:spPr>
            <a:xfrm>
              <a:off x="2794274" y="1102515"/>
              <a:ext cx="1346185" cy="368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kern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Augmentation</a:t>
              </a:r>
            </a:p>
          </p:txBody>
        </p:sp>
        <p:sp>
          <p:nvSpPr>
            <p:cNvPr id="213" name="원통형 212">
              <a:extLst>
                <a:ext uri="{FF2B5EF4-FFF2-40B4-BE49-F238E27FC236}">
                  <a16:creationId xmlns:a16="http://schemas.microsoft.com/office/drawing/2014/main" id="{834F421B-A4F6-A4B1-1419-6B35E7F61073}"/>
                </a:ext>
              </a:extLst>
            </p:cNvPr>
            <p:cNvSpPr/>
            <p:nvPr/>
          </p:nvSpPr>
          <p:spPr>
            <a:xfrm>
              <a:off x="3171757" y="1546963"/>
              <a:ext cx="287659" cy="289311"/>
            </a:xfrm>
            <a:prstGeom prst="can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4" name="원통형 213">
              <a:extLst>
                <a:ext uri="{FF2B5EF4-FFF2-40B4-BE49-F238E27FC236}">
                  <a16:creationId xmlns:a16="http://schemas.microsoft.com/office/drawing/2014/main" id="{EB218A50-4D87-B1F8-0457-682632920FDA}"/>
                </a:ext>
              </a:extLst>
            </p:cNvPr>
            <p:cNvSpPr/>
            <p:nvPr/>
          </p:nvSpPr>
          <p:spPr>
            <a:xfrm>
              <a:off x="3515753" y="1546963"/>
              <a:ext cx="287659" cy="289311"/>
            </a:xfrm>
            <a:prstGeom prst="can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5" name="원통형 214">
              <a:extLst>
                <a:ext uri="{FF2B5EF4-FFF2-40B4-BE49-F238E27FC236}">
                  <a16:creationId xmlns:a16="http://schemas.microsoft.com/office/drawing/2014/main" id="{9AFC85E9-AD01-A80C-C97D-C3E1A39A1C5B}"/>
                </a:ext>
              </a:extLst>
            </p:cNvPr>
            <p:cNvSpPr/>
            <p:nvPr/>
          </p:nvSpPr>
          <p:spPr>
            <a:xfrm>
              <a:off x="3171757" y="1874968"/>
              <a:ext cx="287659" cy="289311"/>
            </a:xfrm>
            <a:prstGeom prst="can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6" name="원통형 215">
              <a:extLst>
                <a:ext uri="{FF2B5EF4-FFF2-40B4-BE49-F238E27FC236}">
                  <a16:creationId xmlns:a16="http://schemas.microsoft.com/office/drawing/2014/main" id="{491DF0D9-C2C2-A0E2-7C37-D5D4E317DBDF}"/>
                </a:ext>
              </a:extLst>
            </p:cNvPr>
            <p:cNvSpPr/>
            <p:nvPr/>
          </p:nvSpPr>
          <p:spPr>
            <a:xfrm>
              <a:off x="3515753" y="1874968"/>
              <a:ext cx="287659" cy="289311"/>
            </a:xfrm>
            <a:prstGeom prst="can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7" name="원통형 216">
              <a:extLst>
                <a:ext uri="{FF2B5EF4-FFF2-40B4-BE49-F238E27FC236}">
                  <a16:creationId xmlns:a16="http://schemas.microsoft.com/office/drawing/2014/main" id="{E30FB4E8-3619-91FF-FC72-35FA9A3371AA}"/>
                </a:ext>
              </a:extLst>
            </p:cNvPr>
            <p:cNvSpPr/>
            <p:nvPr/>
          </p:nvSpPr>
          <p:spPr>
            <a:xfrm>
              <a:off x="3171757" y="2734813"/>
              <a:ext cx="287659" cy="289311"/>
            </a:xfrm>
            <a:prstGeom prst="can">
              <a:avLst/>
            </a:prstGeom>
            <a:solidFill>
              <a:srgbClr val="FFD9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8" name="원통형 217">
              <a:extLst>
                <a:ext uri="{FF2B5EF4-FFF2-40B4-BE49-F238E27FC236}">
                  <a16:creationId xmlns:a16="http://schemas.microsoft.com/office/drawing/2014/main" id="{EB769E1B-141C-9085-2A3D-FE42BD58EDA3}"/>
                </a:ext>
              </a:extLst>
            </p:cNvPr>
            <p:cNvSpPr/>
            <p:nvPr/>
          </p:nvSpPr>
          <p:spPr>
            <a:xfrm>
              <a:off x="3515753" y="2734813"/>
              <a:ext cx="287659" cy="289311"/>
            </a:xfrm>
            <a:prstGeom prst="can">
              <a:avLst/>
            </a:prstGeom>
            <a:solidFill>
              <a:srgbClr val="FFD9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9" name="원통형 218">
              <a:extLst>
                <a:ext uri="{FF2B5EF4-FFF2-40B4-BE49-F238E27FC236}">
                  <a16:creationId xmlns:a16="http://schemas.microsoft.com/office/drawing/2014/main" id="{CF90F34E-827C-2B1F-11DD-4EFE00A5AA9F}"/>
                </a:ext>
              </a:extLst>
            </p:cNvPr>
            <p:cNvSpPr/>
            <p:nvPr/>
          </p:nvSpPr>
          <p:spPr>
            <a:xfrm>
              <a:off x="3171757" y="3062818"/>
              <a:ext cx="287659" cy="289311"/>
            </a:xfrm>
            <a:prstGeom prst="can">
              <a:avLst/>
            </a:prstGeom>
            <a:solidFill>
              <a:srgbClr val="FFD9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0" name="원통형 219">
              <a:extLst>
                <a:ext uri="{FF2B5EF4-FFF2-40B4-BE49-F238E27FC236}">
                  <a16:creationId xmlns:a16="http://schemas.microsoft.com/office/drawing/2014/main" id="{C03DC41D-B7F8-0500-7C80-27F37902D89F}"/>
                </a:ext>
              </a:extLst>
            </p:cNvPr>
            <p:cNvSpPr/>
            <p:nvPr/>
          </p:nvSpPr>
          <p:spPr>
            <a:xfrm>
              <a:off x="3515753" y="3062818"/>
              <a:ext cx="287659" cy="289311"/>
            </a:xfrm>
            <a:prstGeom prst="can">
              <a:avLst/>
            </a:prstGeom>
            <a:solidFill>
              <a:srgbClr val="FFD9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1" name="원통형 220">
              <a:extLst>
                <a:ext uri="{FF2B5EF4-FFF2-40B4-BE49-F238E27FC236}">
                  <a16:creationId xmlns:a16="http://schemas.microsoft.com/office/drawing/2014/main" id="{1DC258FF-AC32-4A9B-08DB-F358887F678F}"/>
                </a:ext>
              </a:extLst>
            </p:cNvPr>
            <p:cNvSpPr/>
            <p:nvPr/>
          </p:nvSpPr>
          <p:spPr>
            <a:xfrm>
              <a:off x="3171757" y="3959835"/>
              <a:ext cx="287659" cy="289311"/>
            </a:xfrm>
            <a:prstGeom prst="can">
              <a:avLst/>
            </a:prstGeom>
            <a:solidFill>
              <a:srgbClr val="9DC3E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2" name="원통형 221">
              <a:extLst>
                <a:ext uri="{FF2B5EF4-FFF2-40B4-BE49-F238E27FC236}">
                  <a16:creationId xmlns:a16="http://schemas.microsoft.com/office/drawing/2014/main" id="{BF277B38-449E-44DE-CA0B-85F39D5BFDDB}"/>
                </a:ext>
              </a:extLst>
            </p:cNvPr>
            <p:cNvSpPr/>
            <p:nvPr/>
          </p:nvSpPr>
          <p:spPr>
            <a:xfrm>
              <a:off x="3515753" y="3959835"/>
              <a:ext cx="287659" cy="289311"/>
            </a:xfrm>
            <a:prstGeom prst="can">
              <a:avLst/>
            </a:prstGeom>
            <a:solidFill>
              <a:srgbClr val="9DC3E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3" name="원통형 222">
              <a:extLst>
                <a:ext uri="{FF2B5EF4-FFF2-40B4-BE49-F238E27FC236}">
                  <a16:creationId xmlns:a16="http://schemas.microsoft.com/office/drawing/2014/main" id="{EB99B229-AC7C-8D7E-BFD3-15B164D3A86F}"/>
                </a:ext>
              </a:extLst>
            </p:cNvPr>
            <p:cNvSpPr/>
            <p:nvPr/>
          </p:nvSpPr>
          <p:spPr>
            <a:xfrm>
              <a:off x="3171757" y="4287840"/>
              <a:ext cx="287659" cy="289311"/>
            </a:xfrm>
            <a:prstGeom prst="can">
              <a:avLst/>
            </a:prstGeom>
            <a:solidFill>
              <a:srgbClr val="9DC3E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4" name="원통형 223">
              <a:extLst>
                <a:ext uri="{FF2B5EF4-FFF2-40B4-BE49-F238E27FC236}">
                  <a16:creationId xmlns:a16="http://schemas.microsoft.com/office/drawing/2014/main" id="{483B086B-83C2-D192-8D26-28BA5B03AD53}"/>
                </a:ext>
              </a:extLst>
            </p:cNvPr>
            <p:cNvSpPr/>
            <p:nvPr/>
          </p:nvSpPr>
          <p:spPr>
            <a:xfrm>
              <a:off x="3515753" y="4287840"/>
              <a:ext cx="287659" cy="289311"/>
            </a:xfrm>
            <a:prstGeom prst="can">
              <a:avLst/>
            </a:prstGeom>
            <a:solidFill>
              <a:srgbClr val="9DC3E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5" name="원통형 224">
              <a:extLst>
                <a:ext uri="{FF2B5EF4-FFF2-40B4-BE49-F238E27FC236}">
                  <a16:creationId xmlns:a16="http://schemas.microsoft.com/office/drawing/2014/main" id="{E6BAFF4F-74D3-14D3-F9E9-C82418A50E7E}"/>
                </a:ext>
              </a:extLst>
            </p:cNvPr>
            <p:cNvSpPr/>
            <p:nvPr/>
          </p:nvSpPr>
          <p:spPr>
            <a:xfrm>
              <a:off x="3171757" y="5135002"/>
              <a:ext cx="287659" cy="289311"/>
            </a:xfrm>
            <a:prstGeom prst="can">
              <a:avLst/>
            </a:prstGeom>
            <a:solidFill>
              <a:srgbClr val="A9D18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6" name="원통형 225">
              <a:extLst>
                <a:ext uri="{FF2B5EF4-FFF2-40B4-BE49-F238E27FC236}">
                  <a16:creationId xmlns:a16="http://schemas.microsoft.com/office/drawing/2014/main" id="{ED89DAB6-565E-01F8-02BB-517384031E39}"/>
                </a:ext>
              </a:extLst>
            </p:cNvPr>
            <p:cNvSpPr/>
            <p:nvPr/>
          </p:nvSpPr>
          <p:spPr>
            <a:xfrm>
              <a:off x="3515753" y="5135002"/>
              <a:ext cx="287659" cy="289311"/>
            </a:xfrm>
            <a:prstGeom prst="can">
              <a:avLst/>
            </a:prstGeom>
            <a:solidFill>
              <a:srgbClr val="A9D18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7" name="원통형 226">
              <a:extLst>
                <a:ext uri="{FF2B5EF4-FFF2-40B4-BE49-F238E27FC236}">
                  <a16:creationId xmlns:a16="http://schemas.microsoft.com/office/drawing/2014/main" id="{009DB610-1041-6695-0494-D3A5A062321B}"/>
                </a:ext>
              </a:extLst>
            </p:cNvPr>
            <p:cNvSpPr/>
            <p:nvPr/>
          </p:nvSpPr>
          <p:spPr>
            <a:xfrm>
              <a:off x="3171757" y="5463007"/>
              <a:ext cx="287659" cy="289311"/>
            </a:xfrm>
            <a:prstGeom prst="can">
              <a:avLst/>
            </a:prstGeom>
            <a:solidFill>
              <a:srgbClr val="A9D18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8" name="원통형 227">
              <a:extLst>
                <a:ext uri="{FF2B5EF4-FFF2-40B4-BE49-F238E27FC236}">
                  <a16:creationId xmlns:a16="http://schemas.microsoft.com/office/drawing/2014/main" id="{749F8620-8F57-6191-E3BA-302EE38F262F}"/>
                </a:ext>
              </a:extLst>
            </p:cNvPr>
            <p:cNvSpPr/>
            <p:nvPr/>
          </p:nvSpPr>
          <p:spPr>
            <a:xfrm>
              <a:off x="3515753" y="5463007"/>
              <a:ext cx="287659" cy="289311"/>
            </a:xfrm>
            <a:prstGeom prst="can">
              <a:avLst/>
            </a:prstGeom>
            <a:solidFill>
              <a:srgbClr val="A9D18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29" name="직선 화살표 연결선 228">
              <a:extLst>
                <a:ext uri="{FF2B5EF4-FFF2-40B4-BE49-F238E27FC236}">
                  <a16:creationId xmlns:a16="http://schemas.microsoft.com/office/drawing/2014/main" id="{E37BA7E5-DB60-1023-96F3-D12167C1FFA5}"/>
                </a:ext>
              </a:extLst>
            </p:cNvPr>
            <p:cNvCxnSpPr>
              <a:cxnSpLocks/>
              <a:stCxn id="192" idx="4"/>
            </p:cNvCxnSpPr>
            <p:nvPr/>
          </p:nvCxnSpPr>
          <p:spPr>
            <a:xfrm>
              <a:off x="2537504" y="1853055"/>
              <a:ext cx="449209" cy="6673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0" name="직선 화살표 연결선 229">
              <a:extLst>
                <a:ext uri="{FF2B5EF4-FFF2-40B4-BE49-F238E27FC236}">
                  <a16:creationId xmlns:a16="http://schemas.microsoft.com/office/drawing/2014/main" id="{F18E1BAF-0283-F3DC-9285-E78A331493A4}"/>
                </a:ext>
              </a:extLst>
            </p:cNvPr>
            <p:cNvCxnSpPr>
              <a:cxnSpLocks/>
            </p:cNvCxnSpPr>
            <p:nvPr/>
          </p:nvCxnSpPr>
          <p:spPr>
            <a:xfrm>
              <a:off x="2537504" y="3049690"/>
              <a:ext cx="449209" cy="6673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1" name="직선 화살표 연결선 230">
              <a:extLst>
                <a:ext uri="{FF2B5EF4-FFF2-40B4-BE49-F238E27FC236}">
                  <a16:creationId xmlns:a16="http://schemas.microsoft.com/office/drawing/2014/main" id="{0BE21F41-24A7-B449-93EF-78B4A3BCE6F5}"/>
                </a:ext>
              </a:extLst>
            </p:cNvPr>
            <p:cNvCxnSpPr>
              <a:cxnSpLocks/>
            </p:cNvCxnSpPr>
            <p:nvPr/>
          </p:nvCxnSpPr>
          <p:spPr>
            <a:xfrm>
              <a:off x="3954780" y="3049690"/>
              <a:ext cx="500743" cy="6673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2" name="직선 화살표 연결선 231">
              <a:extLst>
                <a:ext uri="{FF2B5EF4-FFF2-40B4-BE49-F238E27FC236}">
                  <a16:creationId xmlns:a16="http://schemas.microsoft.com/office/drawing/2014/main" id="{4213DAEE-0622-0EF0-594E-9A061D0B72F0}"/>
                </a:ext>
              </a:extLst>
            </p:cNvPr>
            <p:cNvCxnSpPr>
              <a:cxnSpLocks/>
            </p:cNvCxnSpPr>
            <p:nvPr/>
          </p:nvCxnSpPr>
          <p:spPr>
            <a:xfrm>
              <a:off x="2537504" y="4253527"/>
              <a:ext cx="449209" cy="6673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3" name="직선 화살표 연결선 232">
              <a:extLst>
                <a:ext uri="{FF2B5EF4-FFF2-40B4-BE49-F238E27FC236}">
                  <a16:creationId xmlns:a16="http://schemas.microsoft.com/office/drawing/2014/main" id="{7590C35A-E882-185B-E3F7-95771E338FDC}"/>
                </a:ext>
              </a:extLst>
            </p:cNvPr>
            <p:cNvCxnSpPr>
              <a:cxnSpLocks/>
            </p:cNvCxnSpPr>
            <p:nvPr/>
          </p:nvCxnSpPr>
          <p:spPr>
            <a:xfrm>
              <a:off x="3954780" y="4249146"/>
              <a:ext cx="500743" cy="11054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4" name="직선 화살표 연결선 233">
              <a:extLst>
                <a:ext uri="{FF2B5EF4-FFF2-40B4-BE49-F238E27FC236}">
                  <a16:creationId xmlns:a16="http://schemas.microsoft.com/office/drawing/2014/main" id="{39EF2055-5DA2-B68C-FEF2-C49D343433B6}"/>
                </a:ext>
              </a:extLst>
            </p:cNvPr>
            <p:cNvCxnSpPr>
              <a:cxnSpLocks/>
            </p:cNvCxnSpPr>
            <p:nvPr/>
          </p:nvCxnSpPr>
          <p:spPr>
            <a:xfrm>
              <a:off x="2537504" y="5459670"/>
              <a:ext cx="449209" cy="6673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E84B78DD-8F4C-9D42-012B-8247BDD2C332}"/>
                </a:ext>
              </a:extLst>
            </p:cNvPr>
            <p:cNvSpPr txBox="1"/>
            <p:nvPr/>
          </p:nvSpPr>
          <p:spPr>
            <a:xfrm>
              <a:off x="4095236" y="723874"/>
              <a:ext cx="1625731" cy="490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kern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Augmented Data</a:t>
              </a:r>
            </a:p>
          </p:txBody>
        </p:sp>
        <p:sp>
          <p:nvSpPr>
            <p:cNvPr id="236" name="원통형 235">
              <a:extLst>
                <a:ext uri="{FF2B5EF4-FFF2-40B4-BE49-F238E27FC236}">
                  <a16:creationId xmlns:a16="http://schemas.microsoft.com/office/drawing/2014/main" id="{64307224-3A74-2BAB-5B40-1EB596ECB5F8}"/>
                </a:ext>
              </a:extLst>
            </p:cNvPr>
            <p:cNvSpPr/>
            <p:nvPr/>
          </p:nvSpPr>
          <p:spPr>
            <a:xfrm>
              <a:off x="4451072" y="2712303"/>
              <a:ext cx="922576" cy="627587"/>
            </a:xfrm>
            <a:prstGeom prst="can">
              <a:avLst/>
            </a:prstGeom>
            <a:solidFill>
              <a:srgbClr val="FFD9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id="{79F7576D-0192-CC5A-B1ED-C4A1E1EDB866}"/>
                </a:ext>
              </a:extLst>
            </p:cNvPr>
            <p:cNvSpPr txBox="1"/>
            <p:nvPr/>
          </p:nvSpPr>
          <p:spPr>
            <a:xfrm>
              <a:off x="4476397" y="2884474"/>
              <a:ext cx="873006" cy="368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ko-KR" alt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8" name="원통형 237">
              <a:extLst>
                <a:ext uri="{FF2B5EF4-FFF2-40B4-BE49-F238E27FC236}">
                  <a16:creationId xmlns:a16="http://schemas.microsoft.com/office/drawing/2014/main" id="{A2B99063-0AFB-269E-7155-401C9F945CF4}"/>
                </a:ext>
              </a:extLst>
            </p:cNvPr>
            <p:cNvSpPr/>
            <p:nvPr/>
          </p:nvSpPr>
          <p:spPr>
            <a:xfrm>
              <a:off x="4446814" y="3919825"/>
              <a:ext cx="922576" cy="627587"/>
            </a:xfrm>
            <a:prstGeom prst="can">
              <a:avLst/>
            </a:prstGeom>
            <a:solidFill>
              <a:srgbClr val="9DC3E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2617D72D-EA9B-DC53-9A8B-82004BA4EE1D}"/>
                </a:ext>
              </a:extLst>
            </p:cNvPr>
            <p:cNvSpPr txBox="1"/>
            <p:nvPr/>
          </p:nvSpPr>
          <p:spPr>
            <a:xfrm>
              <a:off x="4476397" y="4069073"/>
              <a:ext cx="873006" cy="368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ko-KR" alt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0" name="원통형 239">
              <a:extLst>
                <a:ext uri="{FF2B5EF4-FFF2-40B4-BE49-F238E27FC236}">
                  <a16:creationId xmlns:a16="http://schemas.microsoft.com/office/drawing/2014/main" id="{1E9B948B-BB97-77F9-6825-91CFFFBC77BE}"/>
                </a:ext>
              </a:extLst>
            </p:cNvPr>
            <p:cNvSpPr/>
            <p:nvPr/>
          </p:nvSpPr>
          <p:spPr>
            <a:xfrm>
              <a:off x="4448804" y="5099897"/>
              <a:ext cx="922576" cy="627587"/>
            </a:xfrm>
            <a:prstGeom prst="can">
              <a:avLst/>
            </a:prstGeom>
            <a:solidFill>
              <a:srgbClr val="A9D18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1F77A232-9C44-7C8C-AB23-17F94DE11D60}"/>
                </a:ext>
              </a:extLst>
            </p:cNvPr>
            <p:cNvSpPr txBox="1"/>
            <p:nvPr/>
          </p:nvSpPr>
          <p:spPr>
            <a:xfrm>
              <a:off x="4476397" y="5256869"/>
              <a:ext cx="873006" cy="368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ko-KR" alt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42" name="직선 화살표 연결선 241">
              <a:extLst>
                <a:ext uri="{FF2B5EF4-FFF2-40B4-BE49-F238E27FC236}">
                  <a16:creationId xmlns:a16="http://schemas.microsoft.com/office/drawing/2014/main" id="{0A22BD59-52C3-ACE6-3DF0-D355C4F2ABED}"/>
                </a:ext>
              </a:extLst>
            </p:cNvPr>
            <p:cNvCxnSpPr>
              <a:cxnSpLocks/>
            </p:cNvCxnSpPr>
            <p:nvPr/>
          </p:nvCxnSpPr>
          <p:spPr>
            <a:xfrm>
              <a:off x="3954780" y="1859726"/>
              <a:ext cx="500743" cy="6673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3" name="직선 화살표 연결선 242">
              <a:extLst>
                <a:ext uri="{FF2B5EF4-FFF2-40B4-BE49-F238E27FC236}">
                  <a16:creationId xmlns:a16="http://schemas.microsoft.com/office/drawing/2014/main" id="{CB3A0ADF-30F8-71D9-8C07-B1F964E755EC}"/>
                </a:ext>
              </a:extLst>
            </p:cNvPr>
            <p:cNvCxnSpPr>
              <a:cxnSpLocks/>
            </p:cNvCxnSpPr>
            <p:nvPr/>
          </p:nvCxnSpPr>
          <p:spPr>
            <a:xfrm>
              <a:off x="3954780" y="5475831"/>
              <a:ext cx="500743" cy="11054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4" name="직선 연결선 243">
              <a:extLst>
                <a:ext uri="{FF2B5EF4-FFF2-40B4-BE49-F238E27FC236}">
                  <a16:creationId xmlns:a16="http://schemas.microsoft.com/office/drawing/2014/main" id="{BB8A9F07-F9F9-E199-0B0F-C12A3D3CBAB6}"/>
                </a:ext>
              </a:extLst>
            </p:cNvPr>
            <p:cNvCxnSpPr/>
            <p:nvPr/>
          </p:nvCxnSpPr>
          <p:spPr>
            <a:xfrm>
              <a:off x="1383030" y="1204059"/>
              <a:ext cx="913654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19525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6455884"/>
            <a:ext cx="12192000" cy="40211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직선 연결선 10"/>
          <p:cNvCxnSpPr>
            <a:cxnSpLocks/>
            <a:endCxn id="15" idx="2"/>
          </p:cNvCxnSpPr>
          <p:nvPr/>
        </p:nvCxnSpPr>
        <p:spPr>
          <a:xfrm>
            <a:off x="340818" y="1303893"/>
            <a:ext cx="39194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317841" y="903783"/>
            <a:ext cx="78848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spc="-1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4. Experiments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D8005C8-DF87-4DD9-8BF3-C6EF9A778917}"/>
              </a:ext>
            </a:extLst>
          </p:cNvPr>
          <p:cNvSpPr/>
          <p:nvPr/>
        </p:nvSpPr>
        <p:spPr>
          <a:xfrm>
            <a:off x="0" y="0"/>
            <a:ext cx="12191999" cy="4054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Yunsang Joo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31344B99-620F-40B8-9335-AE8A803EBEE9}"/>
              </a:ext>
            </a:extLst>
          </p:cNvPr>
          <p:cNvSpPr/>
          <p:nvPr/>
        </p:nvSpPr>
        <p:spPr>
          <a:xfrm>
            <a:off x="340818" y="1477103"/>
            <a:ext cx="11698782" cy="1380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실험 개요</a:t>
            </a:r>
            <a:endParaRPr lang="en-US" altLang="ko-KR" sz="1600" b="1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1">
              <a:lnSpc>
                <a:spcPct val="200000"/>
              </a:lnSpc>
            </a:pPr>
            <a:r>
              <a:rPr lang="en-US" altLang="ko-KR" sz="14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2. Centralized learning</a:t>
            </a:r>
          </a:p>
          <a:p>
            <a:pPr marL="1200150" lvl="2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개의 도메인 데이터를 하나로 통합하여 학습을 수행하고 전체 데이터에서 평가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502725C0-2C20-CFC8-B857-84C88D39F0A2}"/>
              </a:ext>
            </a:extLst>
          </p:cNvPr>
          <p:cNvSpPr/>
          <p:nvPr/>
        </p:nvSpPr>
        <p:spPr>
          <a:xfrm>
            <a:off x="129396" y="6503053"/>
            <a:ext cx="8885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  <a:sym typeface="Malgun Gothic"/>
              </a:rPr>
              <a:t>A Research on Efficient Liver Fibrosis Diagnosis Based on Federated Learning Using Heterogeneous Ultrasound Images</a:t>
            </a:r>
            <a:endParaRPr lang="ko-KR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B8788D-7A27-CBDA-DDAF-D7FD76B9E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30193-EF39-44E9-9B41-D49A767A02C7}" type="slidenum">
              <a:rPr lang="ko-KR" altLang="en-US" smtClean="0"/>
              <a:pPr/>
              <a:t>23</a:t>
            </a:fld>
            <a:endParaRPr lang="ko-KR" altLang="en-US" dirty="0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E708D744-147C-DF47-2CE3-C83E3F1123E9}"/>
              </a:ext>
            </a:extLst>
          </p:cNvPr>
          <p:cNvGrpSpPr/>
          <p:nvPr/>
        </p:nvGrpSpPr>
        <p:grpSpPr>
          <a:xfrm>
            <a:off x="2292753" y="3030690"/>
            <a:ext cx="7606492" cy="2760791"/>
            <a:chOff x="1445261" y="1313731"/>
            <a:chExt cx="9203855" cy="3674613"/>
          </a:xfrm>
        </p:grpSpPr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8B82985A-3A6B-8579-06C6-81D271C87575}"/>
                </a:ext>
              </a:extLst>
            </p:cNvPr>
            <p:cNvGrpSpPr/>
            <p:nvPr/>
          </p:nvGrpSpPr>
          <p:grpSpPr>
            <a:xfrm>
              <a:off x="7281372" y="3103677"/>
              <a:ext cx="1681956" cy="574062"/>
              <a:chOff x="2775126" y="2013606"/>
              <a:chExt cx="1681956" cy="574062"/>
            </a:xfrm>
          </p:grpSpPr>
          <p:sp>
            <p:nvSpPr>
              <p:cNvPr id="64" name="사각형: 둥근 모서리 63">
                <a:extLst>
                  <a:ext uri="{FF2B5EF4-FFF2-40B4-BE49-F238E27FC236}">
                    <a16:creationId xmlns:a16="http://schemas.microsoft.com/office/drawing/2014/main" id="{AD5FCC83-F371-90ED-C5AA-DE68EBCD58F0}"/>
                  </a:ext>
                </a:extLst>
              </p:cNvPr>
              <p:cNvSpPr/>
              <p:nvPr/>
            </p:nvSpPr>
            <p:spPr>
              <a:xfrm>
                <a:off x="2904901" y="2080323"/>
                <a:ext cx="1429214" cy="507345"/>
              </a:xfrm>
              <a:prstGeom prst="roundRect">
                <a:avLst>
                  <a:gd name="adj" fmla="val 10853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8A197CA-4985-75C7-0F65-0B2DA353E060}"/>
                  </a:ext>
                </a:extLst>
              </p:cNvPr>
              <p:cNvSpPr txBox="1"/>
              <p:nvPr/>
            </p:nvSpPr>
            <p:spPr>
              <a:xfrm>
                <a:off x="2775126" y="2013606"/>
                <a:ext cx="1681956" cy="461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Convolutional</a:t>
                </a:r>
              </a:p>
              <a:p>
                <a:pPr algn="ctr"/>
                <a:r>
                  <a:rPr lang="en-US" altLang="ko-K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Neural Networks</a:t>
                </a:r>
                <a:endParaRPr lang="ko-KR" alt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5" name="직선 화살표 연결선 4">
              <a:extLst>
                <a:ext uri="{FF2B5EF4-FFF2-40B4-BE49-F238E27FC236}">
                  <a16:creationId xmlns:a16="http://schemas.microsoft.com/office/drawing/2014/main" id="{DC2C479D-7FA2-0C7A-EF50-C4A00D173351}"/>
                </a:ext>
              </a:extLst>
            </p:cNvPr>
            <p:cNvCxnSpPr>
              <a:cxnSpLocks/>
              <a:endCxn id="64" idx="1"/>
            </p:cNvCxnSpPr>
            <p:nvPr/>
          </p:nvCxnSpPr>
          <p:spPr>
            <a:xfrm>
              <a:off x="6992283" y="3418808"/>
              <a:ext cx="418864" cy="5259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원통형 7">
              <a:extLst>
                <a:ext uri="{FF2B5EF4-FFF2-40B4-BE49-F238E27FC236}">
                  <a16:creationId xmlns:a16="http://schemas.microsoft.com/office/drawing/2014/main" id="{D89C83CB-045D-4007-B5A9-4A10319AE995}"/>
                </a:ext>
              </a:extLst>
            </p:cNvPr>
            <p:cNvSpPr/>
            <p:nvPr/>
          </p:nvSpPr>
          <p:spPr>
            <a:xfrm>
              <a:off x="1614928" y="1897401"/>
              <a:ext cx="922576" cy="627587"/>
            </a:xfrm>
            <a:prstGeom prst="can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27528B-CC24-A004-56BD-A7AD43FECDE7}"/>
                </a:ext>
              </a:extLst>
            </p:cNvPr>
            <p:cNvSpPr txBox="1"/>
            <p:nvPr/>
          </p:nvSpPr>
          <p:spPr>
            <a:xfrm>
              <a:off x="1639072" y="2133804"/>
              <a:ext cx="87300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ko-KR" alt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원통형 9">
              <a:extLst>
                <a:ext uri="{FF2B5EF4-FFF2-40B4-BE49-F238E27FC236}">
                  <a16:creationId xmlns:a16="http://schemas.microsoft.com/office/drawing/2014/main" id="{2EA49457-9D19-518F-D604-D91F889AF6F6}"/>
                </a:ext>
              </a:extLst>
            </p:cNvPr>
            <p:cNvSpPr/>
            <p:nvPr/>
          </p:nvSpPr>
          <p:spPr>
            <a:xfrm>
              <a:off x="1613747" y="2712303"/>
              <a:ext cx="922576" cy="627587"/>
            </a:xfrm>
            <a:prstGeom prst="can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A272E33-15F5-AF0B-B44C-6CBDCB684031}"/>
                </a:ext>
              </a:extLst>
            </p:cNvPr>
            <p:cNvSpPr txBox="1"/>
            <p:nvPr/>
          </p:nvSpPr>
          <p:spPr>
            <a:xfrm>
              <a:off x="1639072" y="2962569"/>
              <a:ext cx="87300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ko-KR" alt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원통형 13">
              <a:extLst>
                <a:ext uri="{FF2B5EF4-FFF2-40B4-BE49-F238E27FC236}">
                  <a16:creationId xmlns:a16="http://schemas.microsoft.com/office/drawing/2014/main" id="{6BDF5619-A87C-BDA0-8A3D-8503D8D1C3E6}"/>
                </a:ext>
              </a:extLst>
            </p:cNvPr>
            <p:cNvSpPr/>
            <p:nvPr/>
          </p:nvSpPr>
          <p:spPr>
            <a:xfrm>
              <a:off x="1609489" y="3538825"/>
              <a:ext cx="922576" cy="627587"/>
            </a:xfrm>
            <a:prstGeom prst="can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8272B0A-125B-FB54-CACF-921EF1FBFC01}"/>
                </a:ext>
              </a:extLst>
            </p:cNvPr>
            <p:cNvSpPr txBox="1"/>
            <p:nvPr/>
          </p:nvSpPr>
          <p:spPr>
            <a:xfrm>
              <a:off x="1639072" y="3766167"/>
              <a:ext cx="87300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ko-KR" alt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원통형 17">
              <a:extLst>
                <a:ext uri="{FF2B5EF4-FFF2-40B4-BE49-F238E27FC236}">
                  <a16:creationId xmlns:a16="http://schemas.microsoft.com/office/drawing/2014/main" id="{8998967E-8E56-EB5A-3ECC-4A1F97FA0E48}"/>
                </a:ext>
              </a:extLst>
            </p:cNvPr>
            <p:cNvSpPr/>
            <p:nvPr/>
          </p:nvSpPr>
          <p:spPr>
            <a:xfrm>
              <a:off x="1611479" y="4360757"/>
              <a:ext cx="922576" cy="627587"/>
            </a:xfrm>
            <a:prstGeom prst="can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6E98D5-7CFD-1A79-8C76-84C716992FF7}"/>
                </a:ext>
              </a:extLst>
            </p:cNvPr>
            <p:cNvSpPr txBox="1"/>
            <p:nvPr/>
          </p:nvSpPr>
          <p:spPr>
            <a:xfrm>
              <a:off x="1639072" y="4595825"/>
              <a:ext cx="87300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ko-KR" alt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0" name="연결선: 꺾임 19">
              <a:extLst>
                <a:ext uri="{FF2B5EF4-FFF2-40B4-BE49-F238E27FC236}">
                  <a16:creationId xmlns:a16="http://schemas.microsoft.com/office/drawing/2014/main" id="{3C95D983-5A61-3857-D9F2-6B20D8F04423}"/>
                </a:ext>
              </a:extLst>
            </p:cNvPr>
            <p:cNvCxnSpPr>
              <a:cxnSpLocks/>
              <a:stCxn id="8" idx="4"/>
            </p:cNvCxnSpPr>
            <p:nvPr/>
          </p:nvCxnSpPr>
          <p:spPr>
            <a:xfrm>
              <a:off x="2537504" y="2211195"/>
              <a:ext cx="1129738" cy="1228297"/>
            </a:xfrm>
            <a:prstGeom prst="bentConnector3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연결선: 꺾임 20">
              <a:extLst>
                <a:ext uri="{FF2B5EF4-FFF2-40B4-BE49-F238E27FC236}">
                  <a16:creationId xmlns:a16="http://schemas.microsoft.com/office/drawing/2014/main" id="{62C87EEE-DD76-299C-D9CB-2B592EA65C90}"/>
                </a:ext>
              </a:extLst>
            </p:cNvPr>
            <p:cNvCxnSpPr>
              <a:cxnSpLocks/>
              <a:stCxn id="10" idx="4"/>
            </p:cNvCxnSpPr>
            <p:nvPr/>
          </p:nvCxnSpPr>
          <p:spPr>
            <a:xfrm>
              <a:off x="2536323" y="3026097"/>
              <a:ext cx="1130919" cy="413395"/>
            </a:xfrm>
            <a:prstGeom prst="bentConnector3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연결선: 꺾임 21">
              <a:extLst>
                <a:ext uri="{FF2B5EF4-FFF2-40B4-BE49-F238E27FC236}">
                  <a16:creationId xmlns:a16="http://schemas.microsoft.com/office/drawing/2014/main" id="{5FE11D27-2D81-8A07-F651-EFF22638F4CA}"/>
                </a:ext>
              </a:extLst>
            </p:cNvPr>
            <p:cNvCxnSpPr>
              <a:cxnSpLocks/>
              <a:stCxn id="14" idx="4"/>
            </p:cNvCxnSpPr>
            <p:nvPr/>
          </p:nvCxnSpPr>
          <p:spPr>
            <a:xfrm flipV="1">
              <a:off x="2532065" y="3439492"/>
              <a:ext cx="1135177" cy="413127"/>
            </a:xfrm>
            <a:prstGeom prst="bentConnector3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연결선: 꺾임 22">
              <a:extLst>
                <a:ext uri="{FF2B5EF4-FFF2-40B4-BE49-F238E27FC236}">
                  <a16:creationId xmlns:a16="http://schemas.microsoft.com/office/drawing/2014/main" id="{3DFBB574-0A10-2E19-F3E8-6B21C43ECF8A}"/>
                </a:ext>
              </a:extLst>
            </p:cNvPr>
            <p:cNvCxnSpPr>
              <a:cxnSpLocks/>
              <a:stCxn id="18" idx="4"/>
            </p:cNvCxnSpPr>
            <p:nvPr/>
          </p:nvCxnSpPr>
          <p:spPr>
            <a:xfrm flipV="1">
              <a:off x="2534055" y="3439492"/>
              <a:ext cx="1133187" cy="1235059"/>
            </a:xfrm>
            <a:prstGeom prst="bentConnector3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7263A2C-3762-EA3B-794C-A86B020198B6}"/>
                </a:ext>
              </a:extLst>
            </p:cNvPr>
            <p:cNvSpPr txBox="1"/>
            <p:nvPr/>
          </p:nvSpPr>
          <p:spPr>
            <a:xfrm>
              <a:off x="1445261" y="1319898"/>
              <a:ext cx="1480804" cy="3686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kern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Domain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3146CE6-DB59-3AA1-7C8D-AD82A1E47D68}"/>
                </a:ext>
              </a:extLst>
            </p:cNvPr>
            <p:cNvSpPr txBox="1"/>
            <p:nvPr/>
          </p:nvSpPr>
          <p:spPr>
            <a:xfrm>
              <a:off x="8828319" y="1319898"/>
              <a:ext cx="1625732" cy="3686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Test</a:t>
              </a:r>
              <a:endParaRPr lang="en-US" altLang="ko-KR" sz="1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9CFFB4-D371-678A-933E-150A8DDB2431}"/>
                </a:ext>
              </a:extLst>
            </p:cNvPr>
            <p:cNvSpPr txBox="1"/>
            <p:nvPr/>
          </p:nvSpPr>
          <p:spPr>
            <a:xfrm>
              <a:off x="3414275" y="1319898"/>
              <a:ext cx="1832752" cy="3686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kern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Centralized</a:t>
              </a:r>
            </a:p>
          </p:txBody>
        </p:sp>
        <p:cxnSp>
          <p:nvCxnSpPr>
            <p:cNvPr id="27" name="직선 연결선 26">
              <a:extLst>
                <a:ext uri="{FF2B5EF4-FFF2-40B4-BE49-F238E27FC236}">
                  <a16:creationId xmlns:a16="http://schemas.microsoft.com/office/drawing/2014/main" id="{D64CA707-15DA-1B6F-EC90-A33136287CA4}"/>
                </a:ext>
              </a:extLst>
            </p:cNvPr>
            <p:cNvCxnSpPr/>
            <p:nvPr/>
          </p:nvCxnSpPr>
          <p:spPr>
            <a:xfrm>
              <a:off x="1512570" y="1745079"/>
              <a:ext cx="913654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9561DDC-7D8E-6913-E223-6C83F8BB0FF5}"/>
                </a:ext>
              </a:extLst>
            </p:cNvPr>
            <p:cNvSpPr txBox="1"/>
            <p:nvPr/>
          </p:nvSpPr>
          <p:spPr>
            <a:xfrm>
              <a:off x="7284522" y="1319898"/>
              <a:ext cx="1625732" cy="3686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kern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Train</a:t>
              </a:r>
            </a:p>
          </p:txBody>
        </p:sp>
        <p:cxnSp>
          <p:nvCxnSpPr>
            <p:cNvPr id="29" name="직선 화살표 연결선 28">
              <a:extLst>
                <a:ext uri="{FF2B5EF4-FFF2-40B4-BE49-F238E27FC236}">
                  <a16:creationId xmlns:a16="http://schemas.microsoft.com/office/drawing/2014/main" id="{EAC26511-4D90-6A0B-388E-04232BD2FB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53660" y="3436857"/>
              <a:ext cx="601320" cy="263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직선 화살표 연결선 29">
              <a:extLst>
                <a:ext uri="{FF2B5EF4-FFF2-40B4-BE49-F238E27FC236}">
                  <a16:creationId xmlns:a16="http://schemas.microsoft.com/office/drawing/2014/main" id="{34F6BB80-9BC1-66F4-B723-35BF1827DF5C}"/>
                </a:ext>
              </a:extLst>
            </p:cNvPr>
            <p:cNvCxnSpPr>
              <a:cxnSpLocks/>
              <a:stCxn id="64" idx="3"/>
            </p:cNvCxnSpPr>
            <p:nvPr/>
          </p:nvCxnSpPr>
          <p:spPr>
            <a:xfrm flipV="1">
              <a:off x="8840361" y="3418808"/>
              <a:ext cx="487913" cy="525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C98FC1F-02B6-AF9A-5A36-9F96E336B322}"/>
                </a:ext>
              </a:extLst>
            </p:cNvPr>
            <p:cNvSpPr txBox="1"/>
            <p:nvPr/>
          </p:nvSpPr>
          <p:spPr>
            <a:xfrm>
              <a:off x="5514094" y="2561192"/>
              <a:ext cx="1346185" cy="276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kern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Augmentation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4A36565-542F-798C-B58D-AF38FB916728}"/>
                </a:ext>
              </a:extLst>
            </p:cNvPr>
            <p:cNvSpPr txBox="1"/>
            <p:nvPr/>
          </p:nvSpPr>
          <p:spPr>
            <a:xfrm>
              <a:off x="5402349" y="1313731"/>
              <a:ext cx="1625731" cy="3686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kern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Augmented Data</a:t>
              </a:r>
            </a:p>
          </p:txBody>
        </p:sp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id="{CDDDAD47-8C4E-20A2-DD54-D410E5F4E15D}"/>
                </a:ext>
              </a:extLst>
            </p:cNvPr>
            <p:cNvGrpSpPr/>
            <p:nvPr/>
          </p:nvGrpSpPr>
          <p:grpSpPr>
            <a:xfrm>
              <a:off x="3780584" y="2980376"/>
              <a:ext cx="1133027" cy="913985"/>
              <a:chOff x="5129723" y="4589822"/>
              <a:chExt cx="927172" cy="852203"/>
            </a:xfrm>
          </p:grpSpPr>
          <p:sp>
            <p:nvSpPr>
              <p:cNvPr id="60" name="원통형 59">
                <a:extLst>
                  <a:ext uri="{FF2B5EF4-FFF2-40B4-BE49-F238E27FC236}">
                    <a16:creationId xmlns:a16="http://schemas.microsoft.com/office/drawing/2014/main" id="{5362FF63-FE96-D57F-F359-C282CC91F034}"/>
                  </a:ext>
                </a:extLst>
              </p:cNvPr>
              <p:cNvSpPr/>
              <p:nvPr/>
            </p:nvSpPr>
            <p:spPr>
              <a:xfrm>
                <a:off x="5131873" y="5177026"/>
                <a:ext cx="925022" cy="264999"/>
              </a:xfrm>
              <a:prstGeom prst="can">
                <a:avLst/>
              </a:prstGeom>
              <a:solidFill>
                <a:srgbClr val="E2F0D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원통형 60">
                <a:extLst>
                  <a:ext uri="{FF2B5EF4-FFF2-40B4-BE49-F238E27FC236}">
                    <a16:creationId xmlns:a16="http://schemas.microsoft.com/office/drawing/2014/main" id="{2106F4BE-44DE-BA40-E5B7-FD9C056EFF0A}"/>
                  </a:ext>
                </a:extLst>
              </p:cNvPr>
              <p:cNvSpPr/>
              <p:nvPr/>
            </p:nvSpPr>
            <p:spPr>
              <a:xfrm>
                <a:off x="5129724" y="4977671"/>
                <a:ext cx="922576" cy="264999"/>
              </a:xfrm>
              <a:prstGeom prst="can">
                <a:avLst/>
              </a:prstGeom>
              <a:solidFill>
                <a:srgbClr val="DEEBF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원통형 61">
                <a:extLst>
                  <a:ext uri="{FF2B5EF4-FFF2-40B4-BE49-F238E27FC236}">
                    <a16:creationId xmlns:a16="http://schemas.microsoft.com/office/drawing/2014/main" id="{82B388C3-40A0-CF11-FFC8-2BDCDBD4536C}"/>
                  </a:ext>
                </a:extLst>
              </p:cNvPr>
              <p:cNvSpPr/>
              <p:nvPr/>
            </p:nvSpPr>
            <p:spPr>
              <a:xfrm>
                <a:off x="5129723" y="4778316"/>
                <a:ext cx="922576" cy="264999"/>
              </a:xfrm>
              <a:prstGeom prst="can">
                <a:avLst/>
              </a:prstGeom>
              <a:solidFill>
                <a:srgbClr val="FFF2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원통형 62">
                <a:extLst>
                  <a:ext uri="{FF2B5EF4-FFF2-40B4-BE49-F238E27FC236}">
                    <a16:creationId xmlns:a16="http://schemas.microsoft.com/office/drawing/2014/main" id="{48C52649-1DF9-F257-D27C-AA6CF74320CC}"/>
                  </a:ext>
                </a:extLst>
              </p:cNvPr>
              <p:cNvSpPr/>
              <p:nvPr/>
            </p:nvSpPr>
            <p:spPr>
              <a:xfrm>
                <a:off x="5130364" y="4589822"/>
                <a:ext cx="922576" cy="264999"/>
              </a:xfrm>
              <a:prstGeom prst="can">
                <a:avLst/>
              </a:prstGeom>
              <a:solidFill>
                <a:srgbClr val="FBE5D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4" name="그룹 33">
              <a:extLst>
                <a:ext uri="{FF2B5EF4-FFF2-40B4-BE49-F238E27FC236}">
                  <a16:creationId xmlns:a16="http://schemas.microsoft.com/office/drawing/2014/main" id="{9968E63F-342A-F179-1B01-69EA02242F25}"/>
                </a:ext>
              </a:extLst>
            </p:cNvPr>
            <p:cNvGrpSpPr/>
            <p:nvPr/>
          </p:nvGrpSpPr>
          <p:grpSpPr>
            <a:xfrm>
              <a:off x="5572106" y="2896522"/>
              <a:ext cx="601320" cy="507345"/>
              <a:chOff x="5125637" y="4589822"/>
              <a:chExt cx="927303" cy="866413"/>
            </a:xfrm>
          </p:grpSpPr>
          <p:sp>
            <p:nvSpPr>
              <p:cNvPr id="56" name="원통형 55">
                <a:extLst>
                  <a:ext uri="{FF2B5EF4-FFF2-40B4-BE49-F238E27FC236}">
                    <a16:creationId xmlns:a16="http://schemas.microsoft.com/office/drawing/2014/main" id="{BDD47FED-5667-1010-0C28-8AE3CA6DD1D7}"/>
                  </a:ext>
                </a:extLst>
              </p:cNvPr>
              <p:cNvSpPr/>
              <p:nvPr/>
            </p:nvSpPr>
            <p:spPr>
              <a:xfrm>
                <a:off x="5125637" y="5191236"/>
                <a:ext cx="925022" cy="264999"/>
              </a:xfrm>
              <a:prstGeom prst="can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원통형 56">
                <a:extLst>
                  <a:ext uri="{FF2B5EF4-FFF2-40B4-BE49-F238E27FC236}">
                    <a16:creationId xmlns:a16="http://schemas.microsoft.com/office/drawing/2014/main" id="{79A79E0B-DC68-E754-69F6-569F0BB2CA51}"/>
                  </a:ext>
                </a:extLst>
              </p:cNvPr>
              <p:cNvSpPr/>
              <p:nvPr/>
            </p:nvSpPr>
            <p:spPr>
              <a:xfrm>
                <a:off x="5129723" y="4984776"/>
                <a:ext cx="922576" cy="264999"/>
              </a:xfrm>
              <a:prstGeom prst="can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원통형 57">
                <a:extLst>
                  <a:ext uri="{FF2B5EF4-FFF2-40B4-BE49-F238E27FC236}">
                    <a16:creationId xmlns:a16="http://schemas.microsoft.com/office/drawing/2014/main" id="{4D4D2B37-B14C-9819-89C8-9E3391553622}"/>
                  </a:ext>
                </a:extLst>
              </p:cNvPr>
              <p:cNvSpPr/>
              <p:nvPr/>
            </p:nvSpPr>
            <p:spPr>
              <a:xfrm>
                <a:off x="5129723" y="4778316"/>
                <a:ext cx="922576" cy="264999"/>
              </a:xfrm>
              <a:prstGeom prst="can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원통형 58">
                <a:extLst>
                  <a:ext uri="{FF2B5EF4-FFF2-40B4-BE49-F238E27FC236}">
                    <a16:creationId xmlns:a16="http://schemas.microsoft.com/office/drawing/2014/main" id="{FB0F0F6E-3B97-5675-3593-2528C92845DF}"/>
                  </a:ext>
                </a:extLst>
              </p:cNvPr>
              <p:cNvSpPr/>
              <p:nvPr/>
            </p:nvSpPr>
            <p:spPr>
              <a:xfrm>
                <a:off x="5130364" y="4589822"/>
                <a:ext cx="922576" cy="264999"/>
              </a:xfrm>
              <a:prstGeom prst="ca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A06A8B42-9788-83EB-2A9B-032B521FC4CB}"/>
                </a:ext>
              </a:extLst>
            </p:cNvPr>
            <p:cNvGrpSpPr/>
            <p:nvPr/>
          </p:nvGrpSpPr>
          <p:grpSpPr>
            <a:xfrm>
              <a:off x="6256802" y="2896522"/>
              <a:ext cx="601320" cy="507345"/>
              <a:chOff x="5125637" y="4589822"/>
              <a:chExt cx="927303" cy="866413"/>
            </a:xfrm>
          </p:grpSpPr>
          <p:sp>
            <p:nvSpPr>
              <p:cNvPr id="52" name="원통형 51">
                <a:extLst>
                  <a:ext uri="{FF2B5EF4-FFF2-40B4-BE49-F238E27FC236}">
                    <a16:creationId xmlns:a16="http://schemas.microsoft.com/office/drawing/2014/main" id="{24F80A37-97F1-5E1A-8D52-4FA4394FFDED}"/>
                  </a:ext>
                </a:extLst>
              </p:cNvPr>
              <p:cNvSpPr/>
              <p:nvPr/>
            </p:nvSpPr>
            <p:spPr>
              <a:xfrm>
                <a:off x="5125637" y="5191236"/>
                <a:ext cx="925022" cy="264999"/>
              </a:xfrm>
              <a:prstGeom prst="can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원통형 52">
                <a:extLst>
                  <a:ext uri="{FF2B5EF4-FFF2-40B4-BE49-F238E27FC236}">
                    <a16:creationId xmlns:a16="http://schemas.microsoft.com/office/drawing/2014/main" id="{A4B1CBF0-A73E-E3F8-114F-FEA12019281E}"/>
                  </a:ext>
                </a:extLst>
              </p:cNvPr>
              <p:cNvSpPr/>
              <p:nvPr/>
            </p:nvSpPr>
            <p:spPr>
              <a:xfrm>
                <a:off x="5129723" y="4984776"/>
                <a:ext cx="922576" cy="264999"/>
              </a:xfrm>
              <a:prstGeom prst="can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원통형 53">
                <a:extLst>
                  <a:ext uri="{FF2B5EF4-FFF2-40B4-BE49-F238E27FC236}">
                    <a16:creationId xmlns:a16="http://schemas.microsoft.com/office/drawing/2014/main" id="{865F1D0D-1364-FFE8-27D6-F3E32291D4AA}"/>
                  </a:ext>
                </a:extLst>
              </p:cNvPr>
              <p:cNvSpPr/>
              <p:nvPr/>
            </p:nvSpPr>
            <p:spPr>
              <a:xfrm>
                <a:off x="5129723" y="4778316"/>
                <a:ext cx="922576" cy="264999"/>
              </a:xfrm>
              <a:prstGeom prst="can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원통형 54">
                <a:extLst>
                  <a:ext uri="{FF2B5EF4-FFF2-40B4-BE49-F238E27FC236}">
                    <a16:creationId xmlns:a16="http://schemas.microsoft.com/office/drawing/2014/main" id="{A5ECF2EB-96CD-8092-4BE1-008DC914F580}"/>
                  </a:ext>
                </a:extLst>
              </p:cNvPr>
              <p:cNvSpPr/>
              <p:nvPr/>
            </p:nvSpPr>
            <p:spPr>
              <a:xfrm>
                <a:off x="5130364" y="4589822"/>
                <a:ext cx="922576" cy="264999"/>
              </a:xfrm>
              <a:prstGeom prst="ca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6" name="그룹 35">
              <a:extLst>
                <a:ext uri="{FF2B5EF4-FFF2-40B4-BE49-F238E27FC236}">
                  <a16:creationId xmlns:a16="http://schemas.microsoft.com/office/drawing/2014/main" id="{51492540-D663-4F35-41A1-6888C39D24C7}"/>
                </a:ext>
              </a:extLst>
            </p:cNvPr>
            <p:cNvGrpSpPr/>
            <p:nvPr/>
          </p:nvGrpSpPr>
          <p:grpSpPr>
            <a:xfrm>
              <a:off x="5572106" y="3450944"/>
              <a:ext cx="601320" cy="507345"/>
              <a:chOff x="5125637" y="4589822"/>
              <a:chExt cx="927303" cy="866413"/>
            </a:xfrm>
          </p:grpSpPr>
          <p:sp>
            <p:nvSpPr>
              <p:cNvPr id="48" name="원통형 47">
                <a:extLst>
                  <a:ext uri="{FF2B5EF4-FFF2-40B4-BE49-F238E27FC236}">
                    <a16:creationId xmlns:a16="http://schemas.microsoft.com/office/drawing/2014/main" id="{E867E99E-CAA3-7C7C-8E8A-D9157C10525B}"/>
                  </a:ext>
                </a:extLst>
              </p:cNvPr>
              <p:cNvSpPr/>
              <p:nvPr/>
            </p:nvSpPr>
            <p:spPr>
              <a:xfrm>
                <a:off x="5125637" y="5191236"/>
                <a:ext cx="925022" cy="264999"/>
              </a:xfrm>
              <a:prstGeom prst="can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원통형 48">
                <a:extLst>
                  <a:ext uri="{FF2B5EF4-FFF2-40B4-BE49-F238E27FC236}">
                    <a16:creationId xmlns:a16="http://schemas.microsoft.com/office/drawing/2014/main" id="{EB2C10F9-2277-08B4-734F-1EADE5979923}"/>
                  </a:ext>
                </a:extLst>
              </p:cNvPr>
              <p:cNvSpPr/>
              <p:nvPr/>
            </p:nvSpPr>
            <p:spPr>
              <a:xfrm>
                <a:off x="5129723" y="4984776"/>
                <a:ext cx="922576" cy="264999"/>
              </a:xfrm>
              <a:prstGeom prst="can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원통형 49">
                <a:extLst>
                  <a:ext uri="{FF2B5EF4-FFF2-40B4-BE49-F238E27FC236}">
                    <a16:creationId xmlns:a16="http://schemas.microsoft.com/office/drawing/2014/main" id="{E198C10B-3A08-84E2-F912-13E946E485EF}"/>
                  </a:ext>
                </a:extLst>
              </p:cNvPr>
              <p:cNvSpPr/>
              <p:nvPr/>
            </p:nvSpPr>
            <p:spPr>
              <a:xfrm>
                <a:off x="5129723" y="4778316"/>
                <a:ext cx="922576" cy="264999"/>
              </a:xfrm>
              <a:prstGeom prst="can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원통형 50">
                <a:extLst>
                  <a:ext uri="{FF2B5EF4-FFF2-40B4-BE49-F238E27FC236}">
                    <a16:creationId xmlns:a16="http://schemas.microsoft.com/office/drawing/2014/main" id="{7B9C999D-FD25-08AD-E9E2-7AFD7AB71F56}"/>
                  </a:ext>
                </a:extLst>
              </p:cNvPr>
              <p:cNvSpPr/>
              <p:nvPr/>
            </p:nvSpPr>
            <p:spPr>
              <a:xfrm>
                <a:off x="5130364" y="4589822"/>
                <a:ext cx="922576" cy="264999"/>
              </a:xfrm>
              <a:prstGeom prst="ca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12F7CE60-87B5-5E74-5988-BD64D43779BB}"/>
                </a:ext>
              </a:extLst>
            </p:cNvPr>
            <p:cNvGrpSpPr/>
            <p:nvPr/>
          </p:nvGrpSpPr>
          <p:grpSpPr>
            <a:xfrm>
              <a:off x="6256802" y="3450944"/>
              <a:ext cx="601320" cy="507345"/>
              <a:chOff x="5125637" y="4589822"/>
              <a:chExt cx="927303" cy="866413"/>
            </a:xfrm>
          </p:grpSpPr>
          <p:sp>
            <p:nvSpPr>
              <p:cNvPr id="44" name="원통형 43">
                <a:extLst>
                  <a:ext uri="{FF2B5EF4-FFF2-40B4-BE49-F238E27FC236}">
                    <a16:creationId xmlns:a16="http://schemas.microsoft.com/office/drawing/2014/main" id="{1528DEFB-1C04-64E6-D794-6FBBD2B35DA2}"/>
                  </a:ext>
                </a:extLst>
              </p:cNvPr>
              <p:cNvSpPr/>
              <p:nvPr/>
            </p:nvSpPr>
            <p:spPr>
              <a:xfrm>
                <a:off x="5125637" y="5191236"/>
                <a:ext cx="925022" cy="264999"/>
              </a:xfrm>
              <a:prstGeom prst="can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원통형 44">
                <a:extLst>
                  <a:ext uri="{FF2B5EF4-FFF2-40B4-BE49-F238E27FC236}">
                    <a16:creationId xmlns:a16="http://schemas.microsoft.com/office/drawing/2014/main" id="{E17AFC21-BE4B-0019-6668-838503DE6EA5}"/>
                  </a:ext>
                </a:extLst>
              </p:cNvPr>
              <p:cNvSpPr/>
              <p:nvPr/>
            </p:nvSpPr>
            <p:spPr>
              <a:xfrm>
                <a:off x="5129723" y="4984776"/>
                <a:ext cx="922576" cy="264999"/>
              </a:xfrm>
              <a:prstGeom prst="can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원통형 45">
                <a:extLst>
                  <a:ext uri="{FF2B5EF4-FFF2-40B4-BE49-F238E27FC236}">
                    <a16:creationId xmlns:a16="http://schemas.microsoft.com/office/drawing/2014/main" id="{724FE4CA-A371-CEBA-2301-B00067C030A9}"/>
                  </a:ext>
                </a:extLst>
              </p:cNvPr>
              <p:cNvSpPr/>
              <p:nvPr/>
            </p:nvSpPr>
            <p:spPr>
              <a:xfrm>
                <a:off x="5129723" y="4778316"/>
                <a:ext cx="922576" cy="264999"/>
              </a:xfrm>
              <a:prstGeom prst="can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원통형 46">
                <a:extLst>
                  <a:ext uri="{FF2B5EF4-FFF2-40B4-BE49-F238E27FC236}">
                    <a16:creationId xmlns:a16="http://schemas.microsoft.com/office/drawing/2014/main" id="{8643A990-FCE7-65AB-DFC9-3AF630BFA520}"/>
                  </a:ext>
                </a:extLst>
              </p:cNvPr>
              <p:cNvSpPr/>
              <p:nvPr/>
            </p:nvSpPr>
            <p:spPr>
              <a:xfrm>
                <a:off x="5130364" y="4589822"/>
                <a:ext cx="922576" cy="264999"/>
              </a:xfrm>
              <a:prstGeom prst="ca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43C76A44-E753-2700-03CD-5A08015B5F1A}"/>
                </a:ext>
              </a:extLst>
            </p:cNvPr>
            <p:cNvGrpSpPr/>
            <p:nvPr/>
          </p:nvGrpSpPr>
          <p:grpSpPr>
            <a:xfrm>
              <a:off x="9400562" y="3160709"/>
              <a:ext cx="601320" cy="507345"/>
              <a:chOff x="5125637" y="4589822"/>
              <a:chExt cx="927303" cy="866413"/>
            </a:xfrm>
          </p:grpSpPr>
          <p:sp>
            <p:nvSpPr>
              <p:cNvPr id="40" name="원통형 39">
                <a:extLst>
                  <a:ext uri="{FF2B5EF4-FFF2-40B4-BE49-F238E27FC236}">
                    <a16:creationId xmlns:a16="http://schemas.microsoft.com/office/drawing/2014/main" id="{A586914C-B3BD-FDE3-22B3-F4FE46A715E8}"/>
                  </a:ext>
                </a:extLst>
              </p:cNvPr>
              <p:cNvSpPr/>
              <p:nvPr/>
            </p:nvSpPr>
            <p:spPr>
              <a:xfrm>
                <a:off x="5125637" y="5191236"/>
                <a:ext cx="925022" cy="264999"/>
              </a:xfrm>
              <a:prstGeom prst="can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원통형 40">
                <a:extLst>
                  <a:ext uri="{FF2B5EF4-FFF2-40B4-BE49-F238E27FC236}">
                    <a16:creationId xmlns:a16="http://schemas.microsoft.com/office/drawing/2014/main" id="{17EF0B8A-E350-4E7B-3648-1A5203ECC1D3}"/>
                  </a:ext>
                </a:extLst>
              </p:cNvPr>
              <p:cNvSpPr/>
              <p:nvPr/>
            </p:nvSpPr>
            <p:spPr>
              <a:xfrm>
                <a:off x="5129723" y="4984776"/>
                <a:ext cx="922576" cy="264999"/>
              </a:xfrm>
              <a:prstGeom prst="can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원통형 41">
                <a:extLst>
                  <a:ext uri="{FF2B5EF4-FFF2-40B4-BE49-F238E27FC236}">
                    <a16:creationId xmlns:a16="http://schemas.microsoft.com/office/drawing/2014/main" id="{E0BEE6A0-103F-91A2-3912-F70071ACA28D}"/>
                  </a:ext>
                </a:extLst>
              </p:cNvPr>
              <p:cNvSpPr/>
              <p:nvPr/>
            </p:nvSpPr>
            <p:spPr>
              <a:xfrm>
                <a:off x="5129723" y="4778316"/>
                <a:ext cx="922576" cy="264999"/>
              </a:xfrm>
              <a:prstGeom prst="can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원통형 42">
                <a:extLst>
                  <a:ext uri="{FF2B5EF4-FFF2-40B4-BE49-F238E27FC236}">
                    <a16:creationId xmlns:a16="http://schemas.microsoft.com/office/drawing/2014/main" id="{D00E39F5-0811-4ADB-A808-70FB9E7C60D2}"/>
                  </a:ext>
                </a:extLst>
              </p:cNvPr>
              <p:cNvSpPr/>
              <p:nvPr/>
            </p:nvSpPr>
            <p:spPr>
              <a:xfrm>
                <a:off x="5130364" y="4589822"/>
                <a:ext cx="922576" cy="264999"/>
              </a:xfrm>
              <a:prstGeom prst="ca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963B37E-A670-8704-BB7F-0EFA3BA83EC4}"/>
                </a:ext>
              </a:extLst>
            </p:cNvPr>
            <p:cNvSpPr txBox="1"/>
            <p:nvPr/>
          </p:nvSpPr>
          <p:spPr>
            <a:xfrm>
              <a:off x="3667697" y="2396235"/>
              <a:ext cx="134618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kern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Centralized Database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8135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6455884"/>
            <a:ext cx="12192000" cy="40211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직선 연결선 10"/>
          <p:cNvCxnSpPr>
            <a:cxnSpLocks/>
            <a:endCxn id="15" idx="2"/>
          </p:cNvCxnSpPr>
          <p:nvPr/>
        </p:nvCxnSpPr>
        <p:spPr>
          <a:xfrm>
            <a:off x="340818" y="1303893"/>
            <a:ext cx="39194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317841" y="903783"/>
            <a:ext cx="78848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spc="-1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4. Experiments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D8005C8-DF87-4DD9-8BF3-C6EF9A778917}"/>
              </a:ext>
            </a:extLst>
          </p:cNvPr>
          <p:cNvSpPr/>
          <p:nvPr/>
        </p:nvSpPr>
        <p:spPr>
          <a:xfrm>
            <a:off x="0" y="0"/>
            <a:ext cx="12191999" cy="4054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Yunsang Joo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31344B99-620F-40B8-9335-AE8A803EBEE9}"/>
              </a:ext>
            </a:extLst>
          </p:cNvPr>
          <p:cNvSpPr/>
          <p:nvPr/>
        </p:nvSpPr>
        <p:spPr>
          <a:xfrm>
            <a:off x="340818" y="1477103"/>
            <a:ext cx="10205262" cy="4397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실험 개요</a:t>
            </a:r>
            <a:endParaRPr lang="en-US" altLang="ko-KR" sz="1600" b="1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1">
              <a:lnSpc>
                <a:spcPct val="200000"/>
              </a:lnSpc>
            </a:pPr>
            <a:r>
              <a:rPr lang="en-US" altLang="ko-KR" sz="14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3. Federated Learning</a:t>
            </a:r>
          </a:p>
          <a:p>
            <a:pPr marL="1200150" lvl="2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데이터를 통합하지 않고 로컬 모델의 가중치 공유만으로 학습을 진행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lnSpc>
                <a:spcPct val="200000"/>
              </a:lnSpc>
            </a:pP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502725C0-2C20-CFC8-B857-84C88D39F0A2}"/>
              </a:ext>
            </a:extLst>
          </p:cNvPr>
          <p:cNvSpPr/>
          <p:nvPr/>
        </p:nvSpPr>
        <p:spPr>
          <a:xfrm>
            <a:off x="129396" y="6503053"/>
            <a:ext cx="8885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  <a:sym typeface="Malgun Gothic"/>
              </a:rPr>
              <a:t>A Research on Efficient Liver Fibrosis Diagnosis Based on Federated Learning Using Heterogeneous Ultrasound Images</a:t>
            </a:r>
            <a:endParaRPr lang="ko-KR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B8788D-7A27-CBDA-DDAF-D7FD76B9E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30193-EF39-44E9-9B41-D49A767A02C7}" type="slidenum">
              <a:rPr lang="ko-KR" altLang="en-US" smtClean="0"/>
              <a:pPr/>
              <a:t>24</a:t>
            </a:fld>
            <a:endParaRPr lang="ko-KR" altLang="en-US" dirty="0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C6A89654-F580-0E0D-29A9-8360E4A240FC}"/>
              </a:ext>
            </a:extLst>
          </p:cNvPr>
          <p:cNvGrpSpPr/>
          <p:nvPr/>
        </p:nvGrpSpPr>
        <p:grpSpPr>
          <a:xfrm>
            <a:off x="3248430" y="3025721"/>
            <a:ext cx="6141153" cy="2805104"/>
            <a:chOff x="1800384" y="2170212"/>
            <a:chExt cx="8872839" cy="4052859"/>
          </a:xfrm>
        </p:grpSpPr>
        <p:sp>
          <p:nvSpPr>
            <p:cNvPr id="4" name="원통형 3">
              <a:extLst>
                <a:ext uri="{FF2B5EF4-FFF2-40B4-BE49-F238E27FC236}">
                  <a16:creationId xmlns:a16="http://schemas.microsoft.com/office/drawing/2014/main" id="{CDB0C486-E6D7-EC61-E8DD-3D3D0FFAD4FE}"/>
                </a:ext>
              </a:extLst>
            </p:cNvPr>
            <p:cNvSpPr/>
            <p:nvPr/>
          </p:nvSpPr>
          <p:spPr>
            <a:xfrm>
              <a:off x="1800384" y="5536585"/>
              <a:ext cx="1044689" cy="686486"/>
            </a:xfrm>
            <a:prstGeom prst="can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Client A</a:t>
              </a:r>
              <a:endParaRPr lang="ko-KR" altLang="en-US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원통형 4">
              <a:extLst>
                <a:ext uri="{FF2B5EF4-FFF2-40B4-BE49-F238E27FC236}">
                  <a16:creationId xmlns:a16="http://schemas.microsoft.com/office/drawing/2014/main" id="{F42AF647-C45F-E5E0-05E4-B6C2B054A1D0}"/>
                </a:ext>
              </a:extLst>
            </p:cNvPr>
            <p:cNvSpPr/>
            <p:nvPr/>
          </p:nvSpPr>
          <p:spPr>
            <a:xfrm>
              <a:off x="3298128" y="5749189"/>
              <a:ext cx="1044689" cy="468882"/>
            </a:xfrm>
            <a:prstGeom prst="can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Client B</a:t>
              </a:r>
              <a:endParaRPr lang="ko-KR" altLang="en-US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원통형 7">
              <a:extLst>
                <a:ext uri="{FF2B5EF4-FFF2-40B4-BE49-F238E27FC236}">
                  <a16:creationId xmlns:a16="http://schemas.microsoft.com/office/drawing/2014/main" id="{E926796E-97B5-2F54-C6BB-E744E27314A4}"/>
                </a:ext>
              </a:extLst>
            </p:cNvPr>
            <p:cNvSpPr/>
            <p:nvPr/>
          </p:nvSpPr>
          <p:spPr>
            <a:xfrm>
              <a:off x="4824755" y="5702304"/>
              <a:ext cx="1044689" cy="515766"/>
            </a:xfrm>
            <a:prstGeom prst="can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Client C</a:t>
              </a:r>
              <a:endParaRPr lang="ko-KR" altLang="en-US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원통형 8">
              <a:extLst>
                <a:ext uri="{FF2B5EF4-FFF2-40B4-BE49-F238E27FC236}">
                  <a16:creationId xmlns:a16="http://schemas.microsoft.com/office/drawing/2014/main" id="{91ABD99F-F625-9E44-0A51-D3EFAFDEB262}"/>
                </a:ext>
              </a:extLst>
            </p:cNvPr>
            <p:cNvSpPr/>
            <p:nvPr/>
          </p:nvSpPr>
          <p:spPr>
            <a:xfrm>
              <a:off x="6355939" y="5702304"/>
              <a:ext cx="1044689" cy="515766"/>
            </a:xfrm>
            <a:prstGeom prst="can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Client D</a:t>
              </a:r>
              <a:endParaRPr lang="ko-KR" altLang="en-US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" name="연결선: 꺾임 9">
              <a:extLst>
                <a:ext uri="{FF2B5EF4-FFF2-40B4-BE49-F238E27FC236}">
                  <a16:creationId xmlns:a16="http://schemas.microsoft.com/office/drawing/2014/main" id="{C9B26B0B-9850-23B9-4DA1-E570C8688E46}"/>
                </a:ext>
              </a:extLst>
            </p:cNvPr>
            <p:cNvCxnSpPr>
              <a:cxnSpLocks/>
              <a:stCxn id="4" idx="1"/>
              <a:endCxn id="18" idx="2"/>
            </p:cNvCxnSpPr>
            <p:nvPr/>
          </p:nvCxnSpPr>
          <p:spPr>
            <a:xfrm rot="5400000" flipH="1" flipV="1">
              <a:off x="3456423" y="4359787"/>
              <a:ext cx="43106" cy="2310493"/>
            </a:xfrm>
            <a:prstGeom prst="bentConnector3">
              <a:avLst>
                <a:gd name="adj1" fmla="val 50000"/>
              </a:avLst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연결선: 꺾임 12">
              <a:extLst>
                <a:ext uri="{FF2B5EF4-FFF2-40B4-BE49-F238E27FC236}">
                  <a16:creationId xmlns:a16="http://schemas.microsoft.com/office/drawing/2014/main" id="{519D0DE6-0D95-3EE7-E333-0D99A4D68AB4}"/>
                </a:ext>
              </a:extLst>
            </p:cNvPr>
            <p:cNvCxnSpPr>
              <a:cxnSpLocks/>
              <a:stCxn id="5" idx="1"/>
              <a:endCxn id="18" idx="2"/>
            </p:cNvCxnSpPr>
            <p:nvPr/>
          </p:nvCxnSpPr>
          <p:spPr>
            <a:xfrm rot="5400000" flipH="1" flipV="1">
              <a:off x="4098992" y="5214961"/>
              <a:ext cx="255709" cy="812748"/>
            </a:xfrm>
            <a:prstGeom prst="bentConnector3">
              <a:avLst>
                <a:gd name="adj1" fmla="val 91709"/>
              </a:avLst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연결선: 꺾임 13">
              <a:extLst>
                <a:ext uri="{FF2B5EF4-FFF2-40B4-BE49-F238E27FC236}">
                  <a16:creationId xmlns:a16="http://schemas.microsoft.com/office/drawing/2014/main" id="{BC092B54-61BD-1674-87F4-BC4DA263A0E7}"/>
                </a:ext>
              </a:extLst>
            </p:cNvPr>
            <p:cNvCxnSpPr>
              <a:cxnSpLocks/>
              <a:stCxn id="8" idx="1"/>
              <a:endCxn id="18" idx="2"/>
            </p:cNvCxnSpPr>
            <p:nvPr/>
          </p:nvCxnSpPr>
          <p:spPr>
            <a:xfrm rot="16200000" flipV="1">
              <a:off x="4885748" y="5240953"/>
              <a:ext cx="208825" cy="713878"/>
            </a:xfrm>
            <a:prstGeom prst="bentConnector3">
              <a:avLst>
                <a:gd name="adj1" fmla="val 89541"/>
              </a:avLst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연결선: 꺾임 15">
              <a:extLst>
                <a:ext uri="{FF2B5EF4-FFF2-40B4-BE49-F238E27FC236}">
                  <a16:creationId xmlns:a16="http://schemas.microsoft.com/office/drawing/2014/main" id="{F58D3A08-E736-B88D-2E57-40C0C63F381C}"/>
                </a:ext>
              </a:extLst>
            </p:cNvPr>
            <p:cNvCxnSpPr>
              <a:cxnSpLocks/>
              <a:stCxn id="9" idx="1"/>
              <a:endCxn id="18" idx="2"/>
            </p:cNvCxnSpPr>
            <p:nvPr/>
          </p:nvCxnSpPr>
          <p:spPr>
            <a:xfrm rot="16200000" flipV="1">
              <a:off x="5651340" y="4475361"/>
              <a:ext cx="208825" cy="2245063"/>
            </a:xfrm>
            <a:prstGeom prst="bentConnector3">
              <a:avLst>
                <a:gd name="adj1" fmla="val 89539"/>
              </a:avLst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E5FEE94-2E6B-1203-AFAA-139F90FCECCB}"/>
                </a:ext>
              </a:extLst>
            </p:cNvPr>
            <p:cNvSpPr txBox="1"/>
            <p:nvPr/>
          </p:nvSpPr>
          <p:spPr>
            <a:xfrm>
              <a:off x="3718335" y="5115501"/>
              <a:ext cx="1829773" cy="37797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Client Selection</a:t>
              </a:r>
              <a:endParaRPr lang="ko-KR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원통형 18">
              <a:extLst>
                <a:ext uri="{FF2B5EF4-FFF2-40B4-BE49-F238E27FC236}">
                  <a16:creationId xmlns:a16="http://schemas.microsoft.com/office/drawing/2014/main" id="{BB2B857C-C537-55AA-4BA4-DEF0A20FCFD1}"/>
                </a:ext>
              </a:extLst>
            </p:cNvPr>
            <p:cNvSpPr/>
            <p:nvPr/>
          </p:nvSpPr>
          <p:spPr>
            <a:xfrm>
              <a:off x="4040407" y="4542124"/>
              <a:ext cx="1044689" cy="567345"/>
            </a:xfrm>
            <a:prstGeom prst="can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Client 2</a:t>
              </a:r>
              <a:endParaRPr lang="ko-KR" altLang="en-US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원통형 19">
              <a:extLst>
                <a:ext uri="{FF2B5EF4-FFF2-40B4-BE49-F238E27FC236}">
                  <a16:creationId xmlns:a16="http://schemas.microsoft.com/office/drawing/2014/main" id="{B531B463-F733-7FAE-16CD-E2DB33D83B23}"/>
                </a:ext>
              </a:extLst>
            </p:cNvPr>
            <p:cNvSpPr/>
            <p:nvPr/>
          </p:nvSpPr>
          <p:spPr>
            <a:xfrm>
              <a:off x="5565596" y="4543431"/>
              <a:ext cx="1044689" cy="567345"/>
            </a:xfrm>
            <a:prstGeom prst="can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Client k</a:t>
              </a:r>
              <a:endParaRPr lang="ko-KR" altLang="en-US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원통형 20">
              <a:extLst>
                <a:ext uri="{FF2B5EF4-FFF2-40B4-BE49-F238E27FC236}">
                  <a16:creationId xmlns:a16="http://schemas.microsoft.com/office/drawing/2014/main" id="{B5FCF357-4693-4A8C-284E-FD9B369B37DD}"/>
                </a:ext>
              </a:extLst>
            </p:cNvPr>
            <p:cNvSpPr/>
            <p:nvPr/>
          </p:nvSpPr>
          <p:spPr>
            <a:xfrm>
              <a:off x="2594341" y="4682465"/>
              <a:ext cx="1044689" cy="426255"/>
            </a:xfrm>
            <a:prstGeom prst="can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Client 1</a:t>
              </a:r>
              <a:endParaRPr lang="ko-KR" altLang="en-US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0A5DD3AA-0FCB-84AA-2493-56D5AAD55D87}"/>
                </a:ext>
              </a:extLst>
            </p:cNvPr>
            <p:cNvGrpSpPr/>
            <p:nvPr/>
          </p:nvGrpSpPr>
          <p:grpSpPr>
            <a:xfrm rot="16200000">
              <a:off x="2820282" y="3891519"/>
              <a:ext cx="581317" cy="637223"/>
              <a:chOff x="1156295" y="2341253"/>
              <a:chExt cx="639449" cy="613529"/>
            </a:xfrm>
          </p:grpSpPr>
          <p:sp>
            <p:nvSpPr>
              <p:cNvPr id="150" name="타원 149">
                <a:extLst>
                  <a:ext uri="{FF2B5EF4-FFF2-40B4-BE49-F238E27FC236}">
                    <a16:creationId xmlns:a16="http://schemas.microsoft.com/office/drawing/2014/main" id="{56FD80FE-692C-DC6F-A77A-051A721CFF26}"/>
                  </a:ext>
                </a:extLst>
              </p:cNvPr>
              <p:cNvSpPr/>
              <p:nvPr/>
            </p:nvSpPr>
            <p:spPr>
              <a:xfrm>
                <a:off x="1337411" y="2344055"/>
                <a:ext cx="89256" cy="892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" name="타원 150">
                <a:extLst>
                  <a:ext uri="{FF2B5EF4-FFF2-40B4-BE49-F238E27FC236}">
                    <a16:creationId xmlns:a16="http://schemas.microsoft.com/office/drawing/2014/main" id="{B3B04723-062E-C8A0-46A6-3E576DB8F895}"/>
                  </a:ext>
                </a:extLst>
              </p:cNvPr>
              <p:cNvSpPr/>
              <p:nvPr/>
            </p:nvSpPr>
            <p:spPr>
              <a:xfrm>
                <a:off x="1337411" y="2515312"/>
                <a:ext cx="89256" cy="892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" name="타원 151">
                <a:extLst>
                  <a:ext uri="{FF2B5EF4-FFF2-40B4-BE49-F238E27FC236}">
                    <a16:creationId xmlns:a16="http://schemas.microsoft.com/office/drawing/2014/main" id="{4BA57284-C301-9CED-6DBA-D766D63F7B07}"/>
                  </a:ext>
                </a:extLst>
              </p:cNvPr>
              <p:cNvSpPr/>
              <p:nvPr/>
            </p:nvSpPr>
            <p:spPr>
              <a:xfrm>
                <a:off x="1337411" y="2690419"/>
                <a:ext cx="89256" cy="892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" name="타원 152">
                <a:extLst>
                  <a:ext uri="{FF2B5EF4-FFF2-40B4-BE49-F238E27FC236}">
                    <a16:creationId xmlns:a16="http://schemas.microsoft.com/office/drawing/2014/main" id="{44BBA7C0-1A5A-362A-D792-5662BF2CDEE2}"/>
                  </a:ext>
                </a:extLst>
              </p:cNvPr>
              <p:cNvSpPr/>
              <p:nvPr/>
            </p:nvSpPr>
            <p:spPr>
              <a:xfrm>
                <a:off x="1337411" y="2865526"/>
                <a:ext cx="89256" cy="892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4" name="타원 153">
                <a:extLst>
                  <a:ext uri="{FF2B5EF4-FFF2-40B4-BE49-F238E27FC236}">
                    <a16:creationId xmlns:a16="http://schemas.microsoft.com/office/drawing/2014/main" id="{AE313140-2202-CEBA-5451-781ACA1E8399}"/>
                  </a:ext>
                </a:extLst>
              </p:cNvPr>
              <p:cNvSpPr/>
              <p:nvPr/>
            </p:nvSpPr>
            <p:spPr>
              <a:xfrm>
                <a:off x="1525875" y="2341253"/>
                <a:ext cx="89256" cy="892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5" name="타원 154">
                <a:extLst>
                  <a:ext uri="{FF2B5EF4-FFF2-40B4-BE49-F238E27FC236}">
                    <a16:creationId xmlns:a16="http://schemas.microsoft.com/office/drawing/2014/main" id="{A1BD5848-D589-F76A-AC88-35B5455974C8}"/>
                  </a:ext>
                </a:extLst>
              </p:cNvPr>
              <p:cNvSpPr/>
              <p:nvPr/>
            </p:nvSpPr>
            <p:spPr>
              <a:xfrm>
                <a:off x="1525875" y="2512510"/>
                <a:ext cx="89256" cy="892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6" name="타원 155">
                <a:extLst>
                  <a:ext uri="{FF2B5EF4-FFF2-40B4-BE49-F238E27FC236}">
                    <a16:creationId xmlns:a16="http://schemas.microsoft.com/office/drawing/2014/main" id="{FD9E4495-6C04-18AD-8614-B8D5CDCE0C4B}"/>
                  </a:ext>
                </a:extLst>
              </p:cNvPr>
              <p:cNvSpPr/>
              <p:nvPr/>
            </p:nvSpPr>
            <p:spPr>
              <a:xfrm>
                <a:off x="1525875" y="2687616"/>
                <a:ext cx="89256" cy="892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타원 156">
                <a:extLst>
                  <a:ext uri="{FF2B5EF4-FFF2-40B4-BE49-F238E27FC236}">
                    <a16:creationId xmlns:a16="http://schemas.microsoft.com/office/drawing/2014/main" id="{9F9FB0F2-6F24-111C-2D0A-3AD21E5D97CF}"/>
                  </a:ext>
                </a:extLst>
              </p:cNvPr>
              <p:cNvSpPr/>
              <p:nvPr/>
            </p:nvSpPr>
            <p:spPr>
              <a:xfrm>
                <a:off x="1525875" y="2862723"/>
                <a:ext cx="89256" cy="892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8" name="타원 157">
                <a:extLst>
                  <a:ext uri="{FF2B5EF4-FFF2-40B4-BE49-F238E27FC236}">
                    <a16:creationId xmlns:a16="http://schemas.microsoft.com/office/drawing/2014/main" id="{A82AA5B9-E39F-7399-F397-A3E8D4360B6A}"/>
                  </a:ext>
                </a:extLst>
              </p:cNvPr>
              <p:cNvSpPr/>
              <p:nvPr/>
            </p:nvSpPr>
            <p:spPr>
              <a:xfrm>
                <a:off x="1156295" y="2432444"/>
                <a:ext cx="89256" cy="892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9" name="타원 158">
                <a:extLst>
                  <a:ext uri="{FF2B5EF4-FFF2-40B4-BE49-F238E27FC236}">
                    <a16:creationId xmlns:a16="http://schemas.microsoft.com/office/drawing/2014/main" id="{53B51F48-8526-7FB0-0567-73F34FFD796F}"/>
                  </a:ext>
                </a:extLst>
              </p:cNvPr>
              <p:cNvSpPr/>
              <p:nvPr/>
            </p:nvSpPr>
            <p:spPr>
              <a:xfrm>
                <a:off x="1156295" y="2607550"/>
                <a:ext cx="89256" cy="892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0" name="타원 159">
                <a:extLst>
                  <a:ext uri="{FF2B5EF4-FFF2-40B4-BE49-F238E27FC236}">
                    <a16:creationId xmlns:a16="http://schemas.microsoft.com/office/drawing/2014/main" id="{1D0A9158-1838-1BAC-9E48-0F9444191462}"/>
                  </a:ext>
                </a:extLst>
              </p:cNvPr>
              <p:cNvSpPr/>
              <p:nvPr/>
            </p:nvSpPr>
            <p:spPr>
              <a:xfrm>
                <a:off x="1156295" y="2782657"/>
                <a:ext cx="89256" cy="892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1" name="타원 160">
                <a:extLst>
                  <a:ext uri="{FF2B5EF4-FFF2-40B4-BE49-F238E27FC236}">
                    <a16:creationId xmlns:a16="http://schemas.microsoft.com/office/drawing/2014/main" id="{22E27F3D-CB2B-CFED-6A3C-CA481B69C714}"/>
                  </a:ext>
                </a:extLst>
              </p:cNvPr>
              <p:cNvSpPr/>
              <p:nvPr/>
            </p:nvSpPr>
            <p:spPr>
              <a:xfrm>
                <a:off x="1706488" y="2512510"/>
                <a:ext cx="89256" cy="892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2" name="타원 161">
                <a:extLst>
                  <a:ext uri="{FF2B5EF4-FFF2-40B4-BE49-F238E27FC236}">
                    <a16:creationId xmlns:a16="http://schemas.microsoft.com/office/drawing/2014/main" id="{351F1181-DBB1-A719-EE49-9B06BD4FF991}"/>
                  </a:ext>
                </a:extLst>
              </p:cNvPr>
              <p:cNvSpPr/>
              <p:nvPr/>
            </p:nvSpPr>
            <p:spPr>
              <a:xfrm>
                <a:off x="1706488" y="2687616"/>
                <a:ext cx="89256" cy="892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63" name="직선 연결선 162">
                <a:extLst>
                  <a:ext uri="{FF2B5EF4-FFF2-40B4-BE49-F238E27FC236}">
                    <a16:creationId xmlns:a16="http://schemas.microsoft.com/office/drawing/2014/main" id="{80B771AE-A161-604A-C59E-1DEFE4F14CE6}"/>
                  </a:ext>
                </a:extLst>
              </p:cNvPr>
              <p:cNvCxnSpPr>
                <a:stCxn id="158" idx="7"/>
                <a:endCxn id="150" idx="2"/>
              </p:cNvCxnSpPr>
              <p:nvPr/>
            </p:nvCxnSpPr>
            <p:spPr>
              <a:xfrm flipV="1">
                <a:off x="1232480" y="2388683"/>
                <a:ext cx="104931" cy="5683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4" name="직선 연결선 163">
                <a:extLst>
                  <a:ext uri="{FF2B5EF4-FFF2-40B4-BE49-F238E27FC236}">
                    <a16:creationId xmlns:a16="http://schemas.microsoft.com/office/drawing/2014/main" id="{C0172C1B-D963-9B7A-5CB7-FEA1D201D117}"/>
                  </a:ext>
                </a:extLst>
              </p:cNvPr>
              <p:cNvCxnSpPr>
                <a:cxnSpLocks/>
                <a:stCxn id="150" idx="6"/>
                <a:endCxn id="154" idx="2"/>
              </p:cNvCxnSpPr>
              <p:nvPr/>
            </p:nvCxnSpPr>
            <p:spPr>
              <a:xfrm flipV="1">
                <a:off x="1426667" y="2385881"/>
                <a:ext cx="99208" cy="280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5" name="직선 연결선 164">
                <a:extLst>
                  <a:ext uri="{FF2B5EF4-FFF2-40B4-BE49-F238E27FC236}">
                    <a16:creationId xmlns:a16="http://schemas.microsoft.com/office/drawing/2014/main" id="{F9FFBF72-1DB6-92EC-014B-89C4C7575E2E}"/>
                  </a:ext>
                </a:extLst>
              </p:cNvPr>
              <p:cNvCxnSpPr>
                <a:cxnSpLocks/>
                <a:stCxn id="154" idx="5"/>
                <a:endCxn id="161" idx="1"/>
              </p:cNvCxnSpPr>
              <p:nvPr/>
            </p:nvCxnSpPr>
            <p:spPr>
              <a:xfrm>
                <a:off x="1602061" y="2417438"/>
                <a:ext cx="117498" cy="10814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6" name="직선 연결선 165">
                <a:extLst>
                  <a:ext uri="{FF2B5EF4-FFF2-40B4-BE49-F238E27FC236}">
                    <a16:creationId xmlns:a16="http://schemas.microsoft.com/office/drawing/2014/main" id="{BC22904B-9240-F302-343E-DA91D540C9F4}"/>
                  </a:ext>
                </a:extLst>
              </p:cNvPr>
              <p:cNvCxnSpPr>
                <a:cxnSpLocks/>
                <a:stCxn id="159" idx="7"/>
                <a:endCxn id="151" idx="2"/>
              </p:cNvCxnSpPr>
              <p:nvPr/>
            </p:nvCxnSpPr>
            <p:spPr>
              <a:xfrm flipV="1">
                <a:off x="1232480" y="2559940"/>
                <a:ext cx="104931" cy="6068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7" name="직선 연결선 166">
                <a:extLst>
                  <a:ext uri="{FF2B5EF4-FFF2-40B4-BE49-F238E27FC236}">
                    <a16:creationId xmlns:a16="http://schemas.microsoft.com/office/drawing/2014/main" id="{AA122890-168E-258E-A55A-6A92B9FBF7BE}"/>
                  </a:ext>
                </a:extLst>
              </p:cNvPr>
              <p:cNvCxnSpPr>
                <a:cxnSpLocks/>
                <a:stCxn id="159" idx="5"/>
                <a:endCxn id="152" idx="2"/>
              </p:cNvCxnSpPr>
              <p:nvPr/>
            </p:nvCxnSpPr>
            <p:spPr>
              <a:xfrm>
                <a:off x="1232480" y="2683735"/>
                <a:ext cx="104931" cy="5131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8" name="직선 연결선 167">
                <a:extLst>
                  <a:ext uri="{FF2B5EF4-FFF2-40B4-BE49-F238E27FC236}">
                    <a16:creationId xmlns:a16="http://schemas.microsoft.com/office/drawing/2014/main" id="{9E6A5219-735D-C3CD-A782-2CAE5AAB004E}"/>
                  </a:ext>
                </a:extLst>
              </p:cNvPr>
              <p:cNvCxnSpPr>
                <a:cxnSpLocks/>
                <a:stCxn id="160" idx="5"/>
                <a:endCxn id="153" idx="2"/>
              </p:cNvCxnSpPr>
              <p:nvPr/>
            </p:nvCxnSpPr>
            <p:spPr>
              <a:xfrm>
                <a:off x="1232480" y="2858842"/>
                <a:ext cx="104931" cy="5131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9" name="직선 연결선 168">
                <a:extLst>
                  <a:ext uri="{FF2B5EF4-FFF2-40B4-BE49-F238E27FC236}">
                    <a16:creationId xmlns:a16="http://schemas.microsoft.com/office/drawing/2014/main" id="{ACECEF8D-8F93-AE57-073B-E5283C55909B}"/>
                  </a:ext>
                </a:extLst>
              </p:cNvPr>
              <p:cNvCxnSpPr>
                <a:cxnSpLocks/>
                <a:stCxn id="153" idx="6"/>
                <a:endCxn id="157" idx="2"/>
              </p:cNvCxnSpPr>
              <p:nvPr/>
            </p:nvCxnSpPr>
            <p:spPr>
              <a:xfrm flipV="1">
                <a:off x="1426667" y="2907351"/>
                <a:ext cx="99208" cy="280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0" name="직선 연결선 169">
                <a:extLst>
                  <a:ext uri="{FF2B5EF4-FFF2-40B4-BE49-F238E27FC236}">
                    <a16:creationId xmlns:a16="http://schemas.microsoft.com/office/drawing/2014/main" id="{B666C9D3-E2D9-D50A-CD85-8876D55CC1D8}"/>
                  </a:ext>
                </a:extLst>
              </p:cNvPr>
              <p:cNvCxnSpPr>
                <a:cxnSpLocks/>
                <a:stCxn id="152" idx="7"/>
                <a:endCxn id="155" idx="3"/>
              </p:cNvCxnSpPr>
              <p:nvPr/>
            </p:nvCxnSpPr>
            <p:spPr>
              <a:xfrm flipV="1">
                <a:off x="1413596" y="2588695"/>
                <a:ext cx="125350" cy="11479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1" name="직선 연결선 170">
                <a:extLst>
                  <a:ext uri="{FF2B5EF4-FFF2-40B4-BE49-F238E27FC236}">
                    <a16:creationId xmlns:a16="http://schemas.microsoft.com/office/drawing/2014/main" id="{76B427EB-C093-5289-8736-47F6010CA9DA}"/>
                  </a:ext>
                </a:extLst>
              </p:cNvPr>
              <p:cNvCxnSpPr>
                <a:cxnSpLocks/>
                <a:stCxn id="151" idx="5"/>
                <a:endCxn id="156" idx="1"/>
              </p:cNvCxnSpPr>
              <p:nvPr/>
            </p:nvCxnSpPr>
            <p:spPr>
              <a:xfrm>
                <a:off x="1413596" y="2591497"/>
                <a:ext cx="125350" cy="10919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2" name="직선 연결선 171">
                <a:extLst>
                  <a:ext uri="{FF2B5EF4-FFF2-40B4-BE49-F238E27FC236}">
                    <a16:creationId xmlns:a16="http://schemas.microsoft.com/office/drawing/2014/main" id="{6DE6E3F1-B3FF-FE68-2A91-1346359BF130}"/>
                  </a:ext>
                </a:extLst>
              </p:cNvPr>
              <p:cNvCxnSpPr>
                <a:cxnSpLocks/>
                <a:stCxn id="155" idx="6"/>
                <a:endCxn id="161" idx="2"/>
              </p:cNvCxnSpPr>
              <p:nvPr/>
            </p:nvCxnSpPr>
            <p:spPr>
              <a:xfrm>
                <a:off x="1615132" y="2557138"/>
                <a:ext cx="91356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3" name="직선 연결선 172">
                <a:extLst>
                  <a:ext uri="{FF2B5EF4-FFF2-40B4-BE49-F238E27FC236}">
                    <a16:creationId xmlns:a16="http://schemas.microsoft.com/office/drawing/2014/main" id="{5FB41C09-3D4D-AD54-9240-4C2F1B9F8A20}"/>
                  </a:ext>
                </a:extLst>
              </p:cNvPr>
              <p:cNvCxnSpPr>
                <a:cxnSpLocks/>
                <a:stCxn id="156" idx="6"/>
                <a:endCxn id="162" idx="2"/>
              </p:cNvCxnSpPr>
              <p:nvPr/>
            </p:nvCxnSpPr>
            <p:spPr>
              <a:xfrm>
                <a:off x="1615132" y="2732245"/>
                <a:ext cx="91356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4" name="직선 연결선 173">
                <a:extLst>
                  <a:ext uri="{FF2B5EF4-FFF2-40B4-BE49-F238E27FC236}">
                    <a16:creationId xmlns:a16="http://schemas.microsoft.com/office/drawing/2014/main" id="{C1C513A6-BC19-1684-39CF-1D8C97609301}"/>
                  </a:ext>
                </a:extLst>
              </p:cNvPr>
              <p:cNvCxnSpPr>
                <a:cxnSpLocks/>
                <a:stCxn id="157" idx="7"/>
                <a:endCxn id="162" idx="3"/>
              </p:cNvCxnSpPr>
              <p:nvPr/>
            </p:nvCxnSpPr>
            <p:spPr>
              <a:xfrm flipV="1">
                <a:off x="1602061" y="2763802"/>
                <a:ext cx="117498" cy="11199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5" name="직선 연결선 174">
                <a:extLst>
                  <a:ext uri="{FF2B5EF4-FFF2-40B4-BE49-F238E27FC236}">
                    <a16:creationId xmlns:a16="http://schemas.microsoft.com/office/drawing/2014/main" id="{1D24255D-8BC3-2D56-6CF8-180153AA7EBD}"/>
                  </a:ext>
                </a:extLst>
              </p:cNvPr>
              <p:cNvCxnSpPr>
                <a:cxnSpLocks/>
                <a:stCxn id="161" idx="4"/>
                <a:endCxn id="162" idx="0"/>
              </p:cNvCxnSpPr>
              <p:nvPr/>
            </p:nvCxnSpPr>
            <p:spPr>
              <a:xfrm>
                <a:off x="1751116" y="2601766"/>
                <a:ext cx="0" cy="8585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F17D1F50-E4F8-4D61-7130-30F18BA162BF}"/>
                </a:ext>
              </a:extLst>
            </p:cNvPr>
            <p:cNvGrpSpPr/>
            <p:nvPr/>
          </p:nvGrpSpPr>
          <p:grpSpPr>
            <a:xfrm rot="16200000">
              <a:off x="4273173" y="3895808"/>
              <a:ext cx="581317" cy="637223"/>
              <a:chOff x="1156295" y="3503344"/>
              <a:chExt cx="639449" cy="613529"/>
            </a:xfrm>
          </p:grpSpPr>
          <p:sp>
            <p:nvSpPr>
              <p:cNvPr id="124" name="타원 123">
                <a:extLst>
                  <a:ext uri="{FF2B5EF4-FFF2-40B4-BE49-F238E27FC236}">
                    <a16:creationId xmlns:a16="http://schemas.microsoft.com/office/drawing/2014/main" id="{4EB837A8-4F3B-E947-CFA9-82A97094CCBE}"/>
                  </a:ext>
                </a:extLst>
              </p:cNvPr>
              <p:cNvSpPr/>
              <p:nvPr/>
            </p:nvSpPr>
            <p:spPr>
              <a:xfrm>
                <a:off x="1337411" y="3506147"/>
                <a:ext cx="89256" cy="89256"/>
              </a:xfrm>
              <a:prstGeom prst="ellipse">
                <a:avLst/>
              </a:prstGeom>
              <a:solidFill>
                <a:schemeClr val="accent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타원 124">
                <a:extLst>
                  <a:ext uri="{FF2B5EF4-FFF2-40B4-BE49-F238E27FC236}">
                    <a16:creationId xmlns:a16="http://schemas.microsoft.com/office/drawing/2014/main" id="{D339DAC5-48E0-0171-2ACE-0C378240B5B3}"/>
                  </a:ext>
                </a:extLst>
              </p:cNvPr>
              <p:cNvSpPr/>
              <p:nvPr/>
            </p:nvSpPr>
            <p:spPr>
              <a:xfrm>
                <a:off x="1337411" y="3677404"/>
                <a:ext cx="89256" cy="89256"/>
              </a:xfrm>
              <a:prstGeom prst="ellipse">
                <a:avLst/>
              </a:prstGeom>
              <a:solidFill>
                <a:schemeClr val="accent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6" name="타원 125">
                <a:extLst>
                  <a:ext uri="{FF2B5EF4-FFF2-40B4-BE49-F238E27FC236}">
                    <a16:creationId xmlns:a16="http://schemas.microsoft.com/office/drawing/2014/main" id="{DF68C058-5F58-47DE-D89D-D444E90E6D59}"/>
                  </a:ext>
                </a:extLst>
              </p:cNvPr>
              <p:cNvSpPr/>
              <p:nvPr/>
            </p:nvSpPr>
            <p:spPr>
              <a:xfrm>
                <a:off x="1337411" y="3852510"/>
                <a:ext cx="89256" cy="89256"/>
              </a:xfrm>
              <a:prstGeom prst="ellipse">
                <a:avLst/>
              </a:prstGeom>
              <a:solidFill>
                <a:schemeClr val="accent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7" name="타원 126">
                <a:extLst>
                  <a:ext uri="{FF2B5EF4-FFF2-40B4-BE49-F238E27FC236}">
                    <a16:creationId xmlns:a16="http://schemas.microsoft.com/office/drawing/2014/main" id="{7C90ED43-5AED-6813-1786-FF43BACF7D21}"/>
                  </a:ext>
                </a:extLst>
              </p:cNvPr>
              <p:cNvSpPr/>
              <p:nvPr/>
            </p:nvSpPr>
            <p:spPr>
              <a:xfrm>
                <a:off x="1337411" y="4027617"/>
                <a:ext cx="89256" cy="89256"/>
              </a:xfrm>
              <a:prstGeom prst="ellipse">
                <a:avLst/>
              </a:prstGeom>
              <a:solidFill>
                <a:schemeClr val="accent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8" name="타원 127">
                <a:extLst>
                  <a:ext uri="{FF2B5EF4-FFF2-40B4-BE49-F238E27FC236}">
                    <a16:creationId xmlns:a16="http://schemas.microsoft.com/office/drawing/2014/main" id="{AFB7B483-9F66-FFB7-F426-1D845A659A42}"/>
                  </a:ext>
                </a:extLst>
              </p:cNvPr>
              <p:cNvSpPr/>
              <p:nvPr/>
            </p:nvSpPr>
            <p:spPr>
              <a:xfrm>
                <a:off x="1525875" y="3503344"/>
                <a:ext cx="89256" cy="89256"/>
              </a:xfrm>
              <a:prstGeom prst="ellipse">
                <a:avLst/>
              </a:prstGeom>
              <a:solidFill>
                <a:schemeClr val="accent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9" name="타원 128">
                <a:extLst>
                  <a:ext uri="{FF2B5EF4-FFF2-40B4-BE49-F238E27FC236}">
                    <a16:creationId xmlns:a16="http://schemas.microsoft.com/office/drawing/2014/main" id="{782046D9-6FB2-D75E-AD5D-13DA9A1290C6}"/>
                  </a:ext>
                </a:extLst>
              </p:cNvPr>
              <p:cNvSpPr/>
              <p:nvPr/>
            </p:nvSpPr>
            <p:spPr>
              <a:xfrm>
                <a:off x="1525875" y="3674601"/>
                <a:ext cx="89256" cy="89256"/>
              </a:xfrm>
              <a:prstGeom prst="ellipse">
                <a:avLst/>
              </a:prstGeom>
              <a:solidFill>
                <a:schemeClr val="accent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0" name="타원 129">
                <a:extLst>
                  <a:ext uri="{FF2B5EF4-FFF2-40B4-BE49-F238E27FC236}">
                    <a16:creationId xmlns:a16="http://schemas.microsoft.com/office/drawing/2014/main" id="{B023AA3E-9DED-1B11-2DE0-82BEAC601146}"/>
                  </a:ext>
                </a:extLst>
              </p:cNvPr>
              <p:cNvSpPr/>
              <p:nvPr/>
            </p:nvSpPr>
            <p:spPr>
              <a:xfrm>
                <a:off x="1525875" y="3849708"/>
                <a:ext cx="89256" cy="89256"/>
              </a:xfrm>
              <a:prstGeom prst="ellipse">
                <a:avLst/>
              </a:prstGeom>
              <a:solidFill>
                <a:schemeClr val="accent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타원 130">
                <a:extLst>
                  <a:ext uri="{FF2B5EF4-FFF2-40B4-BE49-F238E27FC236}">
                    <a16:creationId xmlns:a16="http://schemas.microsoft.com/office/drawing/2014/main" id="{BDC31A20-947D-0663-ADC3-C4EA65E22763}"/>
                  </a:ext>
                </a:extLst>
              </p:cNvPr>
              <p:cNvSpPr/>
              <p:nvPr/>
            </p:nvSpPr>
            <p:spPr>
              <a:xfrm>
                <a:off x="1525875" y="4024815"/>
                <a:ext cx="89256" cy="89256"/>
              </a:xfrm>
              <a:prstGeom prst="ellipse">
                <a:avLst/>
              </a:prstGeom>
              <a:solidFill>
                <a:schemeClr val="accent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2" name="타원 131">
                <a:extLst>
                  <a:ext uri="{FF2B5EF4-FFF2-40B4-BE49-F238E27FC236}">
                    <a16:creationId xmlns:a16="http://schemas.microsoft.com/office/drawing/2014/main" id="{7D859882-5F9B-368E-A07A-7B6C895D49A3}"/>
                  </a:ext>
                </a:extLst>
              </p:cNvPr>
              <p:cNvSpPr/>
              <p:nvPr/>
            </p:nvSpPr>
            <p:spPr>
              <a:xfrm>
                <a:off x="1156295" y="3594535"/>
                <a:ext cx="89256" cy="89256"/>
              </a:xfrm>
              <a:prstGeom prst="ellipse">
                <a:avLst/>
              </a:prstGeom>
              <a:solidFill>
                <a:schemeClr val="accent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3" name="타원 132">
                <a:extLst>
                  <a:ext uri="{FF2B5EF4-FFF2-40B4-BE49-F238E27FC236}">
                    <a16:creationId xmlns:a16="http://schemas.microsoft.com/office/drawing/2014/main" id="{D82EFB9B-12AD-5CE8-D832-18FC541A46AB}"/>
                  </a:ext>
                </a:extLst>
              </p:cNvPr>
              <p:cNvSpPr/>
              <p:nvPr/>
            </p:nvSpPr>
            <p:spPr>
              <a:xfrm>
                <a:off x="1156295" y="3769642"/>
                <a:ext cx="89256" cy="89256"/>
              </a:xfrm>
              <a:prstGeom prst="ellipse">
                <a:avLst/>
              </a:prstGeom>
              <a:solidFill>
                <a:schemeClr val="accent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" name="타원 133">
                <a:extLst>
                  <a:ext uri="{FF2B5EF4-FFF2-40B4-BE49-F238E27FC236}">
                    <a16:creationId xmlns:a16="http://schemas.microsoft.com/office/drawing/2014/main" id="{71555915-DA5D-FC2D-3D59-B3ADCC20FDC4}"/>
                  </a:ext>
                </a:extLst>
              </p:cNvPr>
              <p:cNvSpPr/>
              <p:nvPr/>
            </p:nvSpPr>
            <p:spPr>
              <a:xfrm>
                <a:off x="1156295" y="3944748"/>
                <a:ext cx="89256" cy="89256"/>
              </a:xfrm>
              <a:prstGeom prst="ellipse">
                <a:avLst/>
              </a:prstGeom>
              <a:solidFill>
                <a:schemeClr val="accent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5" name="타원 134">
                <a:extLst>
                  <a:ext uri="{FF2B5EF4-FFF2-40B4-BE49-F238E27FC236}">
                    <a16:creationId xmlns:a16="http://schemas.microsoft.com/office/drawing/2014/main" id="{92F7ADDB-767E-EC64-A8A8-A96D9DA9EA34}"/>
                  </a:ext>
                </a:extLst>
              </p:cNvPr>
              <p:cNvSpPr/>
              <p:nvPr/>
            </p:nvSpPr>
            <p:spPr>
              <a:xfrm>
                <a:off x="1706488" y="3674601"/>
                <a:ext cx="89256" cy="89256"/>
              </a:xfrm>
              <a:prstGeom prst="ellipse">
                <a:avLst/>
              </a:prstGeom>
              <a:solidFill>
                <a:schemeClr val="accent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6" name="타원 135">
                <a:extLst>
                  <a:ext uri="{FF2B5EF4-FFF2-40B4-BE49-F238E27FC236}">
                    <a16:creationId xmlns:a16="http://schemas.microsoft.com/office/drawing/2014/main" id="{A2CCF779-A778-5C7A-BC96-B0CF2FDD0E10}"/>
                  </a:ext>
                </a:extLst>
              </p:cNvPr>
              <p:cNvSpPr/>
              <p:nvPr/>
            </p:nvSpPr>
            <p:spPr>
              <a:xfrm>
                <a:off x="1706488" y="3849708"/>
                <a:ext cx="89256" cy="89256"/>
              </a:xfrm>
              <a:prstGeom prst="ellipse">
                <a:avLst/>
              </a:prstGeom>
              <a:solidFill>
                <a:schemeClr val="accent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37" name="직선 연결선 136">
                <a:extLst>
                  <a:ext uri="{FF2B5EF4-FFF2-40B4-BE49-F238E27FC236}">
                    <a16:creationId xmlns:a16="http://schemas.microsoft.com/office/drawing/2014/main" id="{373F838F-9B5E-EED3-995C-9B003F80AA7F}"/>
                  </a:ext>
                </a:extLst>
              </p:cNvPr>
              <p:cNvCxnSpPr>
                <a:stCxn id="132" idx="7"/>
                <a:endCxn id="124" idx="2"/>
              </p:cNvCxnSpPr>
              <p:nvPr/>
            </p:nvCxnSpPr>
            <p:spPr>
              <a:xfrm flipV="1">
                <a:off x="1232480" y="3550775"/>
                <a:ext cx="104931" cy="5683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8" name="직선 연결선 137">
                <a:extLst>
                  <a:ext uri="{FF2B5EF4-FFF2-40B4-BE49-F238E27FC236}">
                    <a16:creationId xmlns:a16="http://schemas.microsoft.com/office/drawing/2014/main" id="{F6C73B3B-9D6A-5830-CA2B-2E0A9D64E04E}"/>
                  </a:ext>
                </a:extLst>
              </p:cNvPr>
              <p:cNvCxnSpPr>
                <a:cxnSpLocks/>
                <a:stCxn id="124" idx="6"/>
                <a:endCxn id="128" idx="2"/>
              </p:cNvCxnSpPr>
              <p:nvPr/>
            </p:nvCxnSpPr>
            <p:spPr>
              <a:xfrm flipV="1">
                <a:off x="1426667" y="3547972"/>
                <a:ext cx="99208" cy="280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9" name="직선 연결선 138">
                <a:extLst>
                  <a:ext uri="{FF2B5EF4-FFF2-40B4-BE49-F238E27FC236}">
                    <a16:creationId xmlns:a16="http://schemas.microsoft.com/office/drawing/2014/main" id="{DDBD8BCA-0588-837B-B4DD-8525DA19FDEB}"/>
                  </a:ext>
                </a:extLst>
              </p:cNvPr>
              <p:cNvCxnSpPr>
                <a:cxnSpLocks/>
                <a:stCxn id="128" idx="5"/>
                <a:endCxn id="135" idx="1"/>
              </p:cNvCxnSpPr>
              <p:nvPr/>
            </p:nvCxnSpPr>
            <p:spPr>
              <a:xfrm>
                <a:off x="1602061" y="3579529"/>
                <a:ext cx="117498" cy="10814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0" name="직선 연결선 139">
                <a:extLst>
                  <a:ext uri="{FF2B5EF4-FFF2-40B4-BE49-F238E27FC236}">
                    <a16:creationId xmlns:a16="http://schemas.microsoft.com/office/drawing/2014/main" id="{8E6953EB-FF4E-C569-8E8B-53CB227960F8}"/>
                  </a:ext>
                </a:extLst>
              </p:cNvPr>
              <p:cNvCxnSpPr>
                <a:cxnSpLocks/>
                <a:stCxn id="133" idx="7"/>
                <a:endCxn id="125" idx="2"/>
              </p:cNvCxnSpPr>
              <p:nvPr/>
            </p:nvCxnSpPr>
            <p:spPr>
              <a:xfrm flipV="1">
                <a:off x="1232480" y="3722032"/>
                <a:ext cx="104931" cy="6068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1" name="직선 연결선 140">
                <a:extLst>
                  <a:ext uri="{FF2B5EF4-FFF2-40B4-BE49-F238E27FC236}">
                    <a16:creationId xmlns:a16="http://schemas.microsoft.com/office/drawing/2014/main" id="{3BE636A5-7C6F-CF58-58F9-5FD4C71FE174}"/>
                  </a:ext>
                </a:extLst>
              </p:cNvPr>
              <p:cNvCxnSpPr>
                <a:cxnSpLocks/>
                <a:stCxn id="133" idx="5"/>
                <a:endCxn id="126" idx="2"/>
              </p:cNvCxnSpPr>
              <p:nvPr/>
            </p:nvCxnSpPr>
            <p:spPr>
              <a:xfrm>
                <a:off x="1232480" y="3845827"/>
                <a:ext cx="104931" cy="5131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2" name="직선 연결선 141">
                <a:extLst>
                  <a:ext uri="{FF2B5EF4-FFF2-40B4-BE49-F238E27FC236}">
                    <a16:creationId xmlns:a16="http://schemas.microsoft.com/office/drawing/2014/main" id="{374A6E64-F189-2374-9527-412B40050E2E}"/>
                  </a:ext>
                </a:extLst>
              </p:cNvPr>
              <p:cNvCxnSpPr>
                <a:cxnSpLocks/>
                <a:stCxn id="134" idx="5"/>
                <a:endCxn id="127" idx="2"/>
              </p:cNvCxnSpPr>
              <p:nvPr/>
            </p:nvCxnSpPr>
            <p:spPr>
              <a:xfrm>
                <a:off x="1232480" y="4020934"/>
                <a:ext cx="104931" cy="5131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3" name="직선 연결선 142">
                <a:extLst>
                  <a:ext uri="{FF2B5EF4-FFF2-40B4-BE49-F238E27FC236}">
                    <a16:creationId xmlns:a16="http://schemas.microsoft.com/office/drawing/2014/main" id="{235960BD-2AE2-1F13-2304-FDF906F63EE3}"/>
                  </a:ext>
                </a:extLst>
              </p:cNvPr>
              <p:cNvCxnSpPr>
                <a:cxnSpLocks/>
                <a:stCxn id="127" idx="6"/>
                <a:endCxn id="131" idx="2"/>
              </p:cNvCxnSpPr>
              <p:nvPr/>
            </p:nvCxnSpPr>
            <p:spPr>
              <a:xfrm flipV="1">
                <a:off x="1426667" y="4069443"/>
                <a:ext cx="99208" cy="280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4" name="직선 연결선 143">
                <a:extLst>
                  <a:ext uri="{FF2B5EF4-FFF2-40B4-BE49-F238E27FC236}">
                    <a16:creationId xmlns:a16="http://schemas.microsoft.com/office/drawing/2014/main" id="{A1459F98-FFFE-E157-6448-1E5ABB70FFDF}"/>
                  </a:ext>
                </a:extLst>
              </p:cNvPr>
              <p:cNvCxnSpPr>
                <a:cxnSpLocks/>
                <a:stCxn id="126" idx="7"/>
                <a:endCxn id="129" idx="3"/>
              </p:cNvCxnSpPr>
              <p:nvPr/>
            </p:nvCxnSpPr>
            <p:spPr>
              <a:xfrm flipV="1">
                <a:off x="1413596" y="3750786"/>
                <a:ext cx="125350" cy="11479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5" name="직선 연결선 144">
                <a:extLst>
                  <a:ext uri="{FF2B5EF4-FFF2-40B4-BE49-F238E27FC236}">
                    <a16:creationId xmlns:a16="http://schemas.microsoft.com/office/drawing/2014/main" id="{D7BD4113-BB18-D565-42FD-00ECA01E21BE}"/>
                  </a:ext>
                </a:extLst>
              </p:cNvPr>
              <p:cNvCxnSpPr>
                <a:cxnSpLocks/>
                <a:stCxn id="125" idx="5"/>
                <a:endCxn id="130" idx="1"/>
              </p:cNvCxnSpPr>
              <p:nvPr/>
            </p:nvCxnSpPr>
            <p:spPr>
              <a:xfrm>
                <a:off x="1413596" y="3753589"/>
                <a:ext cx="125350" cy="10919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6" name="직선 연결선 145">
                <a:extLst>
                  <a:ext uri="{FF2B5EF4-FFF2-40B4-BE49-F238E27FC236}">
                    <a16:creationId xmlns:a16="http://schemas.microsoft.com/office/drawing/2014/main" id="{19642C24-3F9F-D884-AFDB-897F1B3711F4}"/>
                  </a:ext>
                </a:extLst>
              </p:cNvPr>
              <p:cNvCxnSpPr>
                <a:cxnSpLocks/>
                <a:stCxn id="129" idx="6"/>
                <a:endCxn id="135" idx="2"/>
              </p:cNvCxnSpPr>
              <p:nvPr/>
            </p:nvCxnSpPr>
            <p:spPr>
              <a:xfrm>
                <a:off x="1615132" y="3719229"/>
                <a:ext cx="91356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7" name="직선 연결선 146">
                <a:extLst>
                  <a:ext uri="{FF2B5EF4-FFF2-40B4-BE49-F238E27FC236}">
                    <a16:creationId xmlns:a16="http://schemas.microsoft.com/office/drawing/2014/main" id="{17E40DDA-6B66-F471-A04A-AD5DC5E831E3}"/>
                  </a:ext>
                </a:extLst>
              </p:cNvPr>
              <p:cNvCxnSpPr>
                <a:cxnSpLocks/>
                <a:stCxn id="130" idx="6"/>
                <a:endCxn id="136" idx="2"/>
              </p:cNvCxnSpPr>
              <p:nvPr/>
            </p:nvCxnSpPr>
            <p:spPr>
              <a:xfrm>
                <a:off x="1615132" y="3894336"/>
                <a:ext cx="91356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8" name="직선 연결선 147">
                <a:extLst>
                  <a:ext uri="{FF2B5EF4-FFF2-40B4-BE49-F238E27FC236}">
                    <a16:creationId xmlns:a16="http://schemas.microsoft.com/office/drawing/2014/main" id="{51ACDA89-399A-6AE4-3E81-F80451B00728}"/>
                  </a:ext>
                </a:extLst>
              </p:cNvPr>
              <p:cNvCxnSpPr>
                <a:cxnSpLocks/>
                <a:stCxn id="131" idx="7"/>
                <a:endCxn id="136" idx="3"/>
              </p:cNvCxnSpPr>
              <p:nvPr/>
            </p:nvCxnSpPr>
            <p:spPr>
              <a:xfrm flipV="1">
                <a:off x="1602061" y="3925893"/>
                <a:ext cx="117498" cy="11199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9" name="직선 연결선 148">
                <a:extLst>
                  <a:ext uri="{FF2B5EF4-FFF2-40B4-BE49-F238E27FC236}">
                    <a16:creationId xmlns:a16="http://schemas.microsoft.com/office/drawing/2014/main" id="{3FB0B1D3-DE9A-45A8-86C7-FBE7D92391F8}"/>
                  </a:ext>
                </a:extLst>
              </p:cNvPr>
              <p:cNvCxnSpPr>
                <a:cxnSpLocks/>
                <a:stCxn id="135" idx="4"/>
                <a:endCxn id="136" idx="0"/>
              </p:cNvCxnSpPr>
              <p:nvPr/>
            </p:nvCxnSpPr>
            <p:spPr>
              <a:xfrm>
                <a:off x="1751116" y="3763858"/>
                <a:ext cx="0" cy="8585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4AB04334-C2AB-5F06-C27B-20DB9748E4C2}"/>
                </a:ext>
              </a:extLst>
            </p:cNvPr>
            <p:cNvGrpSpPr/>
            <p:nvPr/>
          </p:nvGrpSpPr>
          <p:grpSpPr>
            <a:xfrm rot="16200000">
              <a:off x="5795632" y="3894637"/>
              <a:ext cx="581317" cy="637223"/>
              <a:chOff x="1156295" y="4623465"/>
              <a:chExt cx="639449" cy="613528"/>
            </a:xfrm>
          </p:grpSpPr>
          <p:sp>
            <p:nvSpPr>
              <p:cNvPr id="98" name="타원 97">
                <a:extLst>
                  <a:ext uri="{FF2B5EF4-FFF2-40B4-BE49-F238E27FC236}">
                    <a16:creationId xmlns:a16="http://schemas.microsoft.com/office/drawing/2014/main" id="{89B50060-84A6-0F5D-3ADC-F7ED4AEE0BCF}"/>
                  </a:ext>
                </a:extLst>
              </p:cNvPr>
              <p:cNvSpPr/>
              <p:nvPr/>
            </p:nvSpPr>
            <p:spPr>
              <a:xfrm>
                <a:off x="1337411" y="4626267"/>
                <a:ext cx="89256" cy="89256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9" name="타원 98">
                <a:extLst>
                  <a:ext uri="{FF2B5EF4-FFF2-40B4-BE49-F238E27FC236}">
                    <a16:creationId xmlns:a16="http://schemas.microsoft.com/office/drawing/2014/main" id="{68FA440C-ECA6-5624-4B7C-8CA6297FE13F}"/>
                  </a:ext>
                </a:extLst>
              </p:cNvPr>
              <p:cNvSpPr/>
              <p:nvPr/>
            </p:nvSpPr>
            <p:spPr>
              <a:xfrm>
                <a:off x="1337411" y="4797524"/>
                <a:ext cx="89256" cy="89256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0" name="타원 99">
                <a:extLst>
                  <a:ext uri="{FF2B5EF4-FFF2-40B4-BE49-F238E27FC236}">
                    <a16:creationId xmlns:a16="http://schemas.microsoft.com/office/drawing/2014/main" id="{D9396B42-9953-2BD3-552D-392F2469387B}"/>
                  </a:ext>
                </a:extLst>
              </p:cNvPr>
              <p:cNvSpPr/>
              <p:nvPr/>
            </p:nvSpPr>
            <p:spPr>
              <a:xfrm>
                <a:off x="1337411" y="4972631"/>
                <a:ext cx="89256" cy="89256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1" name="타원 100">
                <a:extLst>
                  <a:ext uri="{FF2B5EF4-FFF2-40B4-BE49-F238E27FC236}">
                    <a16:creationId xmlns:a16="http://schemas.microsoft.com/office/drawing/2014/main" id="{816B87D8-E445-35FF-5E6C-5E4CBC2249A9}"/>
                  </a:ext>
                </a:extLst>
              </p:cNvPr>
              <p:cNvSpPr/>
              <p:nvPr/>
            </p:nvSpPr>
            <p:spPr>
              <a:xfrm>
                <a:off x="1337411" y="5147737"/>
                <a:ext cx="89256" cy="89256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2" name="타원 101">
                <a:extLst>
                  <a:ext uri="{FF2B5EF4-FFF2-40B4-BE49-F238E27FC236}">
                    <a16:creationId xmlns:a16="http://schemas.microsoft.com/office/drawing/2014/main" id="{CD2813AA-765E-698C-7CE1-1916B6EEBF05}"/>
                  </a:ext>
                </a:extLst>
              </p:cNvPr>
              <p:cNvSpPr/>
              <p:nvPr/>
            </p:nvSpPr>
            <p:spPr>
              <a:xfrm>
                <a:off x="1525875" y="4623465"/>
                <a:ext cx="89256" cy="89256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" name="타원 102">
                <a:extLst>
                  <a:ext uri="{FF2B5EF4-FFF2-40B4-BE49-F238E27FC236}">
                    <a16:creationId xmlns:a16="http://schemas.microsoft.com/office/drawing/2014/main" id="{62E90866-85E3-3149-80E6-A8DD86D4BA05}"/>
                  </a:ext>
                </a:extLst>
              </p:cNvPr>
              <p:cNvSpPr/>
              <p:nvPr/>
            </p:nvSpPr>
            <p:spPr>
              <a:xfrm>
                <a:off x="1525875" y="4794722"/>
                <a:ext cx="89256" cy="89256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" name="타원 103">
                <a:extLst>
                  <a:ext uri="{FF2B5EF4-FFF2-40B4-BE49-F238E27FC236}">
                    <a16:creationId xmlns:a16="http://schemas.microsoft.com/office/drawing/2014/main" id="{5DD489C8-8F8D-A3D7-A58B-8D69AB4B8ABF}"/>
                  </a:ext>
                </a:extLst>
              </p:cNvPr>
              <p:cNvSpPr/>
              <p:nvPr/>
            </p:nvSpPr>
            <p:spPr>
              <a:xfrm>
                <a:off x="1525875" y="4969828"/>
                <a:ext cx="89256" cy="89256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" name="타원 104">
                <a:extLst>
                  <a:ext uri="{FF2B5EF4-FFF2-40B4-BE49-F238E27FC236}">
                    <a16:creationId xmlns:a16="http://schemas.microsoft.com/office/drawing/2014/main" id="{C4751B3B-2435-130D-7131-78E6FF530951}"/>
                  </a:ext>
                </a:extLst>
              </p:cNvPr>
              <p:cNvSpPr/>
              <p:nvPr/>
            </p:nvSpPr>
            <p:spPr>
              <a:xfrm>
                <a:off x="1525875" y="5144935"/>
                <a:ext cx="89256" cy="89256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" name="타원 105">
                <a:extLst>
                  <a:ext uri="{FF2B5EF4-FFF2-40B4-BE49-F238E27FC236}">
                    <a16:creationId xmlns:a16="http://schemas.microsoft.com/office/drawing/2014/main" id="{B6C9A304-8C78-FDAD-7500-B46A7E12A32E}"/>
                  </a:ext>
                </a:extLst>
              </p:cNvPr>
              <p:cNvSpPr/>
              <p:nvPr/>
            </p:nvSpPr>
            <p:spPr>
              <a:xfrm>
                <a:off x="1156295" y="4714656"/>
                <a:ext cx="89256" cy="89256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" name="타원 106">
                <a:extLst>
                  <a:ext uri="{FF2B5EF4-FFF2-40B4-BE49-F238E27FC236}">
                    <a16:creationId xmlns:a16="http://schemas.microsoft.com/office/drawing/2014/main" id="{3F875F30-F765-C2DE-DC83-B2EF52C2708F}"/>
                  </a:ext>
                </a:extLst>
              </p:cNvPr>
              <p:cNvSpPr/>
              <p:nvPr/>
            </p:nvSpPr>
            <p:spPr>
              <a:xfrm>
                <a:off x="1156295" y="4889762"/>
                <a:ext cx="89256" cy="89256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" name="타원 107">
                <a:extLst>
                  <a:ext uri="{FF2B5EF4-FFF2-40B4-BE49-F238E27FC236}">
                    <a16:creationId xmlns:a16="http://schemas.microsoft.com/office/drawing/2014/main" id="{04151FAF-DC8C-4A32-3242-2958B7944C74}"/>
                  </a:ext>
                </a:extLst>
              </p:cNvPr>
              <p:cNvSpPr/>
              <p:nvPr/>
            </p:nvSpPr>
            <p:spPr>
              <a:xfrm>
                <a:off x="1156295" y="5064869"/>
                <a:ext cx="89256" cy="89256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" name="타원 108">
                <a:extLst>
                  <a:ext uri="{FF2B5EF4-FFF2-40B4-BE49-F238E27FC236}">
                    <a16:creationId xmlns:a16="http://schemas.microsoft.com/office/drawing/2014/main" id="{BE51172E-8560-CDBA-1078-D9ECF13866CB}"/>
                  </a:ext>
                </a:extLst>
              </p:cNvPr>
              <p:cNvSpPr/>
              <p:nvPr/>
            </p:nvSpPr>
            <p:spPr>
              <a:xfrm>
                <a:off x="1706488" y="4794722"/>
                <a:ext cx="89256" cy="89256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" name="타원 109">
                <a:extLst>
                  <a:ext uri="{FF2B5EF4-FFF2-40B4-BE49-F238E27FC236}">
                    <a16:creationId xmlns:a16="http://schemas.microsoft.com/office/drawing/2014/main" id="{07CC6276-5735-20B8-DA19-BE92CAE8107A}"/>
                  </a:ext>
                </a:extLst>
              </p:cNvPr>
              <p:cNvSpPr/>
              <p:nvPr/>
            </p:nvSpPr>
            <p:spPr>
              <a:xfrm>
                <a:off x="1706488" y="4969828"/>
                <a:ext cx="89256" cy="89256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11" name="직선 연결선 110">
                <a:extLst>
                  <a:ext uri="{FF2B5EF4-FFF2-40B4-BE49-F238E27FC236}">
                    <a16:creationId xmlns:a16="http://schemas.microsoft.com/office/drawing/2014/main" id="{62587E7C-07E5-3B61-80C1-01E53F3116E7}"/>
                  </a:ext>
                </a:extLst>
              </p:cNvPr>
              <p:cNvCxnSpPr>
                <a:stCxn id="106" idx="7"/>
                <a:endCxn id="98" idx="2"/>
              </p:cNvCxnSpPr>
              <p:nvPr/>
            </p:nvCxnSpPr>
            <p:spPr>
              <a:xfrm flipV="1">
                <a:off x="1232480" y="4670895"/>
                <a:ext cx="104931" cy="5683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2" name="직선 연결선 111">
                <a:extLst>
                  <a:ext uri="{FF2B5EF4-FFF2-40B4-BE49-F238E27FC236}">
                    <a16:creationId xmlns:a16="http://schemas.microsoft.com/office/drawing/2014/main" id="{7B1502B4-EA22-B5C0-A82B-2FD82AC6486C}"/>
                  </a:ext>
                </a:extLst>
              </p:cNvPr>
              <p:cNvCxnSpPr>
                <a:cxnSpLocks/>
                <a:stCxn id="98" idx="6"/>
                <a:endCxn id="102" idx="2"/>
              </p:cNvCxnSpPr>
              <p:nvPr/>
            </p:nvCxnSpPr>
            <p:spPr>
              <a:xfrm flipV="1">
                <a:off x="1426667" y="4668093"/>
                <a:ext cx="99208" cy="280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3" name="직선 연결선 112">
                <a:extLst>
                  <a:ext uri="{FF2B5EF4-FFF2-40B4-BE49-F238E27FC236}">
                    <a16:creationId xmlns:a16="http://schemas.microsoft.com/office/drawing/2014/main" id="{50E02A35-3B30-3CE7-C095-7AAD43337B74}"/>
                  </a:ext>
                </a:extLst>
              </p:cNvPr>
              <p:cNvCxnSpPr>
                <a:cxnSpLocks/>
                <a:stCxn id="102" idx="5"/>
                <a:endCxn id="109" idx="1"/>
              </p:cNvCxnSpPr>
              <p:nvPr/>
            </p:nvCxnSpPr>
            <p:spPr>
              <a:xfrm>
                <a:off x="1602061" y="4699650"/>
                <a:ext cx="117498" cy="10814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직선 연결선 113">
                <a:extLst>
                  <a:ext uri="{FF2B5EF4-FFF2-40B4-BE49-F238E27FC236}">
                    <a16:creationId xmlns:a16="http://schemas.microsoft.com/office/drawing/2014/main" id="{D0E5C874-301D-7020-9352-1DB8AFC1AC6B}"/>
                  </a:ext>
                </a:extLst>
              </p:cNvPr>
              <p:cNvCxnSpPr>
                <a:cxnSpLocks/>
                <a:stCxn id="107" idx="7"/>
                <a:endCxn id="99" idx="2"/>
              </p:cNvCxnSpPr>
              <p:nvPr/>
            </p:nvCxnSpPr>
            <p:spPr>
              <a:xfrm flipV="1">
                <a:off x="1232480" y="4842152"/>
                <a:ext cx="104931" cy="6068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5" name="직선 연결선 114">
                <a:extLst>
                  <a:ext uri="{FF2B5EF4-FFF2-40B4-BE49-F238E27FC236}">
                    <a16:creationId xmlns:a16="http://schemas.microsoft.com/office/drawing/2014/main" id="{79C578BE-61EB-090D-072F-395C6D9EB91B}"/>
                  </a:ext>
                </a:extLst>
              </p:cNvPr>
              <p:cNvCxnSpPr>
                <a:cxnSpLocks/>
                <a:stCxn id="107" idx="5"/>
                <a:endCxn id="100" idx="2"/>
              </p:cNvCxnSpPr>
              <p:nvPr/>
            </p:nvCxnSpPr>
            <p:spPr>
              <a:xfrm>
                <a:off x="1232480" y="4965947"/>
                <a:ext cx="104931" cy="5131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6" name="직선 연결선 115">
                <a:extLst>
                  <a:ext uri="{FF2B5EF4-FFF2-40B4-BE49-F238E27FC236}">
                    <a16:creationId xmlns:a16="http://schemas.microsoft.com/office/drawing/2014/main" id="{2B2C373E-F3FF-AECB-FE3D-9E69C1735070}"/>
                  </a:ext>
                </a:extLst>
              </p:cNvPr>
              <p:cNvCxnSpPr>
                <a:cxnSpLocks/>
                <a:stCxn id="108" idx="5"/>
                <a:endCxn id="101" idx="2"/>
              </p:cNvCxnSpPr>
              <p:nvPr/>
            </p:nvCxnSpPr>
            <p:spPr>
              <a:xfrm>
                <a:off x="1232480" y="5141054"/>
                <a:ext cx="104931" cy="5131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직선 연결선 116">
                <a:extLst>
                  <a:ext uri="{FF2B5EF4-FFF2-40B4-BE49-F238E27FC236}">
                    <a16:creationId xmlns:a16="http://schemas.microsoft.com/office/drawing/2014/main" id="{9E598077-C1EC-4558-D21D-F3607325321A}"/>
                  </a:ext>
                </a:extLst>
              </p:cNvPr>
              <p:cNvCxnSpPr>
                <a:cxnSpLocks/>
                <a:stCxn id="101" idx="6"/>
                <a:endCxn id="105" idx="2"/>
              </p:cNvCxnSpPr>
              <p:nvPr/>
            </p:nvCxnSpPr>
            <p:spPr>
              <a:xfrm flipV="1">
                <a:off x="1426667" y="5189563"/>
                <a:ext cx="99208" cy="280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8" name="직선 연결선 117">
                <a:extLst>
                  <a:ext uri="{FF2B5EF4-FFF2-40B4-BE49-F238E27FC236}">
                    <a16:creationId xmlns:a16="http://schemas.microsoft.com/office/drawing/2014/main" id="{07E1CDA8-415D-3540-9E13-3CD781E7C4A3}"/>
                  </a:ext>
                </a:extLst>
              </p:cNvPr>
              <p:cNvCxnSpPr>
                <a:cxnSpLocks/>
                <a:stCxn id="100" idx="7"/>
                <a:endCxn id="103" idx="3"/>
              </p:cNvCxnSpPr>
              <p:nvPr/>
            </p:nvCxnSpPr>
            <p:spPr>
              <a:xfrm flipV="1">
                <a:off x="1413596" y="4870907"/>
                <a:ext cx="125350" cy="11479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9" name="직선 연결선 118">
                <a:extLst>
                  <a:ext uri="{FF2B5EF4-FFF2-40B4-BE49-F238E27FC236}">
                    <a16:creationId xmlns:a16="http://schemas.microsoft.com/office/drawing/2014/main" id="{13818E6B-BDD7-1820-328A-3694EF019A31}"/>
                  </a:ext>
                </a:extLst>
              </p:cNvPr>
              <p:cNvCxnSpPr>
                <a:cxnSpLocks/>
                <a:stCxn id="99" idx="5"/>
                <a:endCxn id="104" idx="1"/>
              </p:cNvCxnSpPr>
              <p:nvPr/>
            </p:nvCxnSpPr>
            <p:spPr>
              <a:xfrm>
                <a:off x="1413596" y="4873709"/>
                <a:ext cx="125350" cy="10919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0" name="직선 연결선 119">
                <a:extLst>
                  <a:ext uri="{FF2B5EF4-FFF2-40B4-BE49-F238E27FC236}">
                    <a16:creationId xmlns:a16="http://schemas.microsoft.com/office/drawing/2014/main" id="{9410AF28-8A72-D8F5-A715-02903559CF30}"/>
                  </a:ext>
                </a:extLst>
              </p:cNvPr>
              <p:cNvCxnSpPr>
                <a:cxnSpLocks/>
                <a:stCxn id="103" idx="6"/>
                <a:endCxn id="109" idx="2"/>
              </p:cNvCxnSpPr>
              <p:nvPr/>
            </p:nvCxnSpPr>
            <p:spPr>
              <a:xfrm>
                <a:off x="1615132" y="4839350"/>
                <a:ext cx="91356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1" name="직선 연결선 120">
                <a:extLst>
                  <a:ext uri="{FF2B5EF4-FFF2-40B4-BE49-F238E27FC236}">
                    <a16:creationId xmlns:a16="http://schemas.microsoft.com/office/drawing/2014/main" id="{1F494AB0-9B73-1CC3-E73A-9364F07F657B}"/>
                  </a:ext>
                </a:extLst>
              </p:cNvPr>
              <p:cNvCxnSpPr>
                <a:cxnSpLocks/>
                <a:stCxn id="104" idx="6"/>
                <a:endCxn id="110" idx="2"/>
              </p:cNvCxnSpPr>
              <p:nvPr/>
            </p:nvCxnSpPr>
            <p:spPr>
              <a:xfrm>
                <a:off x="1615132" y="5014456"/>
                <a:ext cx="91356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2" name="직선 연결선 121">
                <a:extLst>
                  <a:ext uri="{FF2B5EF4-FFF2-40B4-BE49-F238E27FC236}">
                    <a16:creationId xmlns:a16="http://schemas.microsoft.com/office/drawing/2014/main" id="{6DC49D93-A85D-A3E5-61C2-4995062B46DC}"/>
                  </a:ext>
                </a:extLst>
              </p:cNvPr>
              <p:cNvCxnSpPr>
                <a:cxnSpLocks/>
                <a:stCxn id="105" idx="7"/>
                <a:endCxn id="110" idx="3"/>
              </p:cNvCxnSpPr>
              <p:nvPr/>
            </p:nvCxnSpPr>
            <p:spPr>
              <a:xfrm flipV="1">
                <a:off x="1602061" y="5046013"/>
                <a:ext cx="117498" cy="11199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3" name="직선 연결선 122">
                <a:extLst>
                  <a:ext uri="{FF2B5EF4-FFF2-40B4-BE49-F238E27FC236}">
                    <a16:creationId xmlns:a16="http://schemas.microsoft.com/office/drawing/2014/main" id="{B7B0F140-0C5C-2B60-7FBF-437DE2D49220}"/>
                  </a:ext>
                </a:extLst>
              </p:cNvPr>
              <p:cNvCxnSpPr>
                <a:cxnSpLocks/>
                <a:stCxn id="109" idx="4"/>
                <a:endCxn id="110" idx="0"/>
              </p:cNvCxnSpPr>
              <p:nvPr/>
            </p:nvCxnSpPr>
            <p:spPr>
              <a:xfrm>
                <a:off x="1751116" y="4883978"/>
                <a:ext cx="0" cy="8585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원통형 24">
              <a:extLst>
                <a:ext uri="{FF2B5EF4-FFF2-40B4-BE49-F238E27FC236}">
                  <a16:creationId xmlns:a16="http://schemas.microsoft.com/office/drawing/2014/main" id="{90E8466B-6F78-40A6-5286-10D9A909F7A9}"/>
                </a:ext>
              </a:extLst>
            </p:cNvPr>
            <p:cNvSpPr/>
            <p:nvPr/>
          </p:nvSpPr>
          <p:spPr>
            <a:xfrm>
              <a:off x="4000200" y="3069683"/>
              <a:ext cx="1135527" cy="468879"/>
            </a:xfrm>
            <a:prstGeom prst="can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Server</a:t>
              </a:r>
              <a:endParaRPr lang="ko-KR" alt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6" name="직선 화살표 연결선 25">
              <a:extLst>
                <a:ext uri="{FF2B5EF4-FFF2-40B4-BE49-F238E27FC236}">
                  <a16:creationId xmlns:a16="http://schemas.microsoft.com/office/drawing/2014/main" id="{A90009AE-1C24-9F39-A8D5-56A346BDBB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04459" y="3571571"/>
              <a:ext cx="1026832" cy="334674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직선 화살표 연결선 26">
              <a:extLst>
                <a:ext uri="{FF2B5EF4-FFF2-40B4-BE49-F238E27FC236}">
                  <a16:creationId xmlns:a16="http://schemas.microsoft.com/office/drawing/2014/main" id="{7E3F41DD-FEFC-BDD2-D5A6-B13DDDBD8C9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83483" y="3591267"/>
              <a:ext cx="7710" cy="30032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직선 화살표 연결선 27">
              <a:extLst>
                <a:ext uri="{FF2B5EF4-FFF2-40B4-BE49-F238E27FC236}">
                  <a16:creationId xmlns:a16="http://schemas.microsoft.com/office/drawing/2014/main" id="{94103707-6BD6-E4A5-902F-66F21717B8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11609" y="3571047"/>
              <a:ext cx="1073756" cy="317893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1BDD9612-A4F4-0F8B-FEEE-32BA6880B828}"/>
                    </a:ext>
                  </a:extLst>
                </p:cNvPr>
                <p:cNvSpPr txBox="1"/>
                <p:nvPr/>
              </p:nvSpPr>
              <p:spPr>
                <a:xfrm>
                  <a:off x="3550327" y="3773610"/>
                  <a:ext cx="386873" cy="24568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ko-KR" sz="11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ko-KR" sz="1100" b="1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∆</m:t>
                            </m:r>
                            <m:r>
                              <a:rPr lang="ko-KR" altLang="en-US" sz="110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ko-KR" sz="11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altLang="ko-KR" sz="11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ko-KR" alt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1BDD9612-A4F4-0F8B-FEEE-32BA6880B8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0327" y="3773610"/>
                  <a:ext cx="386873" cy="245687"/>
                </a:xfrm>
                <a:prstGeom prst="rect">
                  <a:avLst/>
                </a:prstGeom>
                <a:blipFill>
                  <a:blip r:embed="rId2"/>
                  <a:stretch>
                    <a:fillRect l="-11628" r="-9302" b="-17857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65E8377F-F8E5-4D71-674C-71AA5980D375}"/>
                    </a:ext>
                  </a:extLst>
                </p:cNvPr>
                <p:cNvSpPr txBox="1"/>
                <p:nvPr/>
              </p:nvSpPr>
              <p:spPr>
                <a:xfrm>
                  <a:off x="4645323" y="3637558"/>
                  <a:ext cx="391227" cy="246241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ko-KR" sz="11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ko-KR" sz="1100" b="1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∆</m:t>
                            </m:r>
                            <m:r>
                              <a:rPr lang="ko-KR" altLang="en-US" sz="110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ko-KR" sz="11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altLang="ko-KR" sz="11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ko-KR" alt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65E8377F-F8E5-4D71-674C-71AA5980D3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5323" y="3637558"/>
                  <a:ext cx="391227" cy="246241"/>
                </a:xfrm>
                <a:prstGeom prst="rect">
                  <a:avLst/>
                </a:prstGeom>
                <a:blipFill>
                  <a:blip r:embed="rId3"/>
                  <a:stretch>
                    <a:fillRect l="-11364" t="-3571" r="-6818" b="-14286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8F3D44F1-4329-38EC-7400-4ECF451BE3F9}"/>
                    </a:ext>
                  </a:extLst>
                </p:cNvPr>
                <p:cNvSpPr txBox="1"/>
                <p:nvPr/>
              </p:nvSpPr>
              <p:spPr>
                <a:xfrm>
                  <a:off x="5436361" y="3423983"/>
                  <a:ext cx="400213" cy="252541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ko-KR" sz="11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ko-KR" sz="1100" b="1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∆</m:t>
                            </m:r>
                            <m:r>
                              <a:rPr lang="ko-KR" altLang="en-US" sz="110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ko-KR" sz="11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altLang="ko-KR" sz="11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bSup>
                      </m:oMath>
                    </m:oMathPara>
                  </a14:m>
                  <a:endParaRPr lang="ko-KR" alt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8F3D44F1-4329-38EC-7400-4ECF451BE3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6361" y="3423983"/>
                  <a:ext cx="400213" cy="252541"/>
                </a:xfrm>
                <a:prstGeom prst="rect">
                  <a:avLst/>
                </a:prstGeom>
                <a:blipFill>
                  <a:blip r:embed="rId4"/>
                  <a:stretch>
                    <a:fillRect l="-11111" r="-4444" b="-17241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6FCF51D-DA03-0B6B-343C-EDC6B3B27FA6}"/>
                </a:ext>
              </a:extLst>
            </p:cNvPr>
            <p:cNvSpPr txBox="1"/>
            <p:nvPr/>
          </p:nvSpPr>
          <p:spPr>
            <a:xfrm>
              <a:off x="4755716" y="2195493"/>
              <a:ext cx="1675036" cy="37797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Aggregation</a:t>
              </a:r>
              <a:endParaRPr lang="ko-KR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18F347B-50F0-5790-9F89-C6749054F231}"/>
                    </a:ext>
                  </a:extLst>
                </p:cNvPr>
                <p:cNvSpPr txBox="1"/>
                <p:nvPr/>
              </p:nvSpPr>
              <p:spPr>
                <a:xfrm>
                  <a:off x="6702872" y="2170212"/>
                  <a:ext cx="1311823" cy="8211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ctrlPr>
                              <a:rPr lang="ko-KR" altLang="en-US" sz="11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ko-KR" sz="11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altLang="ko-KR" sz="11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ko-KR" sz="11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p>
                          <m:e>
                            <m:f>
                              <m:fPr>
                                <m:ctrlPr>
                                  <a:rPr lang="en-US" altLang="ko-KR" sz="11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ko-KR" sz="11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1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altLang="ko-KR" sz="11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altLang="ko-KR" sz="11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</m:e>
                        </m:nary>
                        <m:r>
                          <a:rPr lang="en-US" altLang="ko-KR" sz="1100" b="0" i="1" kern="10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sSubSup>
                          <m:sSubSupPr>
                            <m:ctrlPr>
                              <a:rPr lang="en-US" altLang="ko-KR" sz="1100" i="1" kern="10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ko-KR" altLang="en-US" sz="1100" b="0" i="1" kern="10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ko-KR" sz="1100" b="0" i="1" kern="10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US" altLang="ko-KR" sz="1100" b="0" i="1" kern="10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sub>
                          <m:sup>
                            <m:r>
                              <a:rPr lang="en-US" altLang="ko-KR" sz="1100" b="0" i="1" kern="10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sup>
                        </m:sSubSup>
                      </m:oMath>
                    </m:oMathPara>
                  </a14:m>
                  <a:endParaRPr lang="ko-KR" alt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18F347B-50F0-5790-9F89-C6749054F2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2872" y="2170212"/>
                  <a:ext cx="1311823" cy="821177"/>
                </a:xfrm>
                <a:prstGeom prst="rect">
                  <a:avLst/>
                </a:prstGeom>
                <a:blipFill>
                  <a:blip r:embed="rId5"/>
                  <a:stretch>
                    <a:fillRect l="-48322" t="-90323" r="-48322" b="-141935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연결선: 꺾임 33">
              <a:extLst>
                <a:ext uri="{FF2B5EF4-FFF2-40B4-BE49-F238E27FC236}">
                  <a16:creationId xmlns:a16="http://schemas.microsoft.com/office/drawing/2014/main" id="{2BA58218-03AE-7342-76B5-CEDD86B9072E}"/>
                </a:ext>
              </a:extLst>
            </p:cNvPr>
            <p:cNvCxnSpPr>
              <a:stCxn id="25" idx="1"/>
              <a:endCxn id="33" idx="1"/>
            </p:cNvCxnSpPr>
            <p:nvPr/>
          </p:nvCxnSpPr>
          <p:spPr>
            <a:xfrm rot="5400000" flipH="1" flipV="1">
              <a:off x="5390976" y="1757789"/>
              <a:ext cx="488882" cy="2134908"/>
            </a:xfrm>
            <a:prstGeom prst="bentConnector2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1F63AC56-5C02-BD5C-3FBD-D1935A1E4E51}"/>
                </a:ext>
              </a:extLst>
            </p:cNvPr>
            <p:cNvGrpSpPr/>
            <p:nvPr/>
          </p:nvGrpSpPr>
          <p:grpSpPr>
            <a:xfrm rot="16200000">
              <a:off x="8910363" y="2939530"/>
              <a:ext cx="703394" cy="700947"/>
              <a:chOff x="10017277" y="2500351"/>
              <a:chExt cx="639449" cy="613529"/>
            </a:xfrm>
          </p:grpSpPr>
          <p:sp>
            <p:nvSpPr>
              <p:cNvPr id="72" name="타원 71">
                <a:extLst>
                  <a:ext uri="{FF2B5EF4-FFF2-40B4-BE49-F238E27FC236}">
                    <a16:creationId xmlns:a16="http://schemas.microsoft.com/office/drawing/2014/main" id="{77CFA6E7-EF6D-C324-8520-F28352A483A9}"/>
                  </a:ext>
                </a:extLst>
              </p:cNvPr>
              <p:cNvSpPr/>
              <p:nvPr/>
            </p:nvSpPr>
            <p:spPr>
              <a:xfrm>
                <a:off x="10198393" y="2503154"/>
                <a:ext cx="89256" cy="89256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타원 72">
                <a:extLst>
                  <a:ext uri="{FF2B5EF4-FFF2-40B4-BE49-F238E27FC236}">
                    <a16:creationId xmlns:a16="http://schemas.microsoft.com/office/drawing/2014/main" id="{31767D22-3C67-54FB-CA29-B8111C70F136}"/>
                  </a:ext>
                </a:extLst>
              </p:cNvPr>
              <p:cNvSpPr/>
              <p:nvPr/>
            </p:nvSpPr>
            <p:spPr>
              <a:xfrm>
                <a:off x="10198393" y="2674411"/>
                <a:ext cx="89256" cy="89256"/>
              </a:xfrm>
              <a:prstGeom prst="ellipse">
                <a:avLst/>
              </a:prstGeom>
              <a:solidFill>
                <a:schemeClr val="accent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타원 73">
                <a:extLst>
                  <a:ext uri="{FF2B5EF4-FFF2-40B4-BE49-F238E27FC236}">
                    <a16:creationId xmlns:a16="http://schemas.microsoft.com/office/drawing/2014/main" id="{5B5C167E-23E5-BE23-D573-3F10624CE55B}"/>
                  </a:ext>
                </a:extLst>
              </p:cNvPr>
              <p:cNvSpPr/>
              <p:nvPr/>
            </p:nvSpPr>
            <p:spPr>
              <a:xfrm>
                <a:off x="10198393" y="2849517"/>
                <a:ext cx="89256" cy="89256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타원 74">
                <a:extLst>
                  <a:ext uri="{FF2B5EF4-FFF2-40B4-BE49-F238E27FC236}">
                    <a16:creationId xmlns:a16="http://schemas.microsoft.com/office/drawing/2014/main" id="{AF10E59F-2274-0482-2DD9-88BFB0F2D5FE}"/>
                  </a:ext>
                </a:extLst>
              </p:cNvPr>
              <p:cNvSpPr/>
              <p:nvPr/>
            </p:nvSpPr>
            <p:spPr>
              <a:xfrm>
                <a:off x="10198393" y="3024624"/>
                <a:ext cx="89256" cy="892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타원 75">
                <a:extLst>
                  <a:ext uri="{FF2B5EF4-FFF2-40B4-BE49-F238E27FC236}">
                    <a16:creationId xmlns:a16="http://schemas.microsoft.com/office/drawing/2014/main" id="{88268243-3DD7-EAD9-A2A0-1B6E2E4AC9F3}"/>
                  </a:ext>
                </a:extLst>
              </p:cNvPr>
              <p:cNvSpPr/>
              <p:nvPr/>
            </p:nvSpPr>
            <p:spPr>
              <a:xfrm>
                <a:off x="10386857" y="2500351"/>
                <a:ext cx="89256" cy="892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타원 76">
                <a:extLst>
                  <a:ext uri="{FF2B5EF4-FFF2-40B4-BE49-F238E27FC236}">
                    <a16:creationId xmlns:a16="http://schemas.microsoft.com/office/drawing/2014/main" id="{B081390E-EDB1-A4BB-E883-3739FF6E2402}"/>
                  </a:ext>
                </a:extLst>
              </p:cNvPr>
              <p:cNvSpPr/>
              <p:nvPr/>
            </p:nvSpPr>
            <p:spPr>
              <a:xfrm>
                <a:off x="10386857" y="2671608"/>
                <a:ext cx="89256" cy="89256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타원 77">
                <a:extLst>
                  <a:ext uri="{FF2B5EF4-FFF2-40B4-BE49-F238E27FC236}">
                    <a16:creationId xmlns:a16="http://schemas.microsoft.com/office/drawing/2014/main" id="{B0449346-A352-379C-B4ED-12EAB4C2AF47}"/>
                  </a:ext>
                </a:extLst>
              </p:cNvPr>
              <p:cNvSpPr/>
              <p:nvPr/>
            </p:nvSpPr>
            <p:spPr>
              <a:xfrm>
                <a:off x="10386857" y="2846715"/>
                <a:ext cx="89256" cy="89256"/>
              </a:xfrm>
              <a:prstGeom prst="ellipse">
                <a:avLst/>
              </a:prstGeom>
              <a:solidFill>
                <a:schemeClr val="accent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타원 78">
                <a:extLst>
                  <a:ext uri="{FF2B5EF4-FFF2-40B4-BE49-F238E27FC236}">
                    <a16:creationId xmlns:a16="http://schemas.microsoft.com/office/drawing/2014/main" id="{1CB09F0D-0D3C-AE1E-8D2D-E4A11E7E620C}"/>
                  </a:ext>
                </a:extLst>
              </p:cNvPr>
              <p:cNvSpPr/>
              <p:nvPr/>
            </p:nvSpPr>
            <p:spPr>
              <a:xfrm>
                <a:off x="10386857" y="3021822"/>
                <a:ext cx="89256" cy="89256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타원 79">
                <a:extLst>
                  <a:ext uri="{FF2B5EF4-FFF2-40B4-BE49-F238E27FC236}">
                    <a16:creationId xmlns:a16="http://schemas.microsoft.com/office/drawing/2014/main" id="{7F07EA98-C3F2-56C7-55D6-0B6034D1C2E0}"/>
                  </a:ext>
                </a:extLst>
              </p:cNvPr>
              <p:cNvSpPr/>
              <p:nvPr/>
            </p:nvSpPr>
            <p:spPr>
              <a:xfrm>
                <a:off x="10017277" y="2591542"/>
                <a:ext cx="89256" cy="892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타원 80">
                <a:extLst>
                  <a:ext uri="{FF2B5EF4-FFF2-40B4-BE49-F238E27FC236}">
                    <a16:creationId xmlns:a16="http://schemas.microsoft.com/office/drawing/2014/main" id="{2C19371E-9CD7-98E6-5177-ACC59F7EB267}"/>
                  </a:ext>
                </a:extLst>
              </p:cNvPr>
              <p:cNvSpPr/>
              <p:nvPr/>
            </p:nvSpPr>
            <p:spPr>
              <a:xfrm>
                <a:off x="10017277" y="2766649"/>
                <a:ext cx="89256" cy="89256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타원 81">
                <a:extLst>
                  <a:ext uri="{FF2B5EF4-FFF2-40B4-BE49-F238E27FC236}">
                    <a16:creationId xmlns:a16="http://schemas.microsoft.com/office/drawing/2014/main" id="{426302A0-2E69-BA74-518A-5217A7D1FFA8}"/>
                  </a:ext>
                </a:extLst>
              </p:cNvPr>
              <p:cNvSpPr/>
              <p:nvPr/>
            </p:nvSpPr>
            <p:spPr>
              <a:xfrm>
                <a:off x="10017277" y="2941755"/>
                <a:ext cx="89256" cy="89256"/>
              </a:xfrm>
              <a:prstGeom prst="ellipse">
                <a:avLst/>
              </a:prstGeom>
              <a:solidFill>
                <a:schemeClr val="accent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타원 82">
                <a:extLst>
                  <a:ext uri="{FF2B5EF4-FFF2-40B4-BE49-F238E27FC236}">
                    <a16:creationId xmlns:a16="http://schemas.microsoft.com/office/drawing/2014/main" id="{CA4B1E3E-E8A0-7D05-0657-6BC7714DCC74}"/>
                  </a:ext>
                </a:extLst>
              </p:cNvPr>
              <p:cNvSpPr/>
              <p:nvPr/>
            </p:nvSpPr>
            <p:spPr>
              <a:xfrm>
                <a:off x="10567470" y="2671608"/>
                <a:ext cx="89256" cy="89256"/>
              </a:xfrm>
              <a:prstGeom prst="ellipse">
                <a:avLst/>
              </a:prstGeom>
              <a:solidFill>
                <a:schemeClr val="accent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" name="타원 83">
                <a:extLst>
                  <a:ext uri="{FF2B5EF4-FFF2-40B4-BE49-F238E27FC236}">
                    <a16:creationId xmlns:a16="http://schemas.microsoft.com/office/drawing/2014/main" id="{5EA7BB17-1D0E-FC17-C50D-290636FEE800}"/>
                  </a:ext>
                </a:extLst>
              </p:cNvPr>
              <p:cNvSpPr/>
              <p:nvPr/>
            </p:nvSpPr>
            <p:spPr>
              <a:xfrm>
                <a:off x="10567470" y="2846715"/>
                <a:ext cx="89256" cy="892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85" name="직선 연결선 84">
                <a:extLst>
                  <a:ext uri="{FF2B5EF4-FFF2-40B4-BE49-F238E27FC236}">
                    <a16:creationId xmlns:a16="http://schemas.microsoft.com/office/drawing/2014/main" id="{69D8C25B-4368-97D2-1C19-5153F76AFD31}"/>
                  </a:ext>
                </a:extLst>
              </p:cNvPr>
              <p:cNvCxnSpPr>
                <a:stCxn id="80" idx="7"/>
                <a:endCxn id="72" idx="2"/>
              </p:cNvCxnSpPr>
              <p:nvPr/>
            </p:nvCxnSpPr>
            <p:spPr>
              <a:xfrm flipV="1">
                <a:off x="10093462" y="2547782"/>
                <a:ext cx="104931" cy="5683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직선 연결선 85">
                <a:extLst>
                  <a:ext uri="{FF2B5EF4-FFF2-40B4-BE49-F238E27FC236}">
                    <a16:creationId xmlns:a16="http://schemas.microsoft.com/office/drawing/2014/main" id="{96F73A40-EFB7-094B-527E-7CD1F17DD026}"/>
                  </a:ext>
                </a:extLst>
              </p:cNvPr>
              <p:cNvCxnSpPr>
                <a:cxnSpLocks/>
                <a:stCxn id="72" idx="6"/>
                <a:endCxn id="76" idx="2"/>
              </p:cNvCxnSpPr>
              <p:nvPr/>
            </p:nvCxnSpPr>
            <p:spPr>
              <a:xfrm flipV="1">
                <a:off x="10287649" y="2544979"/>
                <a:ext cx="99208" cy="280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직선 연결선 86">
                <a:extLst>
                  <a:ext uri="{FF2B5EF4-FFF2-40B4-BE49-F238E27FC236}">
                    <a16:creationId xmlns:a16="http://schemas.microsoft.com/office/drawing/2014/main" id="{A1E22F16-B6ED-3441-1E52-5CE3473C73EB}"/>
                  </a:ext>
                </a:extLst>
              </p:cNvPr>
              <p:cNvCxnSpPr>
                <a:cxnSpLocks/>
                <a:stCxn id="76" idx="5"/>
                <a:endCxn id="83" idx="1"/>
              </p:cNvCxnSpPr>
              <p:nvPr/>
            </p:nvCxnSpPr>
            <p:spPr>
              <a:xfrm>
                <a:off x="10463043" y="2576536"/>
                <a:ext cx="117498" cy="10814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직선 연결선 87">
                <a:extLst>
                  <a:ext uri="{FF2B5EF4-FFF2-40B4-BE49-F238E27FC236}">
                    <a16:creationId xmlns:a16="http://schemas.microsoft.com/office/drawing/2014/main" id="{76F68A96-8628-8B6D-306E-72FE83081E90}"/>
                  </a:ext>
                </a:extLst>
              </p:cNvPr>
              <p:cNvCxnSpPr>
                <a:cxnSpLocks/>
                <a:stCxn id="81" idx="7"/>
                <a:endCxn id="73" idx="2"/>
              </p:cNvCxnSpPr>
              <p:nvPr/>
            </p:nvCxnSpPr>
            <p:spPr>
              <a:xfrm flipV="1">
                <a:off x="10093462" y="2719039"/>
                <a:ext cx="104931" cy="6068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직선 연결선 88">
                <a:extLst>
                  <a:ext uri="{FF2B5EF4-FFF2-40B4-BE49-F238E27FC236}">
                    <a16:creationId xmlns:a16="http://schemas.microsoft.com/office/drawing/2014/main" id="{99C197C5-37FA-B78C-DC1C-0D39450ED38A}"/>
                  </a:ext>
                </a:extLst>
              </p:cNvPr>
              <p:cNvCxnSpPr>
                <a:cxnSpLocks/>
                <a:stCxn id="81" idx="5"/>
                <a:endCxn id="74" idx="2"/>
              </p:cNvCxnSpPr>
              <p:nvPr/>
            </p:nvCxnSpPr>
            <p:spPr>
              <a:xfrm>
                <a:off x="10093462" y="2842834"/>
                <a:ext cx="104931" cy="5131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직선 연결선 89">
                <a:extLst>
                  <a:ext uri="{FF2B5EF4-FFF2-40B4-BE49-F238E27FC236}">
                    <a16:creationId xmlns:a16="http://schemas.microsoft.com/office/drawing/2014/main" id="{35D15F56-9DF0-D0B7-FA6F-942059086D53}"/>
                  </a:ext>
                </a:extLst>
              </p:cNvPr>
              <p:cNvCxnSpPr>
                <a:cxnSpLocks/>
                <a:stCxn id="82" idx="5"/>
                <a:endCxn id="75" idx="2"/>
              </p:cNvCxnSpPr>
              <p:nvPr/>
            </p:nvCxnSpPr>
            <p:spPr>
              <a:xfrm>
                <a:off x="10093462" y="3017941"/>
                <a:ext cx="104931" cy="5131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직선 연결선 90">
                <a:extLst>
                  <a:ext uri="{FF2B5EF4-FFF2-40B4-BE49-F238E27FC236}">
                    <a16:creationId xmlns:a16="http://schemas.microsoft.com/office/drawing/2014/main" id="{D6A3F175-1681-5241-8829-F726E171E367}"/>
                  </a:ext>
                </a:extLst>
              </p:cNvPr>
              <p:cNvCxnSpPr>
                <a:cxnSpLocks/>
                <a:stCxn id="75" idx="6"/>
                <a:endCxn id="79" idx="2"/>
              </p:cNvCxnSpPr>
              <p:nvPr/>
            </p:nvCxnSpPr>
            <p:spPr>
              <a:xfrm flipV="1">
                <a:off x="10287649" y="3066450"/>
                <a:ext cx="99208" cy="280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직선 연결선 91">
                <a:extLst>
                  <a:ext uri="{FF2B5EF4-FFF2-40B4-BE49-F238E27FC236}">
                    <a16:creationId xmlns:a16="http://schemas.microsoft.com/office/drawing/2014/main" id="{874C439F-C166-6C01-45B2-5D234FC9606F}"/>
                  </a:ext>
                </a:extLst>
              </p:cNvPr>
              <p:cNvCxnSpPr>
                <a:cxnSpLocks/>
                <a:stCxn id="74" idx="7"/>
                <a:endCxn id="77" idx="3"/>
              </p:cNvCxnSpPr>
              <p:nvPr/>
            </p:nvCxnSpPr>
            <p:spPr>
              <a:xfrm flipV="1">
                <a:off x="10274578" y="2747793"/>
                <a:ext cx="125350" cy="11479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3" name="직선 연결선 92">
                <a:extLst>
                  <a:ext uri="{FF2B5EF4-FFF2-40B4-BE49-F238E27FC236}">
                    <a16:creationId xmlns:a16="http://schemas.microsoft.com/office/drawing/2014/main" id="{5A2DF443-73AB-340B-2F68-79E4380723DA}"/>
                  </a:ext>
                </a:extLst>
              </p:cNvPr>
              <p:cNvCxnSpPr>
                <a:cxnSpLocks/>
                <a:stCxn id="73" idx="5"/>
                <a:endCxn id="78" idx="1"/>
              </p:cNvCxnSpPr>
              <p:nvPr/>
            </p:nvCxnSpPr>
            <p:spPr>
              <a:xfrm>
                <a:off x="10274578" y="2750596"/>
                <a:ext cx="125350" cy="10919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4" name="직선 연결선 93">
                <a:extLst>
                  <a:ext uri="{FF2B5EF4-FFF2-40B4-BE49-F238E27FC236}">
                    <a16:creationId xmlns:a16="http://schemas.microsoft.com/office/drawing/2014/main" id="{8D701A5B-07E0-9F81-66B8-B1A4D9DA1F2D}"/>
                  </a:ext>
                </a:extLst>
              </p:cNvPr>
              <p:cNvCxnSpPr>
                <a:cxnSpLocks/>
                <a:stCxn id="77" idx="6"/>
                <a:endCxn id="83" idx="2"/>
              </p:cNvCxnSpPr>
              <p:nvPr/>
            </p:nvCxnSpPr>
            <p:spPr>
              <a:xfrm>
                <a:off x="10476114" y="2716236"/>
                <a:ext cx="91356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5" name="직선 연결선 94">
                <a:extLst>
                  <a:ext uri="{FF2B5EF4-FFF2-40B4-BE49-F238E27FC236}">
                    <a16:creationId xmlns:a16="http://schemas.microsoft.com/office/drawing/2014/main" id="{3AE495EF-BD68-77C6-4F89-B6D4EE0A3AF4}"/>
                  </a:ext>
                </a:extLst>
              </p:cNvPr>
              <p:cNvCxnSpPr>
                <a:cxnSpLocks/>
                <a:stCxn id="78" idx="6"/>
                <a:endCxn id="84" idx="2"/>
              </p:cNvCxnSpPr>
              <p:nvPr/>
            </p:nvCxnSpPr>
            <p:spPr>
              <a:xfrm>
                <a:off x="10476114" y="2891343"/>
                <a:ext cx="91356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직선 연결선 95">
                <a:extLst>
                  <a:ext uri="{FF2B5EF4-FFF2-40B4-BE49-F238E27FC236}">
                    <a16:creationId xmlns:a16="http://schemas.microsoft.com/office/drawing/2014/main" id="{39A5C5EE-3F5F-B06C-89B7-C4376EC19260}"/>
                  </a:ext>
                </a:extLst>
              </p:cNvPr>
              <p:cNvCxnSpPr>
                <a:cxnSpLocks/>
                <a:stCxn id="79" idx="7"/>
                <a:endCxn id="84" idx="3"/>
              </p:cNvCxnSpPr>
              <p:nvPr/>
            </p:nvCxnSpPr>
            <p:spPr>
              <a:xfrm flipV="1">
                <a:off x="10463043" y="2922900"/>
                <a:ext cx="117498" cy="11199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직선 연결선 96">
                <a:extLst>
                  <a:ext uri="{FF2B5EF4-FFF2-40B4-BE49-F238E27FC236}">
                    <a16:creationId xmlns:a16="http://schemas.microsoft.com/office/drawing/2014/main" id="{66553AEA-0232-89F6-1CE4-22CC4B778FB4}"/>
                  </a:ext>
                </a:extLst>
              </p:cNvPr>
              <p:cNvCxnSpPr>
                <a:cxnSpLocks/>
                <a:stCxn id="83" idx="4"/>
                <a:endCxn id="84" idx="0"/>
              </p:cNvCxnSpPr>
              <p:nvPr/>
            </p:nvCxnSpPr>
            <p:spPr>
              <a:xfrm>
                <a:off x="10612098" y="2760865"/>
                <a:ext cx="0" cy="8585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연결선: 꺾임 35">
              <a:extLst>
                <a:ext uri="{FF2B5EF4-FFF2-40B4-BE49-F238E27FC236}">
                  <a16:creationId xmlns:a16="http://schemas.microsoft.com/office/drawing/2014/main" id="{090A31E3-19FC-2690-2B53-84E4FA8AB923}"/>
                </a:ext>
              </a:extLst>
            </p:cNvPr>
            <p:cNvCxnSpPr>
              <a:cxnSpLocks/>
            </p:cNvCxnSpPr>
            <p:nvPr/>
          </p:nvCxnSpPr>
          <p:spPr>
            <a:xfrm>
              <a:off x="8024219" y="2565000"/>
              <a:ext cx="1227798" cy="234718"/>
            </a:xfrm>
            <a:prstGeom prst="bentConnector3">
              <a:avLst>
                <a:gd name="adj1" fmla="val 99650"/>
              </a:avLst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8BA1596-B2D7-5C01-DA28-A3EA46020754}"/>
                </a:ext>
              </a:extLst>
            </p:cNvPr>
            <p:cNvSpPr txBox="1"/>
            <p:nvPr/>
          </p:nvSpPr>
          <p:spPr>
            <a:xfrm>
              <a:off x="8198794" y="2226176"/>
              <a:ext cx="1043698" cy="37797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Update</a:t>
              </a:r>
              <a:endParaRPr lang="ko-KR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8" name="직선 화살표 연결선 37">
              <a:extLst>
                <a:ext uri="{FF2B5EF4-FFF2-40B4-BE49-F238E27FC236}">
                  <a16:creationId xmlns:a16="http://schemas.microsoft.com/office/drawing/2014/main" id="{A0ADEB75-C04F-DE68-237E-A56D420B8C74}"/>
                </a:ext>
              </a:extLst>
            </p:cNvPr>
            <p:cNvCxnSpPr>
              <a:cxnSpLocks/>
              <a:stCxn id="25" idx="4"/>
            </p:cNvCxnSpPr>
            <p:nvPr/>
          </p:nvCxnSpPr>
          <p:spPr>
            <a:xfrm flipV="1">
              <a:off x="5135727" y="3303560"/>
              <a:ext cx="3641722" cy="563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DD0EFD05-7AD8-9A57-F8B3-528039D6E81E}"/>
                    </a:ext>
                  </a:extLst>
                </p:cNvPr>
                <p:cNvSpPr txBox="1"/>
                <p:nvPr/>
              </p:nvSpPr>
              <p:spPr>
                <a:xfrm>
                  <a:off x="6275047" y="2973910"/>
                  <a:ext cx="1675036" cy="377978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 latinLnBrk="0">
                    <a:lnSpc>
                      <a:spcPct val="100000"/>
                    </a:lnSpc>
                    <a:spcAft>
                      <a:spcPts val="800"/>
                    </a:spcAft>
                  </a:pPr>
                  <a:r>
                    <a:rPr lang="en-US" altLang="ko-KR" sz="1100" kern="100" dirty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Initialize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1100" i="1" kern="10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ko-KR" altLang="en-US" sz="1100" i="1" kern="10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ko-KR" sz="1100" b="0" i="1" kern="10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b>
                      </m:sSub>
                    </m:oMath>
                  </a14:m>
                  <a:endParaRPr lang="en-US" altLang="ko-KR" sz="11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DD0EFD05-7AD8-9A57-F8B3-528039D6E8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5047" y="2973910"/>
                  <a:ext cx="1675036" cy="377978"/>
                </a:xfrm>
                <a:prstGeom prst="rect">
                  <a:avLst/>
                </a:prstGeom>
                <a:blipFill>
                  <a:blip r:embed="rId6"/>
                  <a:stretch>
                    <a:fillRect b="-1627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F1E0D92-391C-1F80-1A36-3184B83FBD1F}"/>
                </a:ext>
              </a:extLst>
            </p:cNvPr>
            <p:cNvSpPr txBox="1"/>
            <p:nvPr/>
          </p:nvSpPr>
          <p:spPr>
            <a:xfrm>
              <a:off x="6151007" y="3300403"/>
              <a:ext cx="2021186" cy="37797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 latinLnBrk="0">
                <a:lnSpc>
                  <a:spcPct val="100000"/>
                </a:lnSpc>
                <a:spcAft>
                  <a:spcPts val="800"/>
                </a:spcAft>
              </a:pPr>
              <a:r>
                <a:rPr lang="en-US" altLang="ko-KR" sz="1100" kern="1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For the first round</a:t>
              </a:r>
            </a:p>
          </p:txBody>
        </p:sp>
        <p:cxnSp>
          <p:nvCxnSpPr>
            <p:cNvPr id="41" name="직선 화살표 연결선 40">
              <a:extLst>
                <a:ext uri="{FF2B5EF4-FFF2-40B4-BE49-F238E27FC236}">
                  <a16:creationId xmlns:a16="http://schemas.microsoft.com/office/drawing/2014/main" id="{1BB2D405-27B6-7A08-F3AA-7E6D02685A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03962" y="3574694"/>
              <a:ext cx="2024473" cy="575089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DA634C69-FA46-758A-DEA3-C7ECE6F78DA2}"/>
                    </a:ext>
                  </a:extLst>
                </p:cNvPr>
                <p:cNvSpPr txBox="1"/>
                <p:nvPr/>
              </p:nvSpPr>
              <p:spPr>
                <a:xfrm>
                  <a:off x="7687705" y="3861730"/>
                  <a:ext cx="236886" cy="244574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1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ko-KR" altLang="en-US" sz="110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ko-KR" sz="11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ko-KR" alt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DA634C69-FA46-758A-DEA3-C7ECE6F78D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87705" y="3861730"/>
                  <a:ext cx="236886" cy="244574"/>
                </a:xfrm>
                <a:prstGeom prst="rect">
                  <a:avLst/>
                </a:prstGeom>
                <a:blipFill>
                  <a:blip r:embed="rId7"/>
                  <a:stretch>
                    <a:fillRect l="-18519" r="-3704" b="-17857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C5E7664-A1EA-C8DD-700C-5981540467B6}"/>
                    </a:ext>
                  </a:extLst>
                </p:cNvPr>
                <p:cNvSpPr txBox="1"/>
                <p:nvPr/>
              </p:nvSpPr>
              <p:spPr>
                <a:xfrm>
                  <a:off x="1894222" y="4123915"/>
                  <a:ext cx="237070" cy="244574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1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1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ko-KR" sz="11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ko-KR" alt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C5E7664-A1EA-C8DD-700C-5981540467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4222" y="4123915"/>
                  <a:ext cx="237070" cy="244574"/>
                </a:xfrm>
                <a:prstGeom prst="rect">
                  <a:avLst/>
                </a:prstGeom>
                <a:blipFill>
                  <a:blip r:embed="rId8"/>
                  <a:stretch>
                    <a:fillRect l="-19231" r="-3846" b="-14286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연결선: 꺾임 43">
              <a:extLst>
                <a:ext uri="{FF2B5EF4-FFF2-40B4-BE49-F238E27FC236}">
                  <a16:creationId xmlns:a16="http://schemas.microsoft.com/office/drawing/2014/main" id="{D247C148-6488-EFB2-FAF3-774E1825ED14}"/>
                </a:ext>
              </a:extLst>
            </p:cNvPr>
            <p:cNvCxnSpPr>
              <a:cxnSpLocks/>
              <a:stCxn id="25" idx="2"/>
              <a:endCxn id="18" idx="1"/>
            </p:cNvCxnSpPr>
            <p:nvPr/>
          </p:nvCxnSpPr>
          <p:spPr>
            <a:xfrm rot="10800000" flipV="1">
              <a:off x="3718336" y="3304122"/>
              <a:ext cx="281865" cy="2000366"/>
            </a:xfrm>
            <a:prstGeom prst="bentConnector3">
              <a:avLst>
                <a:gd name="adj1" fmla="val 646182"/>
              </a:avLst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AB74DCD-DCBD-CAF0-A63D-5C2DAA5DE812}"/>
                </a:ext>
              </a:extLst>
            </p:cNvPr>
            <p:cNvSpPr txBox="1"/>
            <p:nvPr/>
          </p:nvSpPr>
          <p:spPr>
            <a:xfrm>
              <a:off x="8085115" y="4613815"/>
              <a:ext cx="2021489" cy="37797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Client Selection</a:t>
              </a:r>
              <a:endParaRPr lang="ko-KR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사각형: 둥근 모서리 45">
              <a:extLst>
                <a:ext uri="{FF2B5EF4-FFF2-40B4-BE49-F238E27FC236}">
                  <a16:creationId xmlns:a16="http://schemas.microsoft.com/office/drawing/2014/main" id="{282EC892-43E2-425B-5CD5-F0BB47DC7B1C}"/>
                </a:ext>
              </a:extLst>
            </p:cNvPr>
            <p:cNvSpPr/>
            <p:nvPr/>
          </p:nvSpPr>
          <p:spPr>
            <a:xfrm>
              <a:off x="7484383" y="4608147"/>
              <a:ext cx="3152040" cy="1288556"/>
            </a:xfrm>
            <a:prstGeom prst="roundRect">
              <a:avLst>
                <a:gd name="adj" fmla="val 11481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A1FB9F64-8D7E-417B-EC8D-0B50E65103AD}"/>
                </a:ext>
              </a:extLst>
            </p:cNvPr>
            <p:cNvGrpSpPr/>
            <p:nvPr/>
          </p:nvGrpSpPr>
          <p:grpSpPr>
            <a:xfrm>
              <a:off x="7668080" y="4988609"/>
              <a:ext cx="1040069" cy="818964"/>
              <a:chOff x="8460328" y="3973308"/>
              <a:chExt cx="827597" cy="1090042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D7286A9A-3843-9720-1115-3542884F7FF4}"/>
                  </a:ext>
                </a:extLst>
              </p:cNvPr>
              <p:cNvSpPr txBox="1"/>
              <p:nvPr/>
            </p:nvSpPr>
            <p:spPr>
              <a:xfrm>
                <a:off x="8460328" y="4560260"/>
                <a:ext cx="827597" cy="50309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Random</a:t>
                </a:r>
                <a:endParaRPr lang="ko-KR" alt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6" name="직선 연결선 65">
                <a:extLst>
                  <a:ext uri="{FF2B5EF4-FFF2-40B4-BE49-F238E27FC236}">
                    <a16:creationId xmlns:a16="http://schemas.microsoft.com/office/drawing/2014/main" id="{BD1ABF09-63CA-1432-BA28-44FFB1562821}"/>
                  </a:ext>
                </a:extLst>
              </p:cNvPr>
              <p:cNvCxnSpPr/>
              <p:nvPr/>
            </p:nvCxnSpPr>
            <p:spPr>
              <a:xfrm>
                <a:off x="8596320" y="4425862"/>
                <a:ext cx="496168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직선 연결선 66">
                <a:extLst>
                  <a:ext uri="{FF2B5EF4-FFF2-40B4-BE49-F238E27FC236}">
                    <a16:creationId xmlns:a16="http://schemas.microsoft.com/office/drawing/2014/main" id="{76935B2F-6CA3-FF90-A0B0-F6564261BA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44379" y="3973308"/>
                <a:ext cx="0" cy="50490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8" name="직사각형 67">
                <a:extLst>
                  <a:ext uri="{FF2B5EF4-FFF2-40B4-BE49-F238E27FC236}">
                    <a16:creationId xmlns:a16="http://schemas.microsoft.com/office/drawing/2014/main" id="{94DDAF33-D5C6-D8F6-5111-54EDD7A7997C}"/>
                  </a:ext>
                </a:extLst>
              </p:cNvPr>
              <p:cNvSpPr/>
              <p:nvPr/>
            </p:nvSpPr>
            <p:spPr>
              <a:xfrm>
                <a:off x="8714583" y="4174822"/>
                <a:ext cx="52681" cy="247613"/>
              </a:xfrm>
              <a:prstGeom prst="rect">
                <a:avLst/>
              </a:prstGeom>
              <a:solidFill>
                <a:schemeClr val="accent4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직사각형 68">
                <a:extLst>
                  <a:ext uri="{FF2B5EF4-FFF2-40B4-BE49-F238E27FC236}">
                    <a16:creationId xmlns:a16="http://schemas.microsoft.com/office/drawing/2014/main" id="{8F4628EB-3300-8BAC-FFCB-AF8CBE5B5758}"/>
                  </a:ext>
                </a:extLst>
              </p:cNvPr>
              <p:cNvSpPr/>
              <p:nvPr/>
            </p:nvSpPr>
            <p:spPr>
              <a:xfrm>
                <a:off x="8804599" y="4172456"/>
                <a:ext cx="50291" cy="247613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직사각형 69">
                <a:extLst>
                  <a:ext uri="{FF2B5EF4-FFF2-40B4-BE49-F238E27FC236}">
                    <a16:creationId xmlns:a16="http://schemas.microsoft.com/office/drawing/2014/main" id="{6B7A6F3A-C7A6-F405-C7E7-B2E5AF53DA1D}"/>
                  </a:ext>
                </a:extLst>
              </p:cNvPr>
              <p:cNvSpPr/>
              <p:nvPr/>
            </p:nvSpPr>
            <p:spPr>
              <a:xfrm>
                <a:off x="8892225" y="4179623"/>
                <a:ext cx="57958" cy="240341"/>
              </a:xfrm>
              <a:prstGeom prst="rect">
                <a:avLst/>
              </a:prstGeom>
              <a:solidFill>
                <a:schemeClr val="accent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직사각형 70">
                <a:extLst>
                  <a:ext uri="{FF2B5EF4-FFF2-40B4-BE49-F238E27FC236}">
                    <a16:creationId xmlns:a16="http://schemas.microsoft.com/office/drawing/2014/main" id="{7E834157-DA34-4E9F-A3E4-AB2BABF4BFD3}"/>
                  </a:ext>
                </a:extLst>
              </p:cNvPr>
              <p:cNvSpPr/>
              <p:nvPr/>
            </p:nvSpPr>
            <p:spPr>
              <a:xfrm>
                <a:off x="8973661" y="4179623"/>
                <a:ext cx="57958" cy="240341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8" name="그룹 47">
              <a:extLst>
                <a:ext uri="{FF2B5EF4-FFF2-40B4-BE49-F238E27FC236}">
                  <a16:creationId xmlns:a16="http://schemas.microsoft.com/office/drawing/2014/main" id="{84D191F3-904D-B5CA-7A5A-B167A72A70BD}"/>
                </a:ext>
              </a:extLst>
            </p:cNvPr>
            <p:cNvGrpSpPr/>
            <p:nvPr/>
          </p:nvGrpSpPr>
          <p:grpSpPr>
            <a:xfrm>
              <a:off x="8364497" y="5001959"/>
              <a:ext cx="1522761" cy="892273"/>
              <a:chOff x="7924822" y="4895723"/>
              <a:chExt cx="1101531" cy="892273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E39CAE9-6FC8-8744-E32D-D5327CCA4344}"/>
                  </a:ext>
                </a:extLst>
              </p:cNvPr>
              <p:cNvSpPr txBox="1"/>
              <p:nvPr/>
            </p:nvSpPr>
            <p:spPr>
              <a:xfrm>
                <a:off x="7924822" y="5165443"/>
                <a:ext cx="1101531" cy="622553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Client </a:t>
                </a:r>
              </a:p>
              <a:p>
                <a:pPr algn="ctr"/>
                <a:r>
                  <a:rPr lang="en-US" altLang="ko-KR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Weight</a:t>
                </a:r>
                <a:endParaRPr lang="ko-KR" alt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58" name="그룹 57">
                <a:extLst>
                  <a:ext uri="{FF2B5EF4-FFF2-40B4-BE49-F238E27FC236}">
                    <a16:creationId xmlns:a16="http://schemas.microsoft.com/office/drawing/2014/main" id="{89CFB9A9-B88E-DADD-AFBA-20722A86602D}"/>
                  </a:ext>
                </a:extLst>
              </p:cNvPr>
              <p:cNvGrpSpPr/>
              <p:nvPr/>
            </p:nvGrpSpPr>
            <p:grpSpPr>
              <a:xfrm>
                <a:off x="8238187" y="4895723"/>
                <a:ext cx="451062" cy="379339"/>
                <a:chOff x="9571945" y="3973308"/>
                <a:chExt cx="496168" cy="504900"/>
              </a:xfrm>
            </p:grpSpPr>
            <p:cxnSp>
              <p:nvCxnSpPr>
                <p:cNvPr id="59" name="직선 연결선 58">
                  <a:extLst>
                    <a:ext uri="{FF2B5EF4-FFF2-40B4-BE49-F238E27FC236}">
                      <a16:creationId xmlns:a16="http://schemas.microsoft.com/office/drawing/2014/main" id="{57681981-D161-F429-DDC3-9891FB948DAD}"/>
                    </a:ext>
                  </a:extLst>
                </p:cNvPr>
                <p:cNvCxnSpPr/>
                <p:nvPr/>
              </p:nvCxnSpPr>
              <p:spPr>
                <a:xfrm>
                  <a:off x="9571945" y="4425862"/>
                  <a:ext cx="496168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직선 연결선 59">
                  <a:extLst>
                    <a:ext uri="{FF2B5EF4-FFF2-40B4-BE49-F238E27FC236}">
                      <a16:creationId xmlns:a16="http://schemas.microsoft.com/office/drawing/2014/main" id="{15888C81-B1EB-967C-6EED-F329290A9E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20004" y="3973308"/>
                  <a:ext cx="0" cy="50490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1" name="직사각형 60">
                  <a:extLst>
                    <a:ext uri="{FF2B5EF4-FFF2-40B4-BE49-F238E27FC236}">
                      <a16:creationId xmlns:a16="http://schemas.microsoft.com/office/drawing/2014/main" id="{6E20D64F-83AB-F710-5F4E-78F11427647F}"/>
                    </a:ext>
                  </a:extLst>
                </p:cNvPr>
                <p:cNvSpPr/>
                <p:nvPr/>
              </p:nvSpPr>
              <p:spPr>
                <a:xfrm>
                  <a:off x="9690207" y="4272785"/>
                  <a:ext cx="57958" cy="149233"/>
                </a:xfrm>
                <a:prstGeom prst="rect">
                  <a:avLst/>
                </a:prstGeom>
                <a:solidFill>
                  <a:schemeClr val="accent4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2" name="직사각형 61">
                  <a:extLst>
                    <a:ext uri="{FF2B5EF4-FFF2-40B4-BE49-F238E27FC236}">
                      <a16:creationId xmlns:a16="http://schemas.microsoft.com/office/drawing/2014/main" id="{C29ADFE7-D5F5-E2F0-FBF4-D00F4D0EF0F1}"/>
                    </a:ext>
                  </a:extLst>
                </p:cNvPr>
                <p:cNvSpPr/>
                <p:nvPr/>
              </p:nvSpPr>
              <p:spPr>
                <a:xfrm>
                  <a:off x="9780224" y="4102540"/>
                  <a:ext cx="57958" cy="31989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3" name="직사각형 62">
                  <a:extLst>
                    <a:ext uri="{FF2B5EF4-FFF2-40B4-BE49-F238E27FC236}">
                      <a16:creationId xmlns:a16="http://schemas.microsoft.com/office/drawing/2014/main" id="{31364366-1A03-A1CB-FF3F-3B5A2E2ADA1B}"/>
                    </a:ext>
                  </a:extLst>
                </p:cNvPr>
                <p:cNvSpPr/>
                <p:nvPr/>
              </p:nvSpPr>
              <p:spPr>
                <a:xfrm>
                  <a:off x="9867850" y="4238879"/>
                  <a:ext cx="57958" cy="180572"/>
                </a:xfrm>
                <a:prstGeom prst="rect">
                  <a:avLst/>
                </a:prstGeom>
                <a:solidFill>
                  <a:schemeClr val="accent6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4" name="직사각형 63">
                  <a:extLst>
                    <a:ext uri="{FF2B5EF4-FFF2-40B4-BE49-F238E27FC236}">
                      <a16:creationId xmlns:a16="http://schemas.microsoft.com/office/drawing/2014/main" id="{BB48565C-2162-617F-83C0-9238E9C98E90}"/>
                    </a:ext>
                  </a:extLst>
                </p:cNvPr>
                <p:cNvSpPr/>
                <p:nvPr/>
              </p:nvSpPr>
              <p:spPr>
                <a:xfrm>
                  <a:off x="9951921" y="4223350"/>
                  <a:ext cx="52689" cy="198629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D8211895-7523-DC4C-3FDD-7E8B13F58E1F}"/>
                </a:ext>
              </a:extLst>
            </p:cNvPr>
            <p:cNvGrpSpPr/>
            <p:nvPr/>
          </p:nvGrpSpPr>
          <p:grpSpPr>
            <a:xfrm>
              <a:off x="9441778" y="4998402"/>
              <a:ext cx="1231445" cy="839647"/>
              <a:chOff x="9550547" y="5116736"/>
              <a:chExt cx="1231445" cy="839647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DD3EDA1-B3F5-AA18-234F-93D2F212761D}"/>
                  </a:ext>
                </a:extLst>
              </p:cNvPr>
              <p:cNvSpPr txBox="1"/>
              <p:nvPr/>
            </p:nvSpPr>
            <p:spPr>
              <a:xfrm>
                <a:off x="9550547" y="5578405"/>
                <a:ext cx="1231445" cy="377978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 Loss</a:t>
                </a:r>
                <a:endParaRPr lang="ko-KR" alt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1" name="직선 연결선 50">
                <a:extLst>
                  <a:ext uri="{FF2B5EF4-FFF2-40B4-BE49-F238E27FC236}">
                    <a16:creationId xmlns:a16="http://schemas.microsoft.com/office/drawing/2014/main" id="{931FF67D-C61B-BA5F-B1EE-162CE04E5C62}"/>
                  </a:ext>
                </a:extLst>
              </p:cNvPr>
              <p:cNvCxnSpPr/>
              <p:nvPr/>
            </p:nvCxnSpPr>
            <p:spPr>
              <a:xfrm>
                <a:off x="9854040" y="5456747"/>
                <a:ext cx="62355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직선 연결선 51">
                <a:extLst>
                  <a:ext uri="{FF2B5EF4-FFF2-40B4-BE49-F238E27FC236}">
                    <a16:creationId xmlns:a16="http://schemas.microsoft.com/office/drawing/2014/main" id="{76501D65-3218-8120-615F-AA3FF7EC93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14437" y="5116736"/>
                <a:ext cx="0" cy="379339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3" name="직사각형 52">
                <a:extLst>
                  <a:ext uri="{FF2B5EF4-FFF2-40B4-BE49-F238E27FC236}">
                    <a16:creationId xmlns:a16="http://schemas.microsoft.com/office/drawing/2014/main" id="{72EBCAB5-0324-E3FD-C3F1-980DDCE28EAB}"/>
                  </a:ext>
                </a:extLst>
              </p:cNvPr>
              <p:cNvSpPr/>
              <p:nvPr/>
            </p:nvSpPr>
            <p:spPr>
              <a:xfrm>
                <a:off x="10002662" y="5242394"/>
                <a:ext cx="72837" cy="211465"/>
              </a:xfrm>
              <a:prstGeom prst="rect">
                <a:avLst/>
              </a:prstGeom>
              <a:solidFill>
                <a:schemeClr val="accent4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직사각형 53">
                <a:extLst>
                  <a:ext uri="{FF2B5EF4-FFF2-40B4-BE49-F238E27FC236}">
                    <a16:creationId xmlns:a16="http://schemas.microsoft.com/office/drawing/2014/main" id="{FA4385F4-FE14-99F8-4BA6-2A09F0AD9FC6}"/>
                  </a:ext>
                </a:extLst>
              </p:cNvPr>
              <p:cNvSpPr/>
              <p:nvPr/>
            </p:nvSpPr>
            <p:spPr>
              <a:xfrm>
                <a:off x="10115790" y="5213830"/>
                <a:ext cx="72837" cy="240341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직사각형 54">
                <a:extLst>
                  <a:ext uri="{FF2B5EF4-FFF2-40B4-BE49-F238E27FC236}">
                    <a16:creationId xmlns:a16="http://schemas.microsoft.com/office/drawing/2014/main" id="{FD27791D-482D-9026-7359-897EFD7216FC}"/>
                  </a:ext>
                </a:extLst>
              </p:cNvPr>
              <p:cNvSpPr/>
              <p:nvPr/>
            </p:nvSpPr>
            <p:spPr>
              <a:xfrm>
                <a:off x="10225912" y="5272101"/>
                <a:ext cx="72837" cy="179829"/>
              </a:xfrm>
              <a:prstGeom prst="rect">
                <a:avLst/>
              </a:prstGeom>
              <a:solidFill>
                <a:schemeClr val="accent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직사각형 55">
                <a:extLst>
                  <a:ext uri="{FF2B5EF4-FFF2-40B4-BE49-F238E27FC236}">
                    <a16:creationId xmlns:a16="http://schemas.microsoft.com/office/drawing/2014/main" id="{859FEC1C-BC43-8D35-CD35-8E95A76E099C}"/>
                  </a:ext>
                </a:extLst>
              </p:cNvPr>
              <p:cNvSpPr/>
              <p:nvPr/>
            </p:nvSpPr>
            <p:spPr>
              <a:xfrm>
                <a:off x="10331566" y="5234185"/>
                <a:ext cx="66216" cy="218492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933914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6455884"/>
            <a:ext cx="12192000" cy="40211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직선 연결선 10"/>
          <p:cNvCxnSpPr>
            <a:cxnSpLocks/>
            <a:endCxn id="15" idx="2"/>
          </p:cNvCxnSpPr>
          <p:nvPr/>
        </p:nvCxnSpPr>
        <p:spPr>
          <a:xfrm>
            <a:off x="340818" y="1303893"/>
            <a:ext cx="39194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317841" y="903783"/>
            <a:ext cx="78848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spc="-1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4. Experiments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D8005C8-DF87-4DD9-8BF3-C6EF9A778917}"/>
              </a:ext>
            </a:extLst>
          </p:cNvPr>
          <p:cNvSpPr/>
          <p:nvPr/>
        </p:nvSpPr>
        <p:spPr>
          <a:xfrm>
            <a:off x="0" y="0"/>
            <a:ext cx="12191999" cy="4054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Yunsang Joo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31344B99-620F-40B8-9335-AE8A803EBEE9}"/>
              </a:ext>
            </a:extLst>
          </p:cNvPr>
          <p:cNvSpPr/>
          <p:nvPr/>
        </p:nvSpPr>
        <p:spPr>
          <a:xfrm>
            <a:off x="340818" y="1378043"/>
            <a:ext cx="11203482" cy="1378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ko-KR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Model Architecture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간섬유증 분류의 일반화 성능을 효과적으로 검증하기 위해 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4 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종류의 다양한 구조와 파라미터 수를 가진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모델로 학습 및 평가를 진행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VGGNet, ResNet, DenseNet, ViT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의 평균 성능으로 각 학습 방식의 성능을 비교 분석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2E271FE4-64C1-5D73-5781-33F1D57437F4}"/>
              </a:ext>
            </a:extLst>
          </p:cNvPr>
          <p:cNvSpPr/>
          <p:nvPr/>
        </p:nvSpPr>
        <p:spPr>
          <a:xfrm>
            <a:off x="129396" y="6503053"/>
            <a:ext cx="8885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  <a:sym typeface="Malgun Gothic"/>
              </a:rPr>
              <a:t>A Research on Efficient Liver Fibrosis Diagnosis Based on Federated Learning Using Heterogeneous Ultrasound Images</a:t>
            </a:r>
            <a:endParaRPr lang="ko-KR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49004BC-A223-4E75-1C0B-8A1EF0EB0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30193-EF39-44E9-9B41-D49A767A02C7}" type="slidenum">
              <a:rPr lang="ko-KR" altLang="en-US" smtClean="0"/>
              <a:pPr/>
              <a:t>25</a:t>
            </a:fld>
            <a:endParaRPr lang="ko-KR" altLang="en-US" dirty="0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39617C96-3834-A2D4-1AC9-1E982E3D2DE8}"/>
              </a:ext>
            </a:extLst>
          </p:cNvPr>
          <p:cNvGrpSpPr/>
          <p:nvPr/>
        </p:nvGrpSpPr>
        <p:grpSpPr>
          <a:xfrm>
            <a:off x="1164449" y="3135410"/>
            <a:ext cx="7322258" cy="2497450"/>
            <a:chOff x="1306701" y="3906656"/>
            <a:chExt cx="8562859" cy="2497450"/>
          </a:xfrm>
        </p:grpSpPr>
        <p:pic>
          <p:nvPicPr>
            <p:cNvPr id="37" name="그림 36" descr="텍스트, 평행, 라인, 폰트이(가) 표시된 사진&#10;&#10;자동 생성된 설명">
              <a:extLst>
                <a:ext uri="{FF2B5EF4-FFF2-40B4-BE49-F238E27FC236}">
                  <a16:creationId xmlns:a16="http://schemas.microsoft.com/office/drawing/2014/main" id="{71D142D3-CBC6-F319-C3B3-6E98AE94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57522" y="4883961"/>
              <a:ext cx="2004474" cy="923843"/>
            </a:xfrm>
            <a:prstGeom prst="rect">
              <a:avLst/>
            </a:prstGeom>
          </p:spPr>
        </p:pic>
        <p:pic>
          <p:nvPicPr>
            <p:cNvPr id="35" name="그림 34" descr="텍스트, 스크린샷, 폰트, 평행이(가) 표시된 사진&#10;&#10;자동 생성된 설명">
              <a:extLst>
                <a:ext uri="{FF2B5EF4-FFF2-40B4-BE49-F238E27FC236}">
                  <a16:creationId xmlns:a16="http://schemas.microsoft.com/office/drawing/2014/main" id="{34894A23-AA95-BA6C-2182-CE531BFD7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790103" y="4468831"/>
              <a:ext cx="2497450" cy="1373100"/>
            </a:xfrm>
            <a:prstGeom prst="rect">
              <a:avLst/>
            </a:prstGeom>
          </p:spPr>
        </p:pic>
        <p:pic>
          <p:nvPicPr>
            <p:cNvPr id="33" name="그림 32" descr="텍스트, 스크린샷, 폰트, 번호이(가) 표시된 사진&#10;&#10;자동 생성된 설명">
              <a:extLst>
                <a:ext uri="{FF2B5EF4-FFF2-40B4-BE49-F238E27FC236}">
                  <a16:creationId xmlns:a16="http://schemas.microsoft.com/office/drawing/2014/main" id="{8F352964-EE09-B6EB-7DA5-D16022F9A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7899" y="4276869"/>
              <a:ext cx="3235417" cy="1228030"/>
            </a:xfrm>
            <a:prstGeom prst="rect">
              <a:avLst/>
            </a:prstGeom>
          </p:spPr>
        </p:pic>
        <p:pic>
          <p:nvPicPr>
            <p:cNvPr id="31" name="그림 30" descr="텍스트, 스크린샷, 폰트, 도표이(가) 표시된 사진&#10;&#10;자동 생성된 설명">
              <a:extLst>
                <a:ext uri="{FF2B5EF4-FFF2-40B4-BE49-F238E27FC236}">
                  <a16:creationId xmlns:a16="http://schemas.microsoft.com/office/drawing/2014/main" id="{A62E4B9E-0D81-D33B-52EB-1EDA3C341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3820" y="4423617"/>
              <a:ext cx="3045740" cy="1235643"/>
            </a:xfrm>
            <a:prstGeom prst="rect">
              <a:avLst/>
            </a:prstGeom>
          </p:spPr>
        </p:pic>
        <p:grpSp>
          <p:nvGrpSpPr>
            <p:cNvPr id="261" name="그룹 260">
              <a:extLst>
                <a:ext uri="{FF2B5EF4-FFF2-40B4-BE49-F238E27FC236}">
                  <a16:creationId xmlns:a16="http://schemas.microsoft.com/office/drawing/2014/main" id="{203BD4C3-C7E0-F4BA-41AE-E6B849840901}"/>
                </a:ext>
              </a:extLst>
            </p:cNvPr>
            <p:cNvGrpSpPr/>
            <p:nvPr/>
          </p:nvGrpSpPr>
          <p:grpSpPr>
            <a:xfrm>
              <a:off x="1306701" y="3938314"/>
              <a:ext cx="7711724" cy="307777"/>
              <a:chOff x="1605731" y="2078779"/>
              <a:chExt cx="7711724" cy="336130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DCCC8A2-1F30-EFA4-9F7B-5D1C12AE304B}"/>
                  </a:ext>
                </a:extLst>
              </p:cNvPr>
              <p:cNvSpPr txBox="1"/>
              <p:nvPr/>
            </p:nvSpPr>
            <p:spPr>
              <a:xfrm>
                <a:off x="1605731" y="2078779"/>
                <a:ext cx="1317147" cy="336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VGGNet16</a:t>
                </a:r>
                <a:endParaRPr lang="ko-KR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D659910-808B-EFBC-1569-F8E1A1C4F183}"/>
                  </a:ext>
                </a:extLst>
              </p:cNvPr>
              <p:cNvSpPr txBox="1"/>
              <p:nvPr/>
            </p:nvSpPr>
            <p:spPr>
              <a:xfrm>
                <a:off x="2744473" y="2078779"/>
                <a:ext cx="1361140" cy="336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ResNet50</a:t>
                </a:r>
                <a:endParaRPr lang="ko-KR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A32C22F-4305-7E3B-102B-BB6658227CC9}"/>
                  </a:ext>
                </a:extLst>
              </p:cNvPr>
              <p:cNvSpPr txBox="1"/>
              <p:nvPr/>
            </p:nvSpPr>
            <p:spPr>
              <a:xfrm>
                <a:off x="4557868" y="2078779"/>
                <a:ext cx="1897338" cy="336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DenseNet121</a:t>
                </a:r>
                <a:endParaRPr lang="ko-KR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6A79E69-E2E3-7F96-6AC3-7C16025C3820}"/>
                  </a:ext>
                </a:extLst>
              </p:cNvPr>
              <p:cNvSpPr txBox="1"/>
              <p:nvPr/>
            </p:nvSpPr>
            <p:spPr>
              <a:xfrm>
                <a:off x="7956315" y="2078779"/>
                <a:ext cx="1361140" cy="336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ViT-B16</a:t>
                </a:r>
                <a:endParaRPr lang="ko-KR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A989DA1B-D47D-8B05-8A75-C06044BFB0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867168"/>
              </p:ext>
            </p:extLst>
          </p:nvPr>
        </p:nvGraphicFramePr>
        <p:xfrm>
          <a:off x="8731671" y="3765753"/>
          <a:ext cx="2217250" cy="1231900"/>
        </p:xfrm>
        <a:graphic>
          <a:graphicData uri="http://schemas.openxmlformats.org/drawingml/2006/table">
            <a:tbl>
              <a:tblPr/>
              <a:tblGrid>
                <a:gridCol w="1090182">
                  <a:extLst>
                    <a:ext uri="{9D8B030D-6E8A-4147-A177-3AD203B41FA5}">
                      <a16:colId xmlns:a16="http://schemas.microsoft.com/office/drawing/2014/main" val="905000866"/>
                    </a:ext>
                  </a:extLst>
                </a:gridCol>
                <a:gridCol w="1127068">
                  <a:extLst>
                    <a:ext uri="{9D8B030D-6E8A-4147-A177-3AD203B41FA5}">
                      <a16:colId xmlns:a16="http://schemas.microsoft.com/office/drawing/2014/main" val="971879771"/>
                    </a:ext>
                  </a:extLst>
                </a:gridCol>
              </a:tblGrid>
              <a:tr h="15343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Model</a:t>
                      </a:r>
                      <a:endParaRPr lang="en-US" sz="800" b="1" kern="0" spc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237" marR="33237" marT="17907" marB="17907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# Parameters</a:t>
                      </a:r>
                      <a:endParaRPr lang="en-US" sz="800" b="1" kern="0" spc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237" marR="33237" marT="17907" marB="17907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1490624"/>
                  </a:ext>
                </a:extLst>
              </a:tr>
              <a:tr h="153438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VggNet-16</a:t>
                      </a:r>
                      <a:endParaRPr lang="en-US" sz="800" b="0" kern="0" spc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237" marR="33237" marT="17907" marB="17907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138,357,544</a:t>
                      </a:r>
                      <a:endParaRPr lang="en-US" sz="800" b="0" kern="0" spc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237" marR="33237" marT="17907" marB="17907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2863783"/>
                  </a:ext>
                </a:extLst>
              </a:tr>
              <a:tr h="153438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ResNet-50</a:t>
                      </a:r>
                      <a:endParaRPr lang="en-US" sz="800" b="0" kern="0" spc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237" marR="33237" marT="17907" marB="17907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25,557,032</a:t>
                      </a:r>
                      <a:endParaRPr lang="en-US" sz="800" b="0" kern="0" spc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237" marR="33237" marT="17907" marB="17907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8651136"/>
                  </a:ext>
                </a:extLst>
              </a:tr>
              <a:tr h="153438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DenseNet-121</a:t>
                      </a:r>
                      <a:endParaRPr lang="en-US" sz="800" b="0" kern="0" spc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237" marR="33237" marT="17907" marB="17907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7,978,856</a:t>
                      </a:r>
                      <a:endParaRPr lang="en-US" sz="800" b="0" kern="0" spc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237" marR="33237" marT="17907" marB="17907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6759606"/>
                  </a:ext>
                </a:extLst>
              </a:tr>
              <a:tr h="153438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ViT-B/16</a:t>
                      </a:r>
                      <a:endParaRPr lang="en-US" sz="800" b="0" kern="0" spc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237" marR="33237" marT="17907" marB="17907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86,567,656</a:t>
                      </a:r>
                      <a:endParaRPr lang="en-US" sz="800" b="0" kern="0" spc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237" marR="33237" marT="17907" marB="17907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19048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77176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6455884"/>
            <a:ext cx="12192000" cy="40211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직선 연결선 10"/>
          <p:cNvCxnSpPr>
            <a:cxnSpLocks/>
            <a:endCxn id="15" idx="2"/>
          </p:cNvCxnSpPr>
          <p:nvPr/>
        </p:nvCxnSpPr>
        <p:spPr>
          <a:xfrm>
            <a:off x="340818" y="1303893"/>
            <a:ext cx="39194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317841" y="903783"/>
            <a:ext cx="78848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spc="-1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4. Experiments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D8005C8-DF87-4DD9-8BF3-C6EF9A778917}"/>
              </a:ext>
            </a:extLst>
          </p:cNvPr>
          <p:cNvSpPr/>
          <p:nvPr/>
        </p:nvSpPr>
        <p:spPr>
          <a:xfrm>
            <a:off x="0" y="0"/>
            <a:ext cx="12191999" cy="4054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Yunsang Joo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31344B99-620F-40B8-9335-AE8A803EBEE9}"/>
              </a:ext>
            </a:extLst>
          </p:cNvPr>
          <p:cNvSpPr/>
          <p:nvPr/>
        </p:nvSpPr>
        <p:spPr>
          <a:xfrm>
            <a:off x="340818" y="1378043"/>
            <a:ext cx="8909250" cy="488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ko-KR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Parameter Settings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ko-KR" sz="1600" b="1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ko-KR" sz="1600" b="1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ko-KR" sz="1600" b="1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ko-KR" sz="1600" b="1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ko-KR" sz="1600" b="1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ko-KR" sz="1600" b="1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ko-KR" sz="1600" b="1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ko-KR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Evaluation Metrics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기본적인 평가지표인  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Accuracy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와 클래스 불균형에 문제에서 유용한 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F1-score, AUC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를 사용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2E271FE4-64C1-5D73-5781-33F1D57437F4}"/>
              </a:ext>
            </a:extLst>
          </p:cNvPr>
          <p:cNvSpPr/>
          <p:nvPr/>
        </p:nvSpPr>
        <p:spPr>
          <a:xfrm>
            <a:off x="129396" y="6503053"/>
            <a:ext cx="8885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  <a:sym typeface="Malgun Gothic"/>
              </a:rPr>
              <a:t>A Research on Efficient Liver Fibrosis Diagnosis Based on Federated Learning Using Heterogeneous Ultrasound Images</a:t>
            </a:r>
            <a:endParaRPr lang="ko-KR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49004BC-A223-4E75-1C0B-8A1EF0EB0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30193-EF39-44E9-9B41-D49A767A02C7}" type="slidenum">
              <a:rPr lang="ko-KR" altLang="en-US" smtClean="0"/>
              <a:pPr/>
              <a:t>26</a:t>
            </a:fld>
            <a:endParaRPr lang="ko-KR" altLang="en-US" dirty="0"/>
          </a:p>
        </p:txBody>
      </p:sp>
      <p:graphicFrame>
        <p:nvGraphicFramePr>
          <p:cNvPr id="4" name="표 4">
            <a:extLst>
              <a:ext uri="{FF2B5EF4-FFF2-40B4-BE49-F238E27FC236}">
                <a16:creationId xmlns:a16="http://schemas.microsoft.com/office/drawing/2014/main" id="{98D8C7C0-2239-3046-207F-7C0FE78748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159833"/>
              </p:ext>
            </p:extLst>
          </p:nvPr>
        </p:nvGraphicFramePr>
        <p:xfrm>
          <a:off x="1067462" y="2581391"/>
          <a:ext cx="3048063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3619">
                  <a:extLst>
                    <a:ext uri="{9D8B030D-6E8A-4147-A177-3AD203B41FA5}">
                      <a16:colId xmlns:a16="http://schemas.microsoft.com/office/drawing/2014/main" val="831483687"/>
                    </a:ext>
                  </a:extLst>
                </a:gridCol>
                <a:gridCol w="1744444">
                  <a:extLst>
                    <a:ext uri="{9D8B030D-6E8A-4147-A177-3AD203B41FA5}">
                      <a16:colId xmlns:a16="http://schemas.microsoft.com/office/drawing/2014/main" val="360863571"/>
                    </a:ext>
                  </a:extLst>
                </a:gridCol>
              </a:tblGrid>
              <a:tr h="37882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77" marR="5677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Value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77" marR="5677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205474"/>
                  </a:ext>
                </a:extLst>
              </a:tr>
              <a:tr h="378823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Round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77" marR="5677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77" marR="5677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1062844"/>
                  </a:ext>
                </a:extLst>
              </a:tr>
              <a:tr h="378823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77" marR="5677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77" marR="5677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1281412"/>
                  </a:ext>
                </a:extLst>
              </a:tr>
              <a:tr h="378823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77" marR="5677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1, 0.75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77" marR="5677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3727230"/>
                  </a:ext>
                </a:extLst>
              </a:tr>
              <a:tr h="1136468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Client Selection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77" marR="5677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Selection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Random Selection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Client Weighted Selection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 Loss Selection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77" marR="5677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3778467"/>
                  </a:ext>
                </a:extLst>
              </a:tr>
            </a:tbl>
          </a:graphicData>
        </a:graphic>
      </p:graphicFrame>
      <p:sp>
        <p:nvSpPr>
          <p:cNvPr id="2" name="직사각형 1">
            <a:extLst>
              <a:ext uri="{FF2B5EF4-FFF2-40B4-BE49-F238E27FC236}">
                <a16:creationId xmlns:a16="http://schemas.microsoft.com/office/drawing/2014/main" id="{EF9A6062-FCBF-9FC1-21DA-0886F15E52FB}"/>
              </a:ext>
            </a:extLst>
          </p:cNvPr>
          <p:cNvSpPr/>
          <p:nvPr/>
        </p:nvSpPr>
        <p:spPr>
          <a:xfrm>
            <a:off x="717826" y="2116810"/>
            <a:ext cx="3747336" cy="373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 spc="-30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글로벌 모델 업데이트를 위한 파라미터 설정</a:t>
            </a:r>
            <a:endParaRPr lang="en-US" altLang="ko-KR" sz="1400" spc="-30" dirty="0"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434ED317-8DE0-67C0-B5E5-5648586912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3962437"/>
              </p:ext>
            </p:extLst>
          </p:nvPr>
        </p:nvGraphicFramePr>
        <p:xfrm>
          <a:off x="4842169" y="2586681"/>
          <a:ext cx="3180708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3522">
                  <a:extLst>
                    <a:ext uri="{9D8B030D-6E8A-4147-A177-3AD203B41FA5}">
                      <a16:colId xmlns:a16="http://schemas.microsoft.com/office/drawing/2014/main" val="831483687"/>
                    </a:ext>
                  </a:extLst>
                </a:gridCol>
                <a:gridCol w="2137186">
                  <a:extLst>
                    <a:ext uri="{9D8B030D-6E8A-4147-A177-3AD203B41FA5}">
                      <a16:colId xmlns:a16="http://schemas.microsoft.com/office/drawing/2014/main" val="360863571"/>
                    </a:ext>
                  </a:extLst>
                </a:gridCol>
              </a:tblGrid>
              <a:tr h="16351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77" marR="5677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Value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77" marR="5677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205474"/>
                  </a:ext>
                </a:extLst>
              </a:tr>
              <a:tr h="16351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 Ratio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77" marR="5677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8:2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77" marR="5677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9127586"/>
                  </a:ext>
                </a:extLst>
              </a:tr>
              <a:tr h="16351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Augmentation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77" marR="5677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Random Rotation, Flip, Resize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77" marR="5677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1224612"/>
                  </a:ext>
                </a:extLst>
              </a:tr>
              <a:tr h="16351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Epoch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77" marR="5677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SDL, CL:100</a:t>
                      </a:r>
                    </a:p>
                    <a:p>
                      <a:pPr algn="l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FL:5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77" marR="5677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794049"/>
                  </a:ext>
                </a:extLst>
              </a:tr>
              <a:tr h="16351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Batch size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77" marR="5677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77" marR="5677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0614402"/>
                  </a:ext>
                </a:extLst>
              </a:tr>
              <a:tr h="16351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lr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77" marR="5677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0.0001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77" marR="5677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7730223"/>
                  </a:ext>
                </a:extLst>
              </a:tr>
              <a:tr h="16351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Loss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77" marR="5677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Weighted Cross Entropy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77" marR="5677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4883634"/>
                  </a:ext>
                </a:extLst>
              </a:tr>
              <a:tr h="16351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Optimizer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77" marR="5677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Adam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77" marR="5677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7438813"/>
                  </a:ext>
                </a:extLst>
              </a:tr>
              <a:tr h="16351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Scheduler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77" marR="5677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Cosine Annealing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77" marR="5677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9956430"/>
                  </a:ext>
                </a:extLst>
              </a:tr>
            </a:tbl>
          </a:graphicData>
        </a:graphic>
      </p:graphicFrame>
      <p:sp>
        <p:nvSpPr>
          <p:cNvPr id="8" name="직사각형 7">
            <a:extLst>
              <a:ext uri="{FF2B5EF4-FFF2-40B4-BE49-F238E27FC236}">
                <a16:creationId xmlns:a16="http://schemas.microsoft.com/office/drawing/2014/main" id="{4E45AF91-5FD7-514D-DFC6-920836CCDB7F}"/>
              </a:ext>
            </a:extLst>
          </p:cNvPr>
          <p:cNvSpPr/>
          <p:nvPr/>
        </p:nvSpPr>
        <p:spPr>
          <a:xfrm>
            <a:off x="4739889" y="2116810"/>
            <a:ext cx="3391866" cy="376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 spc="-30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로컬 모델 업데이트를 위한 파라미터 설정</a:t>
            </a:r>
            <a:endParaRPr lang="en-US" altLang="ko-KR" sz="1400" spc="-30" dirty="0"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924790-E2E3-2E73-3597-47C19CBC3730}"/>
                  </a:ext>
                </a:extLst>
              </p:cNvPr>
              <p:cNvSpPr txBox="1"/>
              <p:nvPr/>
            </p:nvSpPr>
            <p:spPr>
              <a:xfrm>
                <a:off x="9171699" y="4983178"/>
                <a:ext cx="2256002" cy="3488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𝐴𝑐𝑐𝑢𝑟𝑎𝑐𝑦</m:t>
                      </m:r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𝑇𝑁</m:t>
                          </m:r>
                        </m:num>
                        <m:den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𝑇𝑁</m:t>
                          </m:r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𝐹𝑃</m:t>
                          </m:r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𝐹𝑁</m:t>
                          </m:r>
                        </m:den>
                      </m:f>
                    </m:oMath>
                  </m:oMathPara>
                </a14:m>
                <a:endParaRPr lang="ko-KR" altLang="en-US" sz="1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924790-E2E3-2E73-3597-47C19CBC3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1699" y="4983178"/>
                <a:ext cx="2256002" cy="348813"/>
              </a:xfrm>
              <a:prstGeom prst="rect">
                <a:avLst/>
              </a:prstGeom>
              <a:blipFill>
                <a:blip r:embed="rId2"/>
                <a:stretch>
                  <a:fillRect l="-1622" t="-1724" r="-541" b="-1379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47FA5CA-F676-77E0-D82F-2C69B9475F95}"/>
                  </a:ext>
                </a:extLst>
              </p:cNvPr>
              <p:cNvSpPr txBox="1"/>
              <p:nvPr/>
            </p:nvSpPr>
            <p:spPr>
              <a:xfrm>
                <a:off x="9171699" y="2887164"/>
                <a:ext cx="1272400" cy="3488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𝑅𝑒𝑐𝑎𝑙𝑙</m:t>
                      </m:r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𝑇𝑃</m:t>
                          </m:r>
                        </m:num>
                        <m:den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𝐹𝑁</m:t>
                          </m:r>
                        </m:den>
                      </m:f>
                    </m:oMath>
                  </m:oMathPara>
                </a14:m>
                <a:endParaRPr lang="ko-KR" altLang="en-US" sz="1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47FA5CA-F676-77E0-D82F-2C69B9475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1699" y="2887164"/>
                <a:ext cx="1272400" cy="348813"/>
              </a:xfrm>
              <a:prstGeom prst="rect">
                <a:avLst/>
              </a:prstGeom>
              <a:blipFill>
                <a:blip r:embed="rId3"/>
                <a:stretch>
                  <a:fillRect l="-2404" t="-3509" r="-1442" b="-1403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F2EEB4B-1C58-12EC-2F68-EC40E89F7670}"/>
                  </a:ext>
                </a:extLst>
              </p:cNvPr>
              <p:cNvSpPr txBox="1"/>
              <p:nvPr/>
            </p:nvSpPr>
            <p:spPr>
              <a:xfrm>
                <a:off x="9171699" y="3310126"/>
                <a:ext cx="1481751" cy="3488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𝑃𝑟𝑒𝑐𝑖𝑠𝑖𝑜𝑛</m:t>
                      </m:r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𝑇𝑃</m:t>
                          </m:r>
                        </m:num>
                        <m:den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𝐹𝑃</m:t>
                          </m:r>
                        </m:den>
                      </m:f>
                    </m:oMath>
                  </m:oMathPara>
                </a14:m>
                <a:endParaRPr lang="ko-KR" altLang="en-US" sz="1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F2EEB4B-1C58-12EC-2F68-EC40E89F7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1699" y="3310126"/>
                <a:ext cx="1481751" cy="348813"/>
              </a:xfrm>
              <a:prstGeom prst="rect">
                <a:avLst/>
              </a:prstGeom>
              <a:blipFill>
                <a:blip r:embed="rId4"/>
                <a:stretch>
                  <a:fillRect l="-1235" t="-3509" r="-1235" b="-1403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71D110B-4F9F-C6A4-2529-DBFBDDD86EE6}"/>
                  </a:ext>
                </a:extLst>
              </p:cNvPr>
              <p:cNvSpPr txBox="1"/>
              <p:nvPr/>
            </p:nvSpPr>
            <p:spPr>
              <a:xfrm>
                <a:off x="9171699" y="5415099"/>
                <a:ext cx="2376355" cy="3536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1 </m:t>
                      </m:r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𝑠𝑐𝑜𝑟𝑒</m:t>
                      </m:r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𝑃𝑟𝑒𝑐𝑖𝑠𝑖𝑜𝑛</m:t>
                          </m:r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𝑅𝑒𝑐𝑎𝑙𝑙</m:t>
                          </m:r>
                        </m:num>
                        <m:den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𝑃𝑟𝑒𝑐𝑖𝑠𝑜𝑛</m:t>
                          </m:r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𝑅𝑒𝑐𝑎𝑙𝑙</m:t>
                          </m:r>
                        </m:den>
                      </m:f>
                    </m:oMath>
                  </m:oMathPara>
                </a14:m>
                <a:endParaRPr lang="ko-KR" altLang="en-US" sz="1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71D110B-4F9F-C6A4-2529-DBFBDDD86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1699" y="5415099"/>
                <a:ext cx="2376355" cy="353687"/>
              </a:xfrm>
              <a:prstGeom prst="rect">
                <a:avLst/>
              </a:prstGeom>
              <a:blipFill>
                <a:blip r:embed="rId5"/>
                <a:stretch>
                  <a:fillRect l="-771" t="-3448" r="-771" b="-1551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079C40F-FA14-92ED-24DE-BB24B435247C}"/>
                  </a:ext>
                </a:extLst>
              </p:cNvPr>
              <p:cNvSpPr txBox="1"/>
              <p:nvPr/>
            </p:nvSpPr>
            <p:spPr>
              <a:xfrm>
                <a:off x="9171359" y="3748669"/>
                <a:ext cx="1130951" cy="3488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𝑇𝑃𝑅</m:t>
                      </m:r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𝑇𝑃</m:t>
                          </m:r>
                        </m:num>
                        <m:den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𝐹𝑁</m:t>
                          </m:r>
                        </m:den>
                      </m:f>
                    </m:oMath>
                  </m:oMathPara>
                </a14:m>
                <a:endParaRPr lang="ko-KR" altLang="en-US" sz="1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079C40F-FA14-92ED-24DE-BB24B43524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1359" y="3748669"/>
                <a:ext cx="1130951" cy="348813"/>
              </a:xfrm>
              <a:prstGeom prst="rect">
                <a:avLst/>
              </a:prstGeom>
              <a:blipFill>
                <a:blip r:embed="rId6"/>
                <a:stretch>
                  <a:fillRect l="-2151" t="-3509" r="-1075" b="-1403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30E6C5A-209D-315E-006E-441FA7B594CF}"/>
                  </a:ext>
                </a:extLst>
              </p:cNvPr>
              <p:cNvSpPr txBox="1"/>
              <p:nvPr/>
            </p:nvSpPr>
            <p:spPr>
              <a:xfrm>
                <a:off x="9171359" y="4170738"/>
                <a:ext cx="1134157" cy="3488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𝐹𝑃𝑅</m:t>
                      </m:r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𝐹𝑃</m:t>
                          </m:r>
                        </m:num>
                        <m:den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𝐹𝑃</m:t>
                          </m:r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𝑇𝑁</m:t>
                          </m:r>
                        </m:den>
                      </m:f>
                    </m:oMath>
                  </m:oMathPara>
                </a14:m>
                <a:endParaRPr lang="ko-KR" altLang="en-US" sz="1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30E6C5A-209D-315E-006E-441FA7B59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1359" y="4170738"/>
                <a:ext cx="1134157" cy="348813"/>
              </a:xfrm>
              <a:prstGeom prst="rect">
                <a:avLst/>
              </a:prstGeom>
              <a:blipFill>
                <a:blip r:embed="rId7"/>
                <a:stretch>
                  <a:fillRect l="-2139" t="-3509" r="-1070" b="-1578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1F2835D-2C17-FD41-141E-120AF9DA8584}"/>
                  </a:ext>
                </a:extLst>
              </p:cNvPr>
              <p:cNvSpPr txBox="1"/>
              <p:nvPr/>
            </p:nvSpPr>
            <p:spPr>
              <a:xfrm>
                <a:off x="9171699" y="5852958"/>
                <a:ext cx="1508170" cy="4844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𝐴𝑈𝐶</m:t>
                      </m:r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𝑇𝑃𝑅𝑑</m:t>
                          </m:r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𝐹𝑃𝑅</m:t>
                          </m:r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ko-KR" altLang="en-US" sz="12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1F2835D-2C17-FD41-141E-120AF9DA8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1699" y="5852958"/>
                <a:ext cx="1508170" cy="484428"/>
              </a:xfrm>
              <a:prstGeom prst="rect">
                <a:avLst/>
              </a:prstGeom>
              <a:blipFill>
                <a:blip r:embed="rId8"/>
                <a:stretch>
                  <a:fillRect l="-8907" t="-156250" r="-6478" b="-2175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95682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6455884"/>
            <a:ext cx="12192000" cy="40211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D8005C8-DF87-4DD9-8BF3-C6EF9A778917}"/>
              </a:ext>
            </a:extLst>
          </p:cNvPr>
          <p:cNvSpPr/>
          <p:nvPr/>
        </p:nvSpPr>
        <p:spPr>
          <a:xfrm>
            <a:off x="0" y="0"/>
            <a:ext cx="12191999" cy="4054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Yunsang Joo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98CF87BC-248C-2F7F-20D1-A4A6D088E665}"/>
              </a:ext>
            </a:extLst>
          </p:cNvPr>
          <p:cNvSpPr/>
          <p:nvPr/>
        </p:nvSpPr>
        <p:spPr>
          <a:xfrm>
            <a:off x="129396" y="6503053"/>
            <a:ext cx="8885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  <a:sym typeface="Malgun Gothic"/>
              </a:rPr>
              <a:t>A Research on Efficient Liver Fibrosis Diagnosis Based on Federated Learning Using Heterogeneous Ultrasound Images</a:t>
            </a:r>
            <a:endParaRPr lang="ko-KR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8C18C7-8DFB-E6C4-7001-0DE2995B6E92}"/>
              </a:ext>
            </a:extLst>
          </p:cNvPr>
          <p:cNvSpPr txBox="1"/>
          <p:nvPr/>
        </p:nvSpPr>
        <p:spPr>
          <a:xfrm>
            <a:off x="5296741" y="3167390"/>
            <a:ext cx="1598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Results</a:t>
            </a: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3670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6455884"/>
            <a:ext cx="12192000" cy="40211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직선 연결선 10"/>
          <p:cNvCxnSpPr>
            <a:cxnSpLocks/>
            <a:endCxn id="15" idx="2"/>
          </p:cNvCxnSpPr>
          <p:nvPr/>
        </p:nvCxnSpPr>
        <p:spPr>
          <a:xfrm>
            <a:off x="340818" y="1303893"/>
            <a:ext cx="39194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317841" y="903783"/>
            <a:ext cx="78848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spc="-1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5. Results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D8005C8-DF87-4DD9-8BF3-C6EF9A778917}"/>
              </a:ext>
            </a:extLst>
          </p:cNvPr>
          <p:cNvSpPr/>
          <p:nvPr/>
        </p:nvSpPr>
        <p:spPr>
          <a:xfrm>
            <a:off x="0" y="0"/>
            <a:ext cx="12191999" cy="4054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Yunsang Joo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31344B99-620F-40B8-9335-AE8A803EBEE9}"/>
              </a:ext>
            </a:extLst>
          </p:cNvPr>
          <p:cNvSpPr/>
          <p:nvPr/>
        </p:nvSpPr>
        <p:spPr>
          <a:xfrm>
            <a:off x="340817" y="1477103"/>
            <a:ext cx="11498757" cy="2734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ko-KR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1. Single Domain Learning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분석 결과</a:t>
            </a:r>
            <a:endParaRPr lang="en-US" altLang="ko-KR" sz="1600" b="1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200150" lvl="2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내부 평가에서 평균 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0.801의 Accuracy, 0.795의 F1-score, 0.857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의 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AUC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를 달성하여 간 섬유증을 효과적으로 분류함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200150" lvl="2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전체 평가에서 평균 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0.465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의 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Accuracy, 0.435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의 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F1-score, 0.643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의 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AUC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로 간 섬유증을 분류하지 못함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200150" lvl="2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내부 평가와 전체 평가의 차이가 있으므로 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데이터 편향이 존재하며 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낮은 일반화 성능을 보임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200150" lvl="2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다양한 도메인을 포함한 데이터를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통해 일반화 성능 개선이 필요함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AE01D028-B751-BE03-3743-3A6F1DADB4D6}"/>
              </a:ext>
            </a:extLst>
          </p:cNvPr>
          <p:cNvSpPr/>
          <p:nvPr/>
        </p:nvSpPr>
        <p:spPr>
          <a:xfrm>
            <a:off x="129396" y="6503053"/>
            <a:ext cx="8885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  <a:sym typeface="Malgun Gothic"/>
              </a:rPr>
              <a:t>A Research on Efficient Liver Fibrosis Diagnosis Based on Federated Learning Using Heterogeneous Ultrasound Images</a:t>
            </a:r>
            <a:endParaRPr lang="ko-KR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76A38117-126B-6F9B-C064-D2B05EB19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30193-EF39-44E9-9B41-D49A767A02C7}" type="slidenum">
              <a:rPr lang="ko-KR" altLang="en-US" smtClean="0"/>
              <a:pPr/>
              <a:t>28</a:t>
            </a:fld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표 3">
                <a:extLst>
                  <a:ext uri="{FF2B5EF4-FFF2-40B4-BE49-F238E27FC236}">
                    <a16:creationId xmlns:a16="http://schemas.microsoft.com/office/drawing/2014/main" id="{B1221C96-9330-5CEE-9FBF-9664871EE93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33790836"/>
                  </p:ext>
                </p:extLst>
              </p:nvPr>
            </p:nvGraphicFramePr>
            <p:xfrm>
              <a:off x="820129" y="4517787"/>
              <a:ext cx="4843210" cy="16459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40173">
                      <a:extLst>
                        <a:ext uri="{9D8B030D-6E8A-4147-A177-3AD203B41FA5}">
                          <a16:colId xmlns:a16="http://schemas.microsoft.com/office/drawing/2014/main" val="135019231"/>
                        </a:ext>
                      </a:extLst>
                    </a:gridCol>
                    <a:gridCol w="1240173">
                      <a:extLst>
                        <a:ext uri="{9D8B030D-6E8A-4147-A177-3AD203B41FA5}">
                          <a16:colId xmlns:a16="http://schemas.microsoft.com/office/drawing/2014/main" val="3254324121"/>
                        </a:ext>
                      </a:extLst>
                    </a:gridCol>
                    <a:gridCol w="1181432">
                      <a:extLst>
                        <a:ext uri="{9D8B030D-6E8A-4147-A177-3AD203B41FA5}">
                          <a16:colId xmlns:a16="http://schemas.microsoft.com/office/drawing/2014/main" val="4083486077"/>
                        </a:ext>
                      </a:extLst>
                    </a:gridCol>
                    <a:gridCol w="1181432">
                      <a:extLst>
                        <a:ext uri="{9D8B030D-6E8A-4147-A177-3AD203B41FA5}">
                          <a16:colId xmlns:a16="http://schemas.microsoft.com/office/drawing/2014/main" val="1241465344"/>
                        </a:ext>
                      </a:extLst>
                    </a:gridCol>
                  </a:tblGrid>
                  <a:tr h="141481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Manufacturer</a:t>
                          </a:r>
                          <a:endParaRPr lang="ko-KR" altLang="en-US" sz="1200" b="1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Accuracy</a:t>
                          </a:r>
                          <a:endParaRPr lang="ko-KR" altLang="en-US" sz="1200" b="1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F1-score</a:t>
                          </a:r>
                          <a:endParaRPr lang="ko-KR" altLang="en-US" sz="1200" b="1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AUC</a:t>
                          </a:r>
                          <a:endParaRPr lang="ko-KR" altLang="en-US" sz="1200" b="1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09962217"/>
                      </a:ext>
                    </a:extLst>
                  </a:tr>
                  <a:tr h="141481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H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0.821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0.027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0.821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0.027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0.887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0.018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03105882"/>
                      </a:ext>
                    </a:extLst>
                  </a:tr>
                  <a:tr h="141481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S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0.789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0.030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0.778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0.036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0.838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0.027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19344542"/>
                      </a:ext>
                    </a:extLst>
                  </a:tr>
                  <a:tr h="141481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G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0.766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0.028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0.764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0.029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0.845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0.018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76702552"/>
                      </a:ext>
                    </a:extLst>
                  </a:tr>
                  <a:tr h="141481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P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0.829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0.020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0.819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0.019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0.858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0.018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04756605"/>
                      </a:ext>
                    </a:extLst>
                  </a:tr>
                  <a:tr h="141481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Average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0.801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0.035</a:t>
                          </a:r>
                          <a:endParaRPr lang="ko-KR" altLang="en-US" sz="1200" b="1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0.795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0.036</a:t>
                          </a:r>
                          <a:endParaRPr lang="ko-KR" altLang="en-US" sz="1200" b="1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0.857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0.027</a:t>
                          </a:r>
                          <a:endParaRPr lang="ko-KR" altLang="en-US" sz="1200" b="1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5918652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표 3">
                <a:extLst>
                  <a:ext uri="{FF2B5EF4-FFF2-40B4-BE49-F238E27FC236}">
                    <a16:creationId xmlns:a16="http://schemas.microsoft.com/office/drawing/2014/main" id="{B1221C96-9330-5CEE-9FBF-9664871EE93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33790836"/>
                  </p:ext>
                </p:extLst>
              </p:nvPr>
            </p:nvGraphicFramePr>
            <p:xfrm>
              <a:off x="820129" y="4517787"/>
              <a:ext cx="4843210" cy="16459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40173">
                      <a:extLst>
                        <a:ext uri="{9D8B030D-6E8A-4147-A177-3AD203B41FA5}">
                          <a16:colId xmlns:a16="http://schemas.microsoft.com/office/drawing/2014/main" val="135019231"/>
                        </a:ext>
                      </a:extLst>
                    </a:gridCol>
                    <a:gridCol w="1240173">
                      <a:extLst>
                        <a:ext uri="{9D8B030D-6E8A-4147-A177-3AD203B41FA5}">
                          <a16:colId xmlns:a16="http://schemas.microsoft.com/office/drawing/2014/main" val="3254324121"/>
                        </a:ext>
                      </a:extLst>
                    </a:gridCol>
                    <a:gridCol w="1181432">
                      <a:extLst>
                        <a:ext uri="{9D8B030D-6E8A-4147-A177-3AD203B41FA5}">
                          <a16:colId xmlns:a16="http://schemas.microsoft.com/office/drawing/2014/main" val="4083486077"/>
                        </a:ext>
                      </a:extLst>
                    </a:gridCol>
                    <a:gridCol w="1181432">
                      <a:extLst>
                        <a:ext uri="{9D8B030D-6E8A-4147-A177-3AD203B41FA5}">
                          <a16:colId xmlns:a16="http://schemas.microsoft.com/office/drawing/2014/main" val="1241465344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Manufacturer</a:t>
                          </a:r>
                          <a:endParaRPr lang="ko-KR" altLang="en-US" sz="1200" b="1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Accuracy</a:t>
                          </a:r>
                          <a:endParaRPr lang="ko-KR" altLang="en-US" sz="1200" b="1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F1-score</a:t>
                          </a:r>
                          <a:endParaRPr lang="ko-KR" altLang="en-US" sz="1200" b="1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AUC</a:t>
                          </a:r>
                          <a:endParaRPr lang="ko-KR" altLang="en-US" sz="1200" b="1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09962217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H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000" t="-102222" r="-190686" b="-41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10309" t="-102222" r="-100515" b="-41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10309" t="-102222" r="-515" b="-415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310588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S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000" t="-197826" r="-190686" b="-3065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10309" t="-197826" r="-100515" b="-3065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10309" t="-197826" r="-515" b="-3065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1934454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G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000" t="-304444" r="-190686" b="-2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10309" t="-304444" r="-100515" b="-2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10309" t="-304444" r="-515" b="-21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670255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P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000" t="-404444" r="-190686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10309" t="-404444" r="-100515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10309" t="-404444" r="-515" b="-11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0475660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Average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000" t="-504444" r="-190686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10309" t="-504444" r="-100515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10309" t="-504444" r="-515" b="-1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918652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표 8">
                <a:extLst>
                  <a:ext uri="{FF2B5EF4-FFF2-40B4-BE49-F238E27FC236}">
                    <a16:creationId xmlns:a16="http://schemas.microsoft.com/office/drawing/2014/main" id="{8DCD7BFC-F443-F9E3-AD25-7D517AFEB66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11472513"/>
                  </p:ext>
                </p:extLst>
              </p:nvPr>
            </p:nvGraphicFramePr>
            <p:xfrm>
              <a:off x="6519889" y="4516124"/>
              <a:ext cx="4843210" cy="16459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40173">
                      <a:extLst>
                        <a:ext uri="{9D8B030D-6E8A-4147-A177-3AD203B41FA5}">
                          <a16:colId xmlns:a16="http://schemas.microsoft.com/office/drawing/2014/main" val="135019231"/>
                        </a:ext>
                      </a:extLst>
                    </a:gridCol>
                    <a:gridCol w="1240173">
                      <a:extLst>
                        <a:ext uri="{9D8B030D-6E8A-4147-A177-3AD203B41FA5}">
                          <a16:colId xmlns:a16="http://schemas.microsoft.com/office/drawing/2014/main" val="3254324121"/>
                        </a:ext>
                      </a:extLst>
                    </a:gridCol>
                    <a:gridCol w="1181432">
                      <a:extLst>
                        <a:ext uri="{9D8B030D-6E8A-4147-A177-3AD203B41FA5}">
                          <a16:colId xmlns:a16="http://schemas.microsoft.com/office/drawing/2014/main" val="4083486077"/>
                        </a:ext>
                      </a:extLst>
                    </a:gridCol>
                    <a:gridCol w="1181432">
                      <a:extLst>
                        <a:ext uri="{9D8B030D-6E8A-4147-A177-3AD203B41FA5}">
                          <a16:colId xmlns:a16="http://schemas.microsoft.com/office/drawing/2014/main" val="1241465344"/>
                        </a:ext>
                      </a:extLst>
                    </a:gridCol>
                  </a:tblGrid>
                  <a:tr h="141481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Manufacturer</a:t>
                          </a:r>
                          <a:endParaRPr lang="ko-KR" altLang="en-US" sz="1200" b="1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Accuracy</a:t>
                          </a:r>
                          <a:endParaRPr lang="ko-KR" altLang="en-US" sz="1200" b="1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F1-score</a:t>
                          </a:r>
                          <a:endParaRPr lang="ko-KR" altLang="en-US" sz="1200" b="1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AUC</a:t>
                          </a:r>
                          <a:endParaRPr lang="ko-KR" altLang="en-US" sz="1200" b="1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09962217"/>
                      </a:ext>
                    </a:extLst>
                  </a:tr>
                  <a:tr h="141481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H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0.531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0.016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0.534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0.011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0.701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0.008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03105882"/>
                      </a:ext>
                    </a:extLst>
                  </a:tr>
                  <a:tr h="141481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S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0.396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0.015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0.364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0.006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0.606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0.002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19344542"/>
                      </a:ext>
                    </a:extLst>
                  </a:tr>
                  <a:tr h="141481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G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0.462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0.017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0.440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0.007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0.639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0.005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76702552"/>
                      </a:ext>
                    </a:extLst>
                  </a:tr>
                  <a:tr h="141481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P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0.470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0.005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0.402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0.008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0.626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0.008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04756605"/>
                      </a:ext>
                    </a:extLst>
                  </a:tr>
                  <a:tr h="141481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Average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0.465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0.051</a:t>
                          </a:r>
                          <a:endParaRPr lang="ko-KR" altLang="en-US" sz="1200" b="1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0.435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0.066</a:t>
                          </a:r>
                          <a:endParaRPr lang="ko-KR" altLang="en-US" sz="1200" b="1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0.643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0.037</a:t>
                          </a:r>
                          <a:endParaRPr lang="ko-KR" altLang="en-US" sz="1200" b="1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0515562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표 8">
                <a:extLst>
                  <a:ext uri="{FF2B5EF4-FFF2-40B4-BE49-F238E27FC236}">
                    <a16:creationId xmlns:a16="http://schemas.microsoft.com/office/drawing/2014/main" id="{8DCD7BFC-F443-F9E3-AD25-7D517AFEB66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11472513"/>
                  </p:ext>
                </p:extLst>
              </p:nvPr>
            </p:nvGraphicFramePr>
            <p:xfrm>
              <a:off x="6519889" y="4516124"/>
              <a:ext cx="4843210" cy="16459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40173">
                      <a:extLst>
                        <a:ext uri="{9D8B030D-6E8A-4147-A177-3AD203B41FA5}">
                          <a16:colId xmlns:a16="http://schemas.microsoft.com/office/drawing/2014/main" val="135019231"/>
                        </a:ext>
                      </a:extLst>
                    </a:gridCol>
                    <a:gridCol w="1240173">
                      <a:extLst>
                        <a:ext uri="{9D8B030D-6E8A-4147-A177-3AD203B41FA5}">
                          <a16:colId xmlns:a16="http://schemas.microsoft.com/office/drawing/2014/main" val="3254324121"/>
                        </a:ext>
                      </a:extLst>
                    </a:gridCol>
                    <a:gridCol w="1181432">
                      <a:extLst>
                        <a:ext uri="{9D8B030D-6E8A-4147-A177-3AD203B41FA5}">
                          <a16:colId xmlns:a16="http://schemas.microsoft.com/office/drawing/2014/main" val="4083486077"/>
                        </a:ext>
                      </a:extLst>
                    </a:gridCol>
                    <a:gridCol w="1181432">
                      <a:extLst>
                        <a:ext uri="{9D8B030D-6E8A-4147-A177-3AD203B41FA5}">
                          <a16:colId xmlns:a16="http://schemas.microsoft.com/office/drawing/2014/main" val="1241465344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Manufacturer</a:t>
                          </a:r>
                          <a:endParaRPr lang="ko-KR" altLang="en-US" sz="1200" b="1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Accuracy</a:t>
                          </a:r>
                          <a:endParaRPr lang="ko-KR" altLang="en-US" sz="1200" b="1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F1-score</a:t>
                          </a:r>
                          <a:endParaRPr lang="ko-KR" altLang="en-US" sz="1200" b="1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AUC</a:t>
                          </a:r>
                          <a:endParaRPr lang="ko-KR" altLang="en-US" sz="1200" b="1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09962217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H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0000" t="-102222" r="-190686" b="-41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10309" t="-102222" r="-100515" b="-41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10309" t="-102222" r="-515" b="-417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310588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S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0000" t="-197826" r="-190686" b="-3086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10309" t="-197826" r="-100515" b="-3086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10309" t="-197826" r="-515" b="-3086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1934454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G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0000" t="-304444" r="-190686" b="-21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10309" t="-304444" r="-100515" b="-21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10309" t="-304444" r="-515" b="-215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670255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P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0000" t="-404444" r="-190686" b="-11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10309" t="-404444" r="-100515" b="-11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10309" t="-404444" r="-515" b="-115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0475660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Average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0000" t="-504444" r="-190686" b="-1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10309" t="-504444" r="-100515" b="-1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83127" marR="8312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10309" t="-504444" r="-515" b="-15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515562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7F668B72-E55D-C308-952C-99D929513A80}"/>
              </a:ext>
            </a:extLst>
          </p:cNvPr>
          <p:cNvSpPr txBox="1"/>
          <p:nvPr/>
        </p:nvSpPr>
        <p:spPr>
          <a:xfrm>
            <a:off x="2548275" y="4205488"/>
            <a:ext cx="1386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내부 평가 결과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0CA507-68FB-4F68-7108-6F69EB12119A}"/>
              </a:ext>
            </a:extLst>
          </p:cNvPr>
          <p:cNvSpPr txBox="1"/>
          <p:nvPr/>
        </p:nvSpPr>
        <p:spPr>
          <a:xfrm>
            <a:off x="8248035" y="4205488"/>
            <a:ext cx="1386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전체 평가 결과</a:t>
            </a:r>
          </a:p>
        </p:txBody>
      </p:sp>
    </p:spTree>
    <p:extLst>
      <p:ext uri="{BB962C8B-B14F-4D97-AF65-F5344CB8AC3E}">
        <p14:creationId xmlns:p14="http://schemas.microsoft.com/office/powerpoint/2010/main" val="26523519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6455884"/>
            <a:ext cx="12192000" cy="40211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직선 연결선 10"/>
          <p:cNvCxnSpPr>
            <a:cxnSpLocks/>
            <a:endCxn id="15" idx="2"/>
          </p:cNvCxnSpPr>
          <p:nvPr/>
        </p:nvCxnSpPr>
        <p:spPr>
          <a:xfrm>
            <a:off x="340818" y="1303893"/>
            <a:ext cx="39194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317841" y="903783"/>
            <a:ext cx="78848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spc="-1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5. Results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D8005C8-DF87-4DD9-8BF3-C6EF9A778917}"/>
              </a:ext>
            </a:extLst>
          </p:cNvPr>
          <p:cNvSpPr/>
          <p:nvPr/>
        </p:nvSpPr>
        <p:spPr>
          <a:xfrm>
            <a:off x="0" y="0"/>
            <a:ext cx="12191999" cy="4054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Yunsang Joo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31344B99-620F-40B8-9335-AE8A803EBEE9}"/>
              </a:ext>
            </a:extLst>
          </p:cNvPr>
          <p:cNvSpPr/>
          <p:nvPr/>
        </p:nvSpPr>
        <p:spPr>
          <a:xfrm>
            <a:off x="340818" y="1477103"/>
            <a:ext cx="11439702" cy="2732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ko-KR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2. Centralized Learning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분석 결과</a:t>
            </a:r>
            <a:endParaRPr lang="en-US" altLang="ko-KR" sz="1600" b="1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257300" lvl="2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평균 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0.804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의 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Accuracy, 0.801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의 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F1-score, 0.872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의 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AUC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를 달성하여 간 섬유증을 효과적으로 분류함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257300" lvl="2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학습 데이터의 크기에 비례하여 훈련 시간 증가함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257300" lvl="2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우수한 성능을 보이지만 데이터 공유가 제한된 상황에서는 불가능한 방식임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257300" lvl="2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이 방식은 데이터를 통합하는 과정에서 고사양 컴퓨팅 자원을 요구하며 개인정보가 유출될 우려가 있음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표 1">
                <a:extLst>
                  <a:ext uri="{FF2B5EF4-FFF2-40B4-BE49-F238E27FC236}">
                    <a16:creationId xmlns:a16="http://schemas.microsoft.com/office/drawing/2014/main" id="{6AF82698-D7EB-7BDE-4A79-A392305FF6D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04894026"/>
                  </p:ext>
                </p:extLst>
              </p:nvPr>
            </p:nvGraphicFramePr>
            <p:xfrm>
              <a:off x="3045574" y="4874653"/>
              <a:ext cx="6100849" cy="8229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12658">
                      <a:extLst>
                        <a:ext uri="{9D8B030D-6E8A-4147-A177-3AD203B41FA5}">
                          <a16:colId xmlns:a16="http://schemas.microsoft.com/office/drawing/2014/main" val="1635343437"/>
                        </a:ext>
                      </a:extLst>
                    </a:gridCol>
                    <a:gridCol w="934909">
                      <a:extLst>
                        <a:ext uri="{9D8B030D-6E8A-4147-A177-3AD203B41FA5}">
                          <a16:colId xmlns:a16="http://schemas.microsoft.com/office/drawing/2014/main" val="320736019"/>
                        </a:ext>
                      </a:extLst>
                    </a:gridCol>
                    <a:gridCol w="934909">
                      <a:extLst>
                        <a:ext uri="{9D8B030D-6E8A-4147-A177-3AD203B41FA5}">
                          <a16:colId xmlns:a16="http://schemas.microsoft.com/office/drawing/2014/main" val="457010802"/>
                        </a:ext>
                      </a:extLst>
                    </a:gridCol>
                    <a:gridCol w="934909">
                      <a:extLst>
                        <a:ext uri="{9D8B030D-6E8A-4147-A177-3AD203B41FA5}">
                          <a16:colId xmlns:a16="http://schemas.microsoft.com/office/drawing/2014/main" val="549365757"/>
                        </a:ext>
                      </a:extLst>
                    </a:gridCol>
                    <a:gridCol w="1383464">
                      <a:extLst>
                        <a:ext uri="{9D8B030D-6E8A-4147-A177-3AD203B41FA5}">
                          <a16:colId xmlns:a16="http://schemas.microsoft.com/office/drawing/2014/main" val="1535933613"/>
                        </a:ext>
                      </a:extLst>
                    </a:gridCol>
                  </a:tblGrid>
                  <a:tr h="141481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Method</a:t>
                          </a:r>
                          <a:endParaRPr lang="ko-KR" altLang="en-US" sz="120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Accuracy</a:t>
                          </a:r>
                          <a:endParaRPr lang="ko-KR" altLang="en-US" sz="1200" b="1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F1-score</a:t>
                          </a:r>
                          <a:endParaRPr lang="ko-KR" altLang="en-US" sz="1200" b="1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AUC</a:t>
                          </a:r>
                          <a:endParaRPr lang="ko-KR" altLang="en-US" sz="1200" b="1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Training Time</a:t>
                          </a:r>
                          <a:endParaRPr lang="ko-KR" altLang="en-US" sz="1200" b="1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5357086"/>
                      </a:ext>
                    </a:extLst>
                  </a:tr>
                  <a:tr h="141481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Single Domain Learning</a:t>
                          </a:r>
                          <a:endParaRPr lang="ko-KR" altLang="en-US" sz="120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0.465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0.051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0.435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0.066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0.643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0.037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0:35:01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03332351"/>
                      </a:ext>
                    </a:extLst>
                  </a:tr>
                  <a:tr h="141481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Centralized</a:t>
                          </a:r>
                          <a:r>
                            <a:rPr lang="ko-KR" altLang="en-US" sz="120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 </a:t>
                          </a:r>
                          <a:r>
                            <a:rPr lang="en-US" altLang="ko-KR" sz="120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Learning</a:t>
                          </a:r>
                          <a:endParaRPr lang="ko-KR" altLang="en-US" sz="120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0.804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0.020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0.801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0.021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0.872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0.014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2:07:03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8728039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표 1">
                <a:extLst>
                  <a:ext uri="{FF2B5EF4-FFF2-40B4-BE49-F238E27FC236}">
                    <a16:creationId xmlns:a16="http://schemas.microsoft.com/office/drawing/2014/main" id="{6AF82698-D7EB-7BDE-4A79-A392305FF6D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04894026"/>
                  </p:ext>
                </p:extLst>
              </p:nvPr>
            </p:nvGraphicFramePr>
            <p:xfrm>
              <a:off x="3045574" y="4874653"/>
              <a:ext cx="6100849" cy="8229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12658">
                      <a:extLst>
                        <a:ext uri="{9D8B030D-6E8A-4147-A177-3AD203B41FA5}">
                          <a16:colId xmlns:a16="http://schemas.microsoft.com/office/drawing/2014/main" val="1635343437"/>
                        </a:ext>
                      </a:extLst>
                    </a:gridCol>
                    <a:gridCol w="934909">
                      <a:extLst>
                        <a:ext uri="{9D8B030D-6E8A-4147-A177-3AD203B41FA5}">
                          <a16:colId xmlns:a16="http://schemas.microsoft.com/office/drawing/2014/main" val="320736019"/>
                        </a:ext>
                      </a:extLst>
                    </a:gridCol>
                    <a:gridCol w="934909">
                      <a:extLst>
                        <a:ext uri="{9D8B030D-6E8A-4147-A177-3AD203B41FA5}">
                          <a16:colId xmlns:a16="http://schemas.microsoft.com/office/drawing/2014/main" val="457010802"/>
                        </a:ext>
                      </a:extLst>
                    </a:gridCol>
                    <a:gridCol w="934909">
                      <a:extLst>
                        <a:ext uri="{9D8B030D-6E8A-4147-A177-3AD203B41FA5}">
                          <a16:colId xmlns:a16="http://schemas.microsoft.com/office/drawing/2014/main" val="549365757"/>
                        </a:ext>
                      </a:extLst>
                    </a:gridCol>
                    <a:gridCol w="1383464">
                      <a:extLst>
                        <a:ext uri="{9D8B030D-6E8A-4147-A177-3AD203B41FA5}">
                          <a16:colId xmlns:a16="http://schemas.microsoft.com/office/drawing/2014/main" val="1535933613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Method</a:t>
                          </a:r>
                          <a:endParaRPr lang="ko-KR" altLang="en-US" sz="120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Accuracy</a:t>
                          </a:r>
                          <a:endParaRPr lang="ko-KR" altLang="en-US" sz="1200" b="1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F1-score</a:t>
                          </a:r>
                          <a:endParaRPr lang="ko-KR" altLang="en-US" sz="1200" b="1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AUC</a:t>
                          </a:r>
                          <a:endParaRPr lang="ko-KR" altLang="en-US" sz="1200" b="1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Training Time</a:t>
                          </a:r>
                          <a:endParaRPr lang="ko-KR" altLang="en-US" sz="1200" b="1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535708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Single Domain Learning</a:t>
                          </a:r>
                          <a:endParaRPr lang="ko-KR" altLang="en-US" sz="120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03896" t="-100000" r="-347403" b="-1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05882" t="-100000" r="-249673" b="-1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03247" t="-100000" r="-148052" b="-1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0:35:01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03332351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Centralized</a:t>
                          </a:r>
                          <a:r>
                            <a:rPr lang="ko-KR" altLang="en-US" sz="120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 </a:t>
                          </a:r>
                          <a:r>
                            <a:rPr lang="en-US" altLang="ko-KR" sz="120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Learning</a:t>
                          </a:r>
                          <a:endParaRPr lang="ko-KR" altLang="en-US" sz="120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03896" t="-204444" r="-347403" b="-1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05882" t="-204444" r="-249673" b="-1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03247" t="-204444" r="-148052" b="-1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2:07:03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8728039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직사각형 7">
            <a:extLst>
              <a:ext uri="{FF2B5EF4-FFF2-40B4-BE49-F238E27FC236}">
                <a16:creationId xmlns:a16="http://schemas.microsoft.com/office/drawing/2014/main" id="{2D9CE0B3-B6DA-A13F-4018-4C5BEB8996EE}"/>
              </a:ext>
            </a:extLst>
          </p:cNvPr>
          <p:cNvSpPr/>
          <p:nvPr/>
        </p:nvSpPr>
        <p:spPr>
          <a:xfrm>
            <a:off x="129396" y="6503053"/>
            <a:ext cx="8885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  <a:sym typeface="Malgun Gothic"/>
              </a:rPr>
              <a:t>A Research on Efficient Liver Fibrosis Diagnosis Based on Federated Learning Using Heterogeneous Ultrasound Images</a:t>
            </a:r>
            <a:endParaRPr lang="ko-KR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슬라이드 번호 개체 틀 13">
            <a:extLst>
              <a:ext uri="{FF2B5EF4-FFF2-40B4-BE49-F238E27FC236}">
                <a16:creationId xmlns:a16="http://schemas.microsoft.com/office/drawing/2014/main" id="{AAD46ADF-A90F-F043-67D1-0FE792981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30193-EF39-44E9-9B41-D49A767A02C7}" type="slidenum">
              <a:rPr lang="ko-KR" altLang="en-US" smtClean="0"/>
              <a:pPr/>
              <a:t>29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88235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6455884"/>
            <a:ext cx="12192000" cy="40211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직선 연결선 10"/>
          <p:cNvCxnSpPr>
            <a:cxnSpLocks/>
            <a:endCxn id="15" idx="2"/>
          </p:cNvCxnSpPr>
          <p:nvPr/>
        </p:nvCxnSpPr>
        <p:spPr>
          <a:xfrm>
            <a:off x="340818" y="1303893"/>
            <a:ext cx="39194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317841" y="903783"/>
            <a:ext cx="78848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spc="-1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Abstract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D8005C8-DF87-4DD9-8BF3-C6EF9A778917}"/>
              </a:ext>
            </a:extLst>
          </p:cNvPr>
          <p:cNvSpPr/>
          <p:nvPr/>
        </p:nvSpPr>
        <p:spPr>
          <a:xfrm>
            <a:off x="0" y="0"/>
            <a:ext cx="12191999" cy="4054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Yunsang Joo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31344B99-620F-40B8-9335-AE8A803EBEE9}"/>
              </a:ext>
            </a:extLst>
          </p:cNvPr>
          <p:cNvSpPr/>
          <p:nvPr/>
        </p:nvSpPr>
        <p:spPr>
          <a:xfrm>
            <a:off x="340818" y="1477103"/>
            <a:ext cx="11098774" cy="3953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6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현재 </a:t>
            </a:r>
            <a:r>
              <a:rPr lang="ko-KR" altLang="en-US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의료 데이터의 편향성</a:t>
            </a:r>
            <a:r>
              <a:rPr lang="ko-KR" altLang="en-US" sz="16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을 해결하기 위해 자동 진단 모델의 </a:t>
            </a:r>
            <a:r>
              <a:rPr lang="ko-KR" altLang="en-US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일반화 성능 개선 연구</a:t>
            </a:r>
            <a:r>
              <a:rPr lang="ko-KR" altLang="en-US" sz="16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가 진행되고 있음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6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기존 연구에서는 다양한 도메인의 데이터를 한 곳으로 통합하는 </a:t>
            </a:r>
            <a:r>
              <a:rPr lang="ko-KR" altLang="en-US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중앙집중식 학습 방식을 사용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6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이러한 방식은 데이터가 증가할수록 </a:t>
            </a:r>
            <a:r>
              <a:rPr lang="ko-KR" altLang="en-US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높은 네트워크 트래픽이 발생하고 많은 스토리지 공간이 필요</a:t>
            </a:r>
            <a:r>
              <a:rPr lang="ko-KR" altLang="en-US" sz="16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함</a:t>
            </a:r>
            <a:endParaRPr lang="en-US" altLang="ko-KR" sz="16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ko-KR" sz="16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ko-KR" sz="16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o-KR" altLang="en-US" sz="16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본 연구는 데이터의 통합없이 로컬 데이터로 학습된 </a:t>
            </a:r>
            <a:r>
              <a:rPr lang="ko-KR" altLang="en-US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로컬 모델의 가중치를 공유</a:t>
            </a:r>
            <a:r>
              <a:rPr lang="ko-KR" altLang="en-US" sz="16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하는 </a:t>
            </a:r>
            <a:r>
              <a:rPr lang="ko-KR" altLang="en-US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연합 학습</a:t>
            </a:r>
            <a:r>
              <a:rPr lang="ko-KR" altLang="en-US" sz="16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을 수행</a:t>
            </a:r>
            <a:endParaRPr lang="en-US" altLang="ko-KR" sz="16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altLang="ko-KR" sz="16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데이터 송수신간 발생</a:t>
            </a:r>
            <a:r>
              <a:rPr lang="ko-KR" altLang="en-US" sz="16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하</a:t>
            </a:r>
            <a:r>
              <a:rPr lang="en-US" altLang="ko-KR" sz="16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는 </a:t>
            </a:r>
            <a:r>
              <a:rPr lang="ko-KR" altLang="en-US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네트워크 트래픽과 스토리지 비용을 절감하고</a:t>
            </a:r>
            <a:r>
              <a:rPr lang="en-US" altLang="ko-KR" sz="16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ko-KR" altLang="en-US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개인정보 유출 위험 감소</a:t>
            </a:r>
            <a:endParaRPr lang="en-US" altLang="ko-KR" sz="16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o-KR" altLang="en-US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데이터의 이질성</a:t>
            </a:r>
            <a:r>
              <a:rPr lang="ko-KR" altLang="en-US" sz="16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을 고려하여</a:t>
            </a:r>
            <a:r>
              <a:rPr lang="ko-KR" altLang="en-US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 학습 시간 </a:t>
            </a:r>
            <a:r>
              <a:rPr lang="ko-KR" altLang="en-US" sz="16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및 </a:t>
            </a:r>
            <a:r>
              <a:rPr lang="ko-KR" altLang="en-US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정확도 개선</a:t>
            </a:r>
            <a:endParaRPr lang="en-US" altLang="ko-KR" sz="1600" b="1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AABB1ED3-4060-50D8-7D43-EF0428C6DF54}"/>
              </a:ext>
            </a:extLst>
          </p:cNvPr>
          <p:cNvSpPr/>
          <p:nvPr/>
        </p:nvSpPr>
        <p:spPr>
          <a:xfrm>
            <a:off x="129396" y="6503053"/>
            <a:ext cx="8885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  <a:sym typeface="Malgun Gothic"/>
              </a:rPr>
              <a:t>A Research on Efficient Liver Fibrosis Diagnosis Based on Federated Learning Using Heterogeneous Ultrasound Images</a:t>
            </a:r>
            <a:endParaRPr lang="ko-KR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슬라이드 번호 개체 틀 38">
            <a:extLst>
              <a:ext uri="{FF2B5EF4-FFF2-40B4-BE49-F238E27FC236}">
                <a16:creationId xmlns:a16="http://schemas.microsoft.com/office/drawing/2014/main" id="{3CBC2EFF-EE5C-F3C9-47B4-00D45191C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30193-EF39-44E9-9B41-D49A767A02C7}" type="slidenum">
              <a:rPr lang="ko-KR" altLang="en-US" smtClean="0"/>
              <a:pPr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82858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6455884"/>
            <a:ext cx="12192000" cy="40211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직선 연결선 10"/>
          <p:cNvCxnSpPr>
            <a:cxnSpLocks/>
            <a:endCxn id="15" idx="2"/>
          </p:cNvCxnSpPr>
          <p:nvPr/>
        </p:nvCxnSpPr>
        <p:spPr>
          <a:xfrm>
            <a:off x="340818" y="1303893"/>
            <a:ext cx="39194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317841" y="903783"/>
            <a:ext cx="78848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spc="-1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5. Results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D8005C8-DF87-4DD9-8BF3-C6EF9A778917}"/>
              </a:ext>
            </a:extLst>
          </p:cNvPr>
          <p:cNvSpPr/>
          <p:nvPr/>
        </p:nvSpPr>
        <p:spPr>
          <a:xfrm>
            <a:off x="0" y="0"/>
            <a:ext cx="12191999" cy="4054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Yunsang Joo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31344B99-620F-40B8-9335-AE8A803EBEE9}"/>
              </a:ext>
            </a:extLst>
          </p:cNvPr>
          <p:cNvSpPr/>
          <p:nvPr/>
        </p:nvSpPr>
        <p:spPr>
          <a:xfrm>
            <a:off x="340817" y="1477103"/>
            <a:ext cx="10374808" cy="1870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ko-KR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3. Federated Learning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분석 결과</a:t>
            </a:r>
            <a:endParaRPr lang="en-US" altLang="ko-KR" sz="1600" b="1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257300" lvl="2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전체 클라이언트 선택보다 일부 클라이언트 선택이 성능이 높으며 훈련 시간이 짧음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257300" lvl="2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Random Selection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을 적용하였을 때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가장 성능이 높으며 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High Loss Selection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이 훈련 시간이 가장 짧음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A305B264-54E5-297B-5430-1B2833D8D14A}"/>
              </a:ext>
            </a:extLst>
          </p:cNvPr>
          <p:cNvSpPr/>
          <p:nvPr/>
        </p:nvSpPr>
        <p:spPr>
          <a:xfrm>
            <a:off x="129396" y="6503053"/>
            <a:ext cx="8885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  <a:sym typeface="Malgun Gothic"/>
              </a:rPr>
              <a:t>A Research on Efficient Liver Fibrosis Diagnosis Based on Federated Learning Using Heterogeneous Ultrasound Images</a:t>
            </a:r>
            <a:endParaRPr lang="ko-KR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슬라이드 번호 개체 틀 18">
            <a:extLst>
              <a:ext uri="{FF2B5EF4-FFF2-40B4-BE49-F238E27FC236}">
                <a16:creationId xmlns:a16="http://schemas.microsoft.com/office/drawing/2014/main" id="{A9354DB7-4CA2-7176-E01A-5F6F24C37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30193-EF39-44E9-9B41-D49A767A02C7}" type="slidenum">
              <a:rPr lang="ko-KR" altLang="en-US" smtClean="0"/>
              <a:pPr/>
              <a:t>30</a:t>
            </a:fld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표 2">
                <a:extLst>
                  <a:ext uri="{FF2B5EF4-FFF2-40B4-BE49-F238E27FC236}">
                    <a16:creationId xmlns:a16="http://schemas.microsoft.com/office/drawing/2014/main" id="{8B27D828-E094-04D6-49B2-649E43E62C6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92506097"/>
                  </p:ext>
                </p:extLst>
              </p:nvPr>
            </p:nvGraphicFramePr>
            <p:xfrm>
              <a:off x="3599622" y="3826417"/>
              <a:ext cx="4992753" cy="15544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48740">
                      <a:extLst>
                        <a:ext uri="{9D8B030D-6E8A-4147-A177-3AD203B41FA5}">
                          <a16:colId xmlns:a16="http://schemas.microsoft.com/office/drawing/2014/main" val="1635343437"/>
                        </a:ext>
                      </a:extLst>
                    </a:gridCol>
                    <a:gridCol w="899053">
                      <a:extLst>
                        <a:ext uri="{9D8B030D-6E8A-4147-A177-3AD203B41FA5}">
                          <a16:colId xmlns:a16="http://schemas.microsoft.com/office/drawing/2014/main" val="320736019"/>
                        </a:ext>
                      </a:extLst>
                    </a:gridCol>
                    <a:gridCol w="899053">
                      <a:extLst>
                        <a:ext uri="{9D8B030D-6E8A-4147-A177-3AD203B41FA5}">
                          <a16:colId xmlns:a16="http://schemas.microsoft.com/office/drawing/2014/main" val="457010802"/>
                        </a:ext>
                      </a:extLst>
                    </a:gridCol>
                    <a:gridCol w="899053">
                      <a:extLst>
                        <a:ext uri="{9D8B030D-6E8A-4147-A177-3AD203B41FA5}">
                          <a16:colId xmlns:a16="http://schemas.microsoft.com/office/drawing/2014/main" val="549365757"/>
                        </a:ext>
                      </a:extLst>
                    </a:gridCol>
                    <a:gridCol w="946854">
                      <a:extLst>
                        <a:ext uri="{9D8B030D-6E8A-4147-A177-3AD203B41FA5}">
                          <a16:colId xmlns:a16="http://schemas.microsoft.com/office/drawing/2014/main" val="2305609933"/>
                        </a:ext>
                      </a:extLst>
                    </a:gridCol>
                  </a:tblGrid>
                  <a:tr h="141481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Client Selection</a:t>
                          </a:r>
                          <a:endParaRPr lang="ko-KR" altLang="en-US" sz="120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Accuracy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F1-score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AUC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Training Time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5357086"/>
                      </a:ext>
                    </a:extLst>
                  </a:tr>
                  <a:tr h="141481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Total</a:t>
                          </a:r>
                          <a:endParaRPr lang="ko-KR" altLang="en-US" sz="120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0.760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0.035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0.758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0.034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0.842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0.021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6:23:07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07491570"/>
                      </a:ext>
                    </a:extLst>
                  </a:tr>
                  <a:tr h="141481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Random</a:t>
                          </a:r>
                          <a:endParaRPr lang="ko-KR" altLang="en-US" sz="120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0.772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0.034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0.769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0.034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0.849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0.021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4:49:52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81354428"/>
                      </a:ext>
                    </a:extLst>
                  </a:tr>
                  <a:tr h="141481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Client Weight</a:t>
                          </a:r>
                          <a:endParaRPr lang="ko-KR" altLang="en-US" sz="120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0.764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0.024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0.761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0.026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0.844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0.016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4:32:24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91742298"/>
                      </a:ext>
                    </a:extLst>
                  </a:tr>
                  <a:tr h="141481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High Loss</a:t>
                          </a:r>
                          <a:endParaRPr lang="ko-KR" altLang="en-US" sz="120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0.767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0.042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0.762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0.044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0.845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0.028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4:29:07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033323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표 2">
                <a:extLst>
                  <a:ext uri="{FF2B5EF4-FFF2-40B4-BE49-F238E27FC236}">
                    <a16:creationId xmlns:a16="http://schemas.microsoft.com/office/drawing/2014/main" id="{8B27D828-E094-04D6-49B2-649E43E62C6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92506097"/>
                  </p:ext>
                </p:extLst>
              </p:nvPr>
            </p:nvGraphicFramePr>
            <p:xfrm>
              <a:off x="3599622" y="3826417"/>
              <a:ext cx="4992753" cy="15544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48740">
                      <a:extLst>
                        <a:ext uri="{9D8B030D-6E8A-4147-A177-3AD203B41FA5}">
                          <a16:colId xmlns:a16="http://schemas.microsoft.com/office/drawing/2014/main" val="1635343437"/>
                        </a:ext>
                      </a:extLst>
                    </a:gridCol>
                    <a:gridCol w="899053">
                      <a:extLst>
                        <a:ext uri="{9D8B030D-6E8A-4147-A177-3AD203B41FA5}">
                          <a16:colId xmlns:a16="http://schemas.microsoft.com/office/drawing/2014/main" val="320736019"/>
                        </a:ext>
                      </a:extLst>
                    </a:gridCol>
                    <a:gridCol w="899053">
                      <a:extLst>
                        <a:ext uri="{9D8B030D-6E8A-4147-A177-3AD203B41FA5}">
                          <a16:colId xmlns:a16="http://schemas.microsoft.com/office/drawing/2014/main" val="457010802"/>
                        </a:ext>
                      </a:extLst>
                    </a:gridCol>
                    <a:gridCol w="899053">
                      <a:extLst>
                        <a:ext uri="{9D8B030D-6E8A-4147-A177-3AD203B41FA5}">
                          <a16:colId xmlns:a16="http://schemas.microsoft.com/office/drawing/2014/main" val="549365757"/>
                        </a:ext>
                      </a:extLst>
                    </a:gridCol>
                    <a:gridCol w="946854">
                      <a:extLst>
                        <a:ext uri="{9D8B030D-6E8A-4147-A177-3AD203B41FA5}">
                          <a16:colId xmlns:a16="http://schemas.microsoft.com/office/drawing/2014/main" val="2305609933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Client Selection</a:t>
                          </a:r>
                          <a:endParaRPr lang="ko-KR" altLang="en-US" sz="120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Accuracy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F1-score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AUC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Training Time</a:t>
                          </a:r>
                          <a:endParaRPr lang="ko-KR" altLang="en-US" sz="12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535708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Total</a:t>
                          </a:r>
                          <a:endParaRPr lang="ko-KR" altLang="en-US" sz="120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51020" t="-168889" r="-307483" b="-3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49324" t="-168889" r="-205405" b="-3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51701" t="-168889" r="-106803" b="-3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6:23:07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0749157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Random</a:t>
                          </a:r>
                          <a:endParaRPr lang="ko-KR" altLang="en-US" sz="120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51020" t="-263043" r="-307483" b="-213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49324" t="-263043" r="-205405" b="-213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51701" t="-263043" r="-106803" b="-213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4:49:52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8135442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Client Weight</a:t>
                          </a:r>
                          <a:endParaRPr lang="ko-KR" altLang="en-US" sz="120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51020" t="-371111" r="-307483" b="-11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49324" t="-371111" r="-205405" b="-11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51701" t="-371111" r="-106803" b="-11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4:32:24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9174229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High Loss</a:t>
                          </a:r>
                          <a:endParaRPr lang="ko-KR" altLang="en-US" sz="120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51020" t="-471111" r="-307483" b="-1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49324" t="-471111" r="-205405" b="-1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51701" t="-471111" r="-106803" b="-1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2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4:29:07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0333235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198927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6455884"/>
            <a:ext cx="12192000" cy="40211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직선 연결선 10"/>
          <p:cNvCxnSpPr>
            <a:cxnSpLocks/>
            <a:endCxn id="15" idx="2"/>
          </p:cNvCxnSpPr>
          <p:nvPr/>
        </p:nvCxnSpPr>
        <p:spPr>
          <a:xfrm>
            <a:off x="340818" y="1303893"/>
            <a:ext cx="39194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317841" y="903783"/>
            <a:ext cx="78848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spc="-1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5. Results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D8005C8-DF87-4DD9-8BF3-C6EF9A778917}"/>
              </a:ext>
            </a:extLst>
          </p:cNvPr>
          <p:cNvSpPr/>
          <p:nvPr/>
        </p:nvSpPr>
        <p:spPr>
          <a:xfrm>
            <a:off x="0" y="0"/>
            <a:ext cx="12191999" cy="4054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Yunsang Joo</a:t>
            </a:r>
            <a:endParaRPr lang="ko-KR" alt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31344B99-620F-40B8-9335-AE8A803EBEE9}"/>
              </a:ext>
            </a:extLst>
          </p:cNvPr>
          <p:cNvSpPr/>
          <p:nvPr/>
        </p:nvSpPr>
        <p:spPr>
          <a:xfrm>
            <a:off x="340818" y="1477103"/>
            <a:ext cx="6280962" cy="2239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결과 비교</a:t>
            </a:r>
            <a:endParaRPr lang="en-US" altLang="ko-KR" sz="1600" b="1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Single Domain Learning 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기반 모델이 가장 낮은 일반화 성능을 보임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Federated Learning 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기반 모델이 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Centralized Learning 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기반 모델과 유사한 성능 달성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Federated Learning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 훈련 시간이 가장 오래 소요됨</a:t>
            </a:r>
            <a:endParaRPr lang="en-US" altLang="ko-KR" sz="1400" b="1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A305B264-54E5-297B-5430-1B2833D8D14A}"/>
              </a:ext>
            </a:extLst>
          </p:cNvPr>
          <p:cNvSpPr/>
          <p:nvPr/>
        </p:nvSpPr>
        <p:spPr>
          <a:xfrm>
            <a:off x="129396" y="6503053"/>
            <a:ext cx="8885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  <a:sym typeface="Malgun Gothic"/>
              </a:rPr>
              <a:t>A Research on Efficient Liver Fibrosis Diagnosis Based on Federated Learning Using Heterogeneous Ultrasound Images</a:t>
            </a:r>
            <a:endParaRPr lang="ko-KR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슬라이드 번호 개체 틀 18">
            <a:extLst>
              <a:ext uri="{FF2B5EF4-FFF2-40B4-BE49-F238E27FC236}">
                <a16:creationId xmlns:a16="http://schemas.microsoft.com/office/drawing/2014/main" id="{A9354DB7-4CA2-7176-E01A-5F6F24C37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30193-EF39-44E9-9B41-D49A767A02C7}" type="slidenum">
              <a:rPr lang="ko-KR" altLang="en-US" smtClean="0"/>
              <a:pPr/>
              <a:t>31</a:t>
            </a:fld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표 5">
                <a:extLst>
                  <a:ext uri="{FF2B5EF4-FFF2-40B4-BE49-F238E27FC236}">
                    <a16:creationId xmlns:a16="http://schemas.microsoft.com/office/drawing/2014/main" id="{BE95AF44-3900-91A9-B520-AA0410AE2CB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33916807"/>
                  </p:ext>
                </p:extLst>
              </p:nvPr>
            </p:nvGraphicFramePr>
            <p:xfrm>
              <a:off x="6617165" y="2106092"/>
              <a:ext cx="4203235" cy="1874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67740">
                      <a:extLst>
                        <a:ext uri="{9D8B030D-6E8A-4147-A177-3AD203B41FA5}">
                          <a16:colId xmlns:a16="http://schemas.microsoft.com/office/drawing/2014/main" val="1635343437"/>
                        </a:ext>
                      </a:extLst>
                    </a:gridCol>
                    <a:gridCol w="845820">
                      <a:extLst>
                        <a:ext uri="{9D8B030D-6E8A-4147-A177-3AD203B41FA5}">
                          <a16:colId xmlns:a16="http://schemas.microsoft.com/office/drawing/2014/main" val="320736019"/>
                        </a:ext>
                      </a:extLst>
                    </a:gridCol>
                    <a:gridCol w="845820">
                      <a:extLst>
                        <a:ext uri="{9D8B030D-6E8A-4147-A177-3AD203B41FA5}">
                          <a16:colId xmlns:a16="http://schemas.microsoft.com/office/drawing/2014/main" val="457010802"/>
                        </a:ext>
                      </a:extLst>
                    </a:gridCol>
                    <a:gridCol w="845820">
                      <a:extLst>
                        <a:ext uri="{9D8B030D-6E8A-4147-A177-3AD203B41FA5}">
                          <a16:colId xmlns:a16="http://schemas.microsoft.com/office/drawing/2014/main" val="549365757"/>
                        </a:ext>
                      </a:extLst>
                    </a:gridCol>
                    <a:gridCol w="698035">
                      <a:extLst>
                        <a:ext uri="{9D8B030D-6E8A-4147-A177-3AD203B41FA5}">
                          <a16:colId xmlns:a16="http://schemas.microsoft.com/office/drawing/2014/main" val="2305609933"/>
                        </a:ext>
                      </a:extLst>
                    </a:gridCol>
                  </a:tblGrid>
                  <a:tr h="141481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Method</a:t>
                          </a:r>
                          <a:endParaRPr lang="ko-KR" altLang="en-US" sz="1100" b="1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Accuracy</a:t>
                          </a:r>
                          <a:endParaRPr lang="ko-KR" altLang="en-US" sz="1100" b="1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F1-score</a:t>
                          </a:r>
                          <a:endParaRPr lang="ko-KR" altLang="en-US" sz="1100" b="1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AUC</a:t>
                          </a:r>
                          <a:endParaRPr lang="ko-KR" altLang="en-US" sz="1100" b="1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Training Time</a:t>
                          </a:r>
                          <a:endParaRPr lang="ko-KR" altLang="en-US" sz="1100" b="1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5357086"/>
                      </a:ext>
                    </a:extLst>
                  </a:tr>
                  <a:tr h="141481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Single Domain Learning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0.465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0.051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0.435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0.066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1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0.643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1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0.037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0:35:01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35894815"/>
                      </a:ext>
                    </a:extLst>
                  </a:tr>
                  <a:tr h="141481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Centralized Learning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0.804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0.020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0.801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0.021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1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0.872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1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0.014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+mn-ea"/>
                            </a:rPr>
                            <a:t>2:07:03</a:t>
                          </a:r>
                          <a:endParaRPr lang="en-US" altLang="ko-KR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맑은 고딕" panose="020B0503020000020004" pitchFamily="50" charset="-127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81354428"/>
                      </a:ext>
                    </a:extLst>
                  </a:tr>
                  <a:tr h="141481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Federated Learning</a:t>
                          </a:r>
                          <a:endParaRPr lang="ko-KR" altLang="en-US" sz="11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1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0.772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1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1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0.034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1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0.769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1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1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0.034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100" b="1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0.849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1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100" b="1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0.021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1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4:49:52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8728039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표 5">
                <a:extLst>
                  <a:ext uri="{FF2B5EF4-FFF2-40B4-BE49-F238E27FC236}">
                    <a16:creationId xmlns:a16="http://schemas.microsoft.com/office/drawing/2014/main" id="{BE95AF44-3900-91A9-B520-AA0410AE2CB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33916807"/>
                  </p:ext>
                </p:extLst>
              </p:nvPr>
            </p:nvGraphicFramePr>
            <p:xfrm>
              <a:off x="6617165" y="2106092"/>
              <a:ext cx="4203235" cy="1874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67740">
                      <a:extLst>
                        <a:ext uri="{9D8B030D-6E8A-4147-A177-3AD203B41FA5}">
                          <a16:colId xmlns:a16="http://schemas.microsoft.com/office/drawing/2014/main" val="1635343437"/>
                        </a:ext>
                      </a:extLst>
                    </a:gridCol>
                    <a:gridCol w="845820">
                      <a:extLst>
                        <a:ext uri="{9D8B030D-6E8A-4147-A177-3AD203B41FA5}">
                          <a16:colId xmlns:a16="http://schemas.microsoft.com/office/drawing/2014/main" val="320736019"/>
                        </a:ext>
                      </a:extLst>
                    </a:gridCol>
                    <a:gridCol w="845820">
                      <a:extLst>
                        <a:ext uri="{9D8B030D-6E8A-4147-A177-3AD203B41FA5}">
                          <a16:colId xmlns:a16="http://schemas.microsoft.com/office/drawing/2014/main" val="457010802"/>
                        </a:ext>
                      </a:extLst>
                    </a:gridCol>
                    <a:gridCol w="845820">
                      <a:extLst>
                        <a:ext uri="{9D8B030D-6E8A-4147-A177-3AD203B41FA5}">
                          <a16:colId xmlns:a16="http://schemas.microsoft.com/office/drawing/2014/main" val="549365757"/>
                        </a:ext>
                      </a:extLst>
                    </a:gridCol>
                    <a:gridCol w="698035">
                      <a:extLst>
                        <a:ext uri="{9D8B030D-6E8A-4147-A177-3AD203B41FA5}">
                          <a16:colId xmlns:a16="http://schemas.microsoft.com/office/drawing/2014/main" val="2305609933"/>
                        </a:ext>
                      </a:extLst>
                    </a:gridCol>
                  </a:tblGrid>
                  <a:tr h="42672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Method</a:t>
                          </a:r>
                          <a:endParaRPr lang="ko-KR" altLang="en-US" sz="1100" b="1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Accuracy</a:t>
                          </a:r>
                          <a:endParaRPr lang="ko-KR" altLang="en-US" sz="1100" b="1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F1-score</a:t>
                          </a:r>
                          <a:endParaRPr lang="ko-KR" altLang="en-US" sz="1100" b="1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AUC</a:t>
                          </a:r>
                          <a:endParaRPr lang="ko-KR" altLang="en-US" sz="1100" b="1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b="1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Training Time</a:t>
                          </a:r>
                          <a:endParaRPr lang="ko-KR" altLang="en-US" sz="1100" b="1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5357086"/>
                      </a:ext>
                    </a:extLst>
                  </a:tr>
                  <a:tr h="59436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Single Domain Learning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14388" t="-72449" r="-283453" b="-1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14388" t="-72449" r="-183453" b="-1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16667" t="-72449" r="-84783" b="-1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0:35:01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35894815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Centralized Learning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14388" t="-241429" r="-283453" b="-1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14388" t="-241429" r="-183453" b="-1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16667" t="-241429" r="-84783" b="-1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+mn-ea"/>
                            </a:rPr>
                            <a:t>2:07:03</a:t>
                          </a:r>
                          <a:endParaRPr lang="en-US" altLang="ko-KR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맑은 고딕" panose="020B0503020000020004" pitchFamily="50" charset="-127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81354428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b="0" dirty="0">
                              <a:solidFill>
                                <a:schemeClr val="tx1"/>
                              </a:solidFill>
                              <a:latin typeface="Palatino Linotype" panose="02040502050505030304" pitchFamily="18" charset="0"/>
                            </a:rPr>
                            <a:t>Federated Learning</a:t>
                          </a:r>
                          <a:endParaRPr lang="ko-KR" altLang="en-US" sz="1100" b="0" dirty="0">
                            <a:solidFill>
                              <a:schemeClr val="tx1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 marL="62455" marR="62455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14388" t="-341429" r="-283453" b="-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14388" t="-341429" r="-183453" b="-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16667" t="-341429" r="-84783" b="-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ko-KR" sz="11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맑은 고딕" panose="020B0503020000020004" pitchFamily="50" charset="-127"/>
                            </a:rPr>
                            <a:t>4:49:52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87280392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3" name="그룹 2">
            <a:extLst>
              <a:ext uri="{FF2B5EF4-FFF2-40B4-BE49-F238E27FC236}">
                <a16:creationId xmlns:a16="http://schemas.microsoft.com/office/drawing/2014/main" id="{FC4C3827-DE60-85CA-4126-27936D99671A}"/>
              </a:ext>
            </a:extLst>
          </p:cNvPr>
          <p:cNvGrpSpPr/>
          <p:nvPr/>
        </p:nvGrpSpPr>
        <p:grpSpPr>
          <a:xfrm>
            <a:off x="819067" y="4244340"/>
            <a:ext cx="10553862" cy="2128888"/>
            <a:chOff x="1418361" y="4152900"/>
            <a:chExt cx="10553862" cy="2128888"/>
          </a:xfrm>
        </p:grpSpPr>
        <p:graphicFrame>
          <p:nvGraphicFramePr>
            <p:cNvPr id="20" name="차트 19">
              <a:extLst>
                <a:ext uri="{FF2B5EF4-FFF2-40B4-BE49-F238E27FC236}">
                  <a16:creationId xmlns:a16="http://schemas.microsoft.com/office/drawing/2014/main" id="{D2452FBA-37D8-D39E-6C73-ED1C2CD0DC8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066228043"/>
                </p:ext>
              </p:extLst>
            </p:nvPr>
          </p:nvGraphicFramePr>
          <p:xfrm>
            <a:off x="6925375" y="4211698"/>
            <a:ext cx="5046848" cy="20700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22" name="차트 21">
              <a:extLst>
                <a:ext uri="{FF2B5EF4-FFF2-40B4-BE49-F238E27FC236}">
                  <a16:creationId xmlns:a16="http://schemas.microsoft.com/office/drawing/2014/main" id="{1C81978C-B5C3-D976-B29F-D5A9A5C8523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69590587"/>
                </p:ext>
              </p:extLst>
            </p:nvPr>
          </p:nvGraphicFramePr>
          <p:xfrm>
            <a:off x="1418361" y="4152900"/>
            <a:ext cx="5046849" cy="21288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3948546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6455884"/>
            <a:ext cx="12192000" cy="40211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직선 연결선 10"/>
          <p:cNvCxnSpPr>
            <a:cxnSpLocks/>
            <a:endCxn id="15" idx="2"/>
          </p:cNvCxnSpPr>
          <p:nvPr/>
        </p:nvCxnSpPr>
        <p:spPr>
          <a:xfrm>
            <a:off x="340818" y="1303893"/>
            <a:ext cx="39194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317841" y="903783"/>
            <a:ext cx="78848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spc="-1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5. Results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D8005C8-DF87-4DD9-8BF3-C6EF9A778917}"/>
              </a:ext>
            </a:extLst>
          </p:cNvPr>
          <p:cNvSpPr/>
          <p:nvPr/>
        </p:nvSpPr>
        <p:spPr>
          <a:xfrm>
            <a:off x="0" y="0"/>
            <a:ext cx="12191999" cy="4054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Yunsang Joo</a:t>
            </a:r>
            <a:endParaRPr lang="ko-KR" alt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31344B99-620F-40B8-9335-AE8A803EBEE9}"/>
              </a:ext>
            </a:extLst>
          </p:cNvPr>
          <p:cNvSpPr/>
          <p:nvPr/>
        </p:nvSpPr>
        <p:spPr>
          <a:xfrm>
            <a:off x="340818" y="1477103"/>
            <a:ext cx="11287302" cy="488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훈련 시간</a:t>
            </a:r>
            <a:endParaRPr lang="en-US" altLang="ko-KR" sz="1600" b="1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일반적으로 </a:t>
            </a:r>
            <a:r>
              <a:rPr lang="en-US" altLang="ko-KR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Centralized Learning</a:t>
            </a:r>
            <a:r>
              <a:rPr lang="ko-KR" altLang="en-US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이 </a:t>
            </a:r>
            <a:r>
              <a:rPr lang="en-US" altLang="ko-KR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Federated Learning</a:t>
            </a:r>
            <a:r>
              <a:rPr lang="ko-KR" altLang="en-US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보다 학습 시간이 짧음</a:t>
            </a:r>
            <a:endParaRPr lang="en-US" altLang="ko-KR" sz="1600" b="1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257300" lvl="2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Centralized learning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은 다중 도메인 데이터를 직접 사용하므로 빠른 수렴 속도를 보여줌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257300" lvl="2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또한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, 데이터를 통합하는 과정을 제외한 순수 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훈련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 시간이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므로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실제로는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더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긴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시간이 소요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257300" lvl="2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257300" lvl="2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257300" lvl="2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257300" lvl="2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2">
              <a:lnSpc>
                <a:spcPct val="200000"/>
              </a:lnSpc>
            </a:pP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257300" lvl="2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Federated learning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은 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연산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을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수행하는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시간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외에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가중치를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집계하는 시간이 소요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257300" lvl="2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또한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, 본 실험은 클라이언트 업데이트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를 동시에 진행하지 않고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 순차적으로 진행되었기 때문에 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긴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 시간이 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소요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A305B264-54E5-297B-5430-1B2833D8D14A}"/>
              </a:ext>
            </a:extLst>
          </p:cNvPr>
          <p:cNvSpPr/>
          <p:nvPr/>
        </p:nvSpPr>
        <p:spPr>
          <a:xfrm>
            <a:off x="129396" y="6503053"/>
            <a:ext cx="8885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  <a:sym typeface="Malgun Gothic"/>
              </a:rPr>
              <a:t>A Research on Efficient Liver Fibrosis Diagnosis Based on Federated Learning Using Heterogeneous Ultrasound Images</a:t>
            </a:r>
            <a:endParaRPr lang="ko-KR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슬라이드 번호 개체 틀 18">
            <a:extLst>
              <a:ext uri="{FF2B5EF4-FFF2-40B4-BE49-F238E27FC236}">
                <a16:creationId xmlns:a16="http://schemas.microsoft.com/office/drawing/2014/main" id="{A9354DB7-4CA2-7176-E01A-5F6F24C37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30193-EF39-44E9-9B41-D49A767A02C7}" type="slidenum">
              <a:rPr lang="ko-KR" altLang="en-US" smtClean="0"/>
              <a:pPr/>
              <a:t>32</a:t>
            </a:fld>
            <a:endParaRPr lang="ko-KR" altLang="en-US" dirty="0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8D447787-DA9F-8F8F-A623-679653072D97}"/>
              </a:ext>
            </a:extLst>
          </p:cNvPr>
          <p:cNvGrpSpPr/>
          <p:nvPr/>
        </p:nvGrpSpPr>
        <p:grpSpPr>
          <a:xfrm>
            <a:off x="3188325" y="3543314"/>
            <a:ext cx="5815348" cy="2010793"/>
            <a:chOff x="1531775" y="1802234"/>
            <a:chExt cx="7740228" cy="2010793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400431B4-7019-2138-B801-7BE379D9A744}"/>
                </a:ext>
              </a:extLst>
            </p:cNvPr>
            <p:cNvGrpSpPr/>
            <p:nvPr/>
          </p:nvGrpSpPr>
          <p:grpSpPr>
            <a:xfrm>
              <a:off x="1531775" y="1802234"/>
              <a:ext cx="3930953" cy="1268379"/>
              <a:chOff x="1038114" y="3215882"/>
              <a:chExt cx="3930953" cy="1268379"/>
            </a:xfrm>
          </p:grpSpPr>
          <p:grpSp>
            <p:nvGrpSpPr>
              <p:cNvPr id="26" name="그룹 25">
                <a:extLst>
                  <a:ext uri="{FF2B5EF4-FFF2-40B4-BE49-F238E27FC236}">
                    <a16:creationId xmlns:a16="http://schemas.microsoft.com/office/drawing/2014/main" id="{D012023C-0A5C-C038-FF63-56F75144411D}"/>
                  </a:ext>
                </a:extLst>
              </p:cNvPr>
              <p:cNvGrpSpPr/>
              <p:nvPr/>
            </p:nvGrpSpPr>
            <p:grpSpPr>
              <a:xfrm>
                <a:off x="1384051" y="3390447"/>
                <a:ext cx="2772789" cy="978883"/>
                <a:chOff x="1828551" y="3515680"/>
                <a:chExt cx="2772789" cy="978883"/>
              </a:xfrm>
            </p:grpSpPr>
            <p:grpSp>
              <p:nvGrpSpPr>
                <p:cNvPr id="29" name="그룹 28">
                  <a:extLst>
                    <a:ext uri="{FF2B5EF4-FFF2-40B4-BE49-F238E27FC236}">
                      <a16:creationId xmlns:a16="http://schemas.microsoft.com/office/drawing/2014/main" id="{B0D07376-DA7E-67DF-F90D-E39B93C68991}"/>
                    </a:ext>
                  </a:extLst>
                </p:cNvPr>
                <p:cNvGrpSpPr/>
                <p:nvPr/>
              </p:nvGrpSpPr>
              <p:grpSpPr>
                <a:xfrm rot="20244764">
                  <a:off x="1828551" y="4138416"/>
                  <a:ext cx="652170" cy="336063"/>
                  <a:chOff x="812478" y="4592735"/>
                  <a:chExt cx="1441153" cy="603568"/>
                </a:xfrm>
              </p:grpSpPr>
              <p:cxnSp>
                <p:nvCxnSpPr>
                  <p:cNvPr id="55" name="직선 화살표 연결선 54">
                    <a:extLst>
                      <a:ext uri="{FF2B5EF4-FFF2-40B4-BE49-F238E27FC236}">
                        <a16:creationId xmlns:a16="http://schemas.microsoft.com/office/drawing/2014/main" id="{73825371-0F7F-64AF-D599-F46F46B9D36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12478" y="4693830"/>
                    <a:ext cx="1225872" cy="180241"/>
                  </a:xfrm>
                  <a:prstGeom prst="straightConnector1">
                    <a:avLst/>
                  </a:prstGeom>
                  <a:ln w="6350">
                    <a:prstDash val="dash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직선 화살표 연결선 55">
                    <a:extLst>
                      <a:ext uri="{FF2B5EF4-FFF2-40B4-BE49-F238E27FC236}">
                        <a16:creationId xmlns:a16="http://schemas.microsoft.com/office/drawing/2014/main" id="{C0E29178-DF07-37B3-CD1B-9C40FC7B626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12478" y="4592735"/>
                    <a:ext cx="1441153" cy="281336"/>
                  </a:xfrm>
                  <a:prstGeom prst="straightConnector1">
                    <a:avLst/>
                  </a:prstGeom>
                  <a:ln w="6350">
                    <a:prstDash val="dash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직선 화살표 연결선 56">
                    <a:extLst>
                      <a:ext uri="{FF2B5EF4-FFF2-40B4-BE49-F238E27FC236}">
                        <a16:creationId xmlns:a16="http://schemas.microsoft.com/office/drawing/2014/main" id="{3BE67F35-6D1F-F5D7-7FDD-07FEFED231C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12478" y="4874071"/>
                    <a:ext cx="1265241" cy="322232"/>
                  </a:xfrm>
                  <a:prstGeom prst="straightConnector1">
                    <a:avLst/>
                  </a:prstGeom>
                  <a:ln w="6350">
                    <a:prstDash val="dash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직선 화살표 연결선 57">
                    <a:extLst>
                      <a:ext uri="{FF2B5EF4-FFF2-40B4-BE49-F238E27FC236}">
                        <a16:creationId xmlns:a16="http://schemas.microsoft.com/office/drawing/2014/main" id="{0CD7753A-440D-F6C8-5C76-AC55185A74E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12478" y="4874071"/>
                    <a:ext cx="1441153" cy="196401"/>
                  </a:xfrm>
                  <a:prstGeom prst="straightConnector1">
                    <a:avLst/>
                  </a:prstGeom>
                  <a:ln w="6350">
                    <a:prstDash val="dash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직선 화살표 연결선 58">
                    <a:extLst>
                      <a:ext uri="{FF2B5EF4-FFF2-40B4-BE49-F238E27FC236}">
                        <a16:creationId xmlns:a16="http://schemas.microsoft.com/office/drawing/2014/main" id="{94B8D5E0-915A-301E-FD82-61CFD6C3A93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12478" y="4874071"/>
                    <a:ext cx="1306746" cy="0"/>
                  </a:xfrm>
                  <a:prstGeom prst="straightConnector1">
                    <a:avLst/>
                  </a:prstGeom>
                  <a:ln w="6350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" name="그룹 29">
                  <a:extLst>
                    <a:ext uri="{FF2B5EF4-FFF2-40B4-BE49-F238E27FC236}">
                      <a16:creationId xmlns:a16="http://schemas.microsoft.com/office/drawing/2014/main" id="{69CF569A-D652-1DCC-974B-0D42CC8949B9}"/>
                    </a:ext>
                  </a:extLst>
                </p:cNvPr>
                <p:cNvGrpSpPr/>
                <p:nvPr/>
              </p:nvGrpSpPr>
              <p:grpSpPr>
                <a:xfrm rot="1080366">
                  <a:off x="2371483" y="4140453"/>
                  <a:ext cx="652170" cy="336063"/>
                  <a:chOff x="812478" y="4592735"/>
                  <a:chExt cx="1441153" cy="603568"/>
                </a:xfrm>
              </p:grpSpPr>
              <p:cxnSp>
                <p:nvCxnSpPr>
                  <p:cNvPr id="50" name="직선 화살표 연결선 49">
                    <a:extLst>
                      <a:ext uri="{FF2B5EF4-FFF2-40B4-BE49-F238E27FC236}">
                        <a16:creationId xmlns:a16="http://schemas.microsoft.com/office/drawing/2014/main" id="{9A61EAFA-31F2-CC79-687B-8537313FF93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12478" y="4693830"/>
                    <a:ext cx="1225872" cy="180241"/>
                  </a:xfrm>
                  <a:prstGeom prst="straightConnector1">
                    <a:avLst/>
                  </a:prstGeom>
                  <a:ln w="6350">
                    <a:prstDash val="dash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직선 화살표 연결선 50">
                    <a:extLst>
                      <a:ext uri="{FF2B5EF4-FFF2-40B4-BE49-F238E27FC236}">
                        <a16:creationId xmlns:a16="http://schemas.microsoft.com/office/drawing/2014/main" id="{5BEBD5CF-7520-8D4F-0D71-A696FC478FD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12478" y="4592735"/>
                    <a:ext cx="1441153" cy="281336"/>
                  </a:xfrm>
                  <a:prstGeom prst="straightConnector1">
                    <a:avLst/>
                  </a:prstGeom>
                  <a:ln w="6350">
                    <a:prstDash val="dash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직선 화살표 연결선 51">
                    <a:extLst>
                      <a:ext uri="{FF2B5EF4-FFF2-40B4-BE49-F238E27FC236}">
                        <a16:creationId xmlns:a16="http://schemas.microsoft.com/office/drawing/2014/main" id="{04A40F2B-9253-109B-1F9F-FAFF1CDAB03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12478" y="4874071"/>
                    <a:ext cx="1265241" cy="322232"/>
                  </a:xfrm>
                  <a:prstGeom prst="straightConnector1">
                    <a:avLst/>
                  </a:prstGeom>
                  <a:ln w="6350">
                    <a:prstDash val="dash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직선 화살표 연결선 52">
                    <a:extLst>
                      <a:ext uri="{FF2B5EF4-FFF2-40B4-BE49-F238E27FC236}">
                        <a16:creationId xmlns:a16="http://schemas.microsoft.com/office/drawing/2014/main" id="{4C59B83C-FD4A-5D41-B4E8-492DA2D9F6C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12478" y="4874071"/>
                    <a:ext cx="1441153" cy="196401"/>
                  </a:xfrm>
                  <a:prstGeom prst="straightConnector1">
                    <a:avLst/>
                  </a:prstGeom>
                  <a:ln w="6350">
                    <a:prstDash val="dash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직선 화살표 연결선 53">
                    <a:extLst>
                      <a:ext uri="{FF2B5EF4-FFF2-40B4-BE49-F238E27FC236}">
                        <a16:creationId xmlns:a16="http://schemas.microsoft.com/office/drawing/2014/main" id="{7806D19A-8EA9-B2B2-A60B-EA5B6474EDF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12478" y="4874071"/>
                    <a:ext cx="1306746" cy="0"/>
                  </a:xfrm>
                  <a:prstGeom prst="straightConnector1">
                    <a:avLst/>
                  </a:prstGeom>
                  <a:ln w="6350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" name="그룹 30">
                  <a:extLst>
                    <a:ext uri="{FF2B5EF4-FFF2-40B4-BE49-F238E27FC236}">
                      <a16:creationId xmlns:a16="http://schemas.microsoft.com/office/drawing/2014/main" id="{EA07BF91-8D32-6F1F-819E-7A1574061EC7}"/>
                    </a:ext>
                  </a:extLst>
                </p:cNvPr>
                <p:cNvGrpSpPr/>
                <p:nvPr/>
              </p:nvGrpSpPr>
              <p:grpSpPr>
                <a:xfrm rot="20899653">
                  <a:off x="2944281" y="4158500"/>
                  <a:ext cx="652170" cy="336063"/>
                  <a:chOff x="812478" y="4592735"/>
                  <a:chExt cx="1441153" cy="603568"/>
                </a:xfrm>
              </p:grpSpPr>
              <p:cxnSp>
                <p:nvCxnSpPr>
                  <p:cNvPr id="44" name="직선 화살표 연결선 43">
                    <a:extLst>
                      <a:ext uri="{FF2B5EF4-FFF2-40B4-BE49-F238E27FC236}">
                        <a16:creationId xmlns:a16="http://schemas.microsoft.com/office/drawing/2014/main" id="{F296AF9D-C62C-3B15-3200-02D67F115BD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12478" y="4693830"/>
                    <a:ext cx="1225872" cy="180241"/>
                  </a:xfrm>
                  <a:prstGeom prst="straightConnector1">
                    <a:avLst/>
                  </a:prstGeom>
                  <a:ln w="6350">
                    <a:prstDash val="dash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직선 화살표 연결선 44">
                    <a:extLst>
                      <a:ext uri="{FF2B5EF4-FFF2-40B4-BE49-F238E27FC236}">
                        <a16:creationId xmlns:a16="http://schemas.microsoft.com/office/drawing/2014/main" id="{7014F337-C109-DD0E-1967-09F90C65891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12478" y="4592735"/>
                    <a:ext cx="1441153" cy="281336"/>
                  </a:xfrm>
                  <a:prstGeom prst="straightConnector1">
                    <a:avLst/>
                  </a:prstGeom>
                  <a:ln w="6350">
                    <a:prstDash val="dash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직선 화살표 연결선 45">
                    <a:extLst>
                      <a:ext uri="{FF2B5EF4-FFF2-40B4-BE49-F238E27FC236}">
                        <a16:creationId xmlns:a16="http://schemas.microsoft.com/office/drawing/2014/main" id="{D03A1954-DCB4-77CB-19C6-65E213F6E19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12478" y="4874071"/>
                    <a:ext cx="1265241" cy="322232"/>
                  </a:xfrm>
                  <a:prstGeom prst="straightConnector1">
                    <a:avLst/>
                  </a:prstGeom>
                  <a:ln w="6350">
                    <a:prstDash val="dash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직선 화살표 연결선 47">
                    <a:extLst>
                      <a:ext uri="{FF2B5EF4-FFF2-40B4-BE49-F238E27FC236}">
                        <a16:creationId xmlns:a16="http://schemas.microsoft.com/office/drawing/2014/main" id="{B48B078B-CD1E-2FB6-55EC-A99EBB51248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12478" y="4874071"/>
                    <a:ext cx="1441153" cy="196401"/>
                  </a:xfrm>
                  <a:prstGeom prst="straightConnector1">
                    <a:avLst/>
                  </a:prstGeom>
                  <a:ln w="6350">
                    <a:prstDash val="dash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직선 화살표 연결선 48">
                    <a:extLst>
                      <a:ext uri="{FF2B5EF4-FFF2-40B4-BE49-F238E27FC236}">
                        <a16:creationId xmlns:a16="http://schemas.microsoft.com/office/drawing/2014/main" id="{35C213F1-E739-C6E4-5116-79E4840C9E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12478" y="4874071"/>
                    <a:ext cx="1306746" cy="0"/>
                  </a:xfrm>
                  <a:prstGeom prst="straightConnector1">
                    <a:avLst/>
                  </a:prstGeom>
                  <a:ln w="6350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" name="그룹 31">
                  <a:extLst>
                    <a:ext uri="{FF2B5EF4-FFF2-40B4-BE49-F238E27FC236}">
                      <a16:creationId xmlns:a16="http://schemas.microsoft.com/office/drawing/2014/main" id="{EC5FEC54-F1DC-109F-0BE0-3681737FB36A}"/>
                    </a:ext>
                  </a:extLst>
                </p:cNvPr>
                <p:cNvGrpSpPr/>
                <p:nvPr/>
              </p:nvGrpSpPr>
              <p:grpSpPr>
                <a:xfrm rot="19545992">
                  <a:off x="3475120" y="3867376"/>
                  <a:ext cx="652170" cy="336063"/>
                  <a:chOff x="812478" y="4592735"/>
                  <a:chExt cx="1441153" cy="603568"/>
                </a:xfrm>
              </p:grpSpPr>
              <p:cxnSp>
                <p:nvCxnSpPr>
                  <p:cNvPr id="39" name="직선 화살표 연결선 38">
                    <a:extLst>
                      <a:ext uri="{FF2B5EF4-FFF2-40B4-BE49-F238E27FC236}">
                        <a16:creationId xmlns:a16="http://schemas.microsoft.com/office/drawing/2014/main" id="{183178C9-258D-2FED-D25A-550AF61662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12478" y="4693830"/>
                    <a:ext cx="1225872" cy="180241"/>
                  </a:xfrm>
                  <a:prstGeom prst="straightConnector1">
                    <a:avLst/>
                  </a:prstGeom>
                  <a:ln w="6350">
                    <a:prstDash val="dash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직선 화살표 연결선 39">
                    <a:extLst>
                      <a:ext uri="{FF2B5EF4-FFF2-40B4-BE49-F238E27FC236}">
                        <a16:creationId xmlns:a16="http://schemas.microsoft.com/office/drawing/2014/main" id="{331A23AA-1C65-A5EB-44EA-13FE2715FF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12478" y="4592735"/>
                    <a:ext cx="1441153" cy="281336"/>
                  </a:xfrm>
                  <a:prstGeom prst="straightConnector1">
                    <a:avLst/>
                  </a:prstGeom>
                  <a:ln w="6350">
                    <a:prstDash val="dash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직선 화살표 연결선 40">
                    <a:extLst>
                      <a:ext uri="{FF2B5EF4-FFF2-40B4-BE49-F238E27FC236}">
                        <a16:creationId xmlns:a16="http://schemas.microsoft.com/office/drawing/2014/main" id="{F7FAE75C-DFDA-A89C-BDC8-EB7AF86C884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12478" y="4874071"/>
                    <a:ext cx="1265241" cy="322232"/>
                  </a:xfrm>
                  <a:prstGeom prst="straightConnector1">
                    <a:avLst/>
                  </a:prstGeom>
                  <a:ln w="6350">
                    <a:prstDash val="dash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직선 화살표 연결선 41">
                    <a:extLst>
                      <a:ext uri="{FF2B5EF4-FFF2-40B4-BE49-F238E27FC236}">
                        <a16:creationId xmlns:a16="http://schemas.microsoft.com/office/drawing/2014/main" id="{7B0CD7E2-F70E-68F0-E33F-6AED91F684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12478" y="4874071"/>
                    <a:ext cx="1441153" cy="196401"/>
                  </a:xfrm>
                  <a:prstGeom prst="straightConnector1">
                    <a:avLst/>
                  </a:prstGeom>
                  <a:ln w="6350">
                    <a:prstDash val="dash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직선 화살표 연결선 42">
                    <a:extLst>
                      <a:ext uri="{FF2B5EF4-FFF2-40B4-BE49-F238E27FC236}">
                        <a16:creationId xmlns:a16="http://schemas.microsoft.com/office/drawing/2014/main" id="{83C29EB3-8BDB-908C-4D49-B0368A7AA61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12478" y="4874071"/>
                    <a:ext cx="1306746" cy="0"/>
                  </a:xfrm>
                  <a:prstGeom prst="straightConnector1">
                    <a:avLst/>
                  </a:prstGeom>
                  <a:ln w="6350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" name="그룹 32">
                  <a:extLst>
                    <a:ext uri="{FF2B5EF4-FFF2-40B4-BE49-F238E27FC236}">
                      <a16:creationId xmlns:a16="http://schemas.microsoft.com/office/drawing/2014/main" id="{A534575B-BC80-F16F-1482-99DE36112B74}"/>
                    </a:ext>
                  </a:extLst>
                </p:cNvPr>
                <p:cNvGrpSpPr/>
                <p:nvPr/>
              </p:nvGrpSpPr>
              <p:grpSpPr>
                <a:xfrm rot="19290648">
                  <a:off x="3949170" y="3515680"/>
                  <a:ext cx="652170" cy="336063"/>
                  <a:chOff x="812478" y="4592735"/>
                  <a:chExt cx="1441153" cy="603568"/>
                </a:xfrm>
              </p:grpSpPr>
              <p:cxnSp>
                <p:nvCxnSpPr>
                  <p:cNvPr id="34" name="직선 화살표 연결선 33">
                    <a:extLst>
                      <a:ext uri="{FF2B5EF4-FFF2-40B4-BE49-F238E27FC236}">
                        <a16:creationId xmlns:a16="http://schemas.microsoft.com/office/drawing/2014/main" id="{6E6D6062-AF64-BCAF-FBA9-1725C501E8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12478" y="4693830"/>
                    <a:ext cx="1225872" cy="180241"/>
                  </a:xfrm>
                  <a:prstGeom prst="straightConnector1">
                    <a:avLst/>
                  </a:prstGeom>
                  <a:ln w="6350">
                    <a:prstDash val="dash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직선 화살표 연결선 34">
                    <a:extLst>
                      <a:ext uri="{FF2B5EF4-FFF2-40B4-BE49-F238E27FC236}">
                        <a16:creationId xmlns:a16="http://schemas.microsoft.com/office/drawing/2014/main" id="{67566B2A-660E-F5EC-F32B-605C570D3C0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12478" y="4592735"/>
                    <a:ext cx="1441153" cy="281336"/>
                  </a:xfrm>
                  <a:prstGeom prst="straightConnector1">
                    <a:avLst/>
                  </a:prstGeom>
                  <a:ln w="6350">
                    <a:prstDash val="dash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직선 화살표 연결선 35">
                    <a:extLst>
                      <a:ext uri="{FF2B5EF4-FFF2-40B4-BE49-F238E27FC236}">
                        <a16:creationId xmlns:a16="http://schemas.microsoft.com/office/drawing/2014/main" id="{CD414FA2-432C-781B-7CB9-75A758A9F4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12478" y="4874071"/>
                    <a:ext cx="1265241" cy="322232"/>
                  </a:xfrm>
                  <a:prstGeom prst="straightConnector1">
                    <a:avLst/>
                  </a:prstGeom>
                  <a:ln w="6350">
                    <a:prstDash val="dash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직선 화살표 연결선 36">
                    <a:extLst>
                      <a:ext uri="{FF2B5EF4-FFF2-40B4-BE49-F238E27FC236}">
                        <a16:creationId xmlns:a16="http://schemas.microsoft.com/office/drawing/2014/main" id="{83235CB6-C4CD-40E6-439F-5C74020A2C1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12478" y="4874071"/>
                    <a:ext cx="1441153" cy="196401"/>
                  </a:xfrm>
                  <a:prstGeom prst="straightConnector1">
                    <a:avLst/>
                  </a:prstGeom>
                  <a:ln w="6350">
                    <a:prstDash val="dash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직선 화살표 연결선 37">
                    <a:extLst>
                      <a:ext uri="{FF2B5EF4-FFF2-40B4-BE49-F238E27FC236}">
                        <a16:creationId xmlns:a16="http://schemas.microsoft.com/office/drawing/2014/main" id="{8695056B-A0F9-96C4-28D6-7216E93BE52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12478" y="4874071"/>
                    <a:ext cx="1306746" cy="0"/>
                  </a:xfrm>
                  <a:prstGeom prst="straightConnector1">
                    <a:avLst/>
                  </a:prstGeom>
                  <a:ln w="6350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315E0CF-99E4-6B1C-C009-0BF2348BB4AC}"/>
                  </a:ext>
                </a:extLst>
              </p:cNvPr>
              <p:cNvSpPr txBox="1"/>
              <p:nvPr/>
            </p:nvSpPr>
            <p:spPr>
              <a:xfrm>
                <a:off x="3969208" y="3215882"/>
                <a:ext cx="999859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Global Optimum</a:t>
                </a:r>
                <a:endParaRPr lang="ko-KR" altLang="en-US" sz="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E56FED4-61A2-A046-F419-655770B2A98A}"/>
                  </a:ext>
                </a:extLst>
              </p:cNvPr>
              <p:cNvSpPr txBox="1"/>
              <p:nvPr/>
            </p:nvSpPr>
            <p:spPr>
              <a:xfrm>
                <a:off x="1038114" y="4268817"/>
                <a:ext cx="620836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Start</a:t>
                </a:r>
                <a:endParaRPr lang="ko-KR" altLang="en-US" sz="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DB5E6415-B1B9-A43D-E3A7-BE11E59A4316}"/>
                </a:ext>
              </a:extLst>
            </p:cNvPr>
            <p:cNvGrpSpPr/>
            <p:nvPr/>
          </p:nvGrpSpPr>
          <p:grpSpPr>
            <a:xfrm>
              <a:off x="5341050" y="1802234"/>
              <a:ext cx="3930953" cy="1268379"/>
              <a:chOff x="6074205" y="3215882"/>
              <a:chExt cx="3930953" cy="1268379"/>
            </a:xfrm>
          </p:grpSpPr>
          <p:cxnSp>
            <p:nvCxnSpPr>
              <p:cNvPr id="18" name="직선 화살표 연결선 17">
                <a:extLst>
                  <a:ext uri="{FF2B5EF4-FFF2-40B4-BE49-F238E27FC236}">
                    <a16:creationId xmlns:a16="http://schemas.microsoft.com/office/drawing/2014/main" id="{DB4E8619-296B-0FBE-2346-990BC31B85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18340" y="3835605"/>
                <a:ext cx="1326227" cy="457192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C5BCE19-265F-6C37-9C41-534271D46768}"/>
                  </a:ext>
                </a:extLst>
              </p:cNvPr>
              <p:cNvSpPr txBox="1"/>
              <p:nvPr/>
            </p:nvSpPr>
            <p:spPr>
              <a:xfrm>
                <a:off x="9005299" y="3215882"/>
                <a:ext cx="999859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Global Optimum</a:t>
                </a:r>
                <a:endParaRPr lang="ko-KR" altLang="en-US" sz="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33EAA23-5FC5-02E9-406D-0D566BFA0A5D}"/>
                  </a:ext>
                </a:extLst>
              </p:cNvPr>
              <p:cNvSpPr txBox="1"/>
              <p:nvPr/>
            </p:nvSpPr>
            <p:spPr>
              <a:xfrm>
                <a:off x="6074205" y="4268817"/>
                <a:ext cx="620836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Start</a:t>
                </a:r>
                <a:endParaRPr lang="ko-KR" altLang="en-US" sz="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4" name="직선 화살표 연결선 23">
                <a:extLst>
                  <a:ext uri="{FF2B5EF4-FFF2-40B4-BE49-F238E27FC236}">
                    <a16:creationId xmlns:a16="http://schemas.microsoft.com/office/drawing/2014/main" id="{EEE28FD2-E898-81F0-B962-5E174E18BE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31957" y="3379778"/>
                <a:ext cx="1326227" cy="457192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7779097-BCA9-A1B8-3887-A7B45C224196}"/>
                </a:ext>
              </a:extLst>
            </p:cNvPr>
            <p:cNvSpPr txBox="1"/>
            <p:nvPr/>
          </p:nvSpPr>
          <p:spPr>
            <a:xfrm>
              <a:off x="2270198" y="3439142"/>
              <a:ext cx="2432094" cy="373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400" spc="-30" dirty="0"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Federated Learning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2B4D9D4-F600-3339-AAB3-28B585B7E95D}"/>
                </a:ext>
              </a:extLst>
            </p:cNvPr>
            <p:cNvSpPr txBox="1"/>
            <p:nvPr/>
          </p:nvSpPr>
          <p:spPr>
            <a:xfrm>
              <a:off x="6253504" y="3439142"/>
              <a:ext cx="2432094" cy="373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400" spc="-30" dirty="0"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Centralized Learning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00756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6455884"/>
            <a:ext cx="12192000" cy="40211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D8005C8-DF87-4DD9-8BF3-C6EF9A778917}"/>
              </a:ext>
            </a:extLst>
          </p:cNvPr>
          <p:cNvSpPr/>
          <p:nvPr/>
        </p:nvSpPr>
        <p:spPr>
          <a:xfrm>
            <a:off x="0" y="0"/>
            <a:ext cx="12191999" cy="4054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Yunsang Joo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98CF87BC-248C-2F7F-20D1-A4A6D088E665}"/>
              </a:ext>
            </a:extLst>
          </p:cNvPr>
          <p:cNvSpPr/>
          <p:nvPr/>
        </p:nvSpPr>
        <p:spPr>
          <a:xfrm>
            <a:off x="129396" y="6503053"/>
            <a:ext cx="8885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  <a:sym typeface="Malgun Gothic"/>
              </a:rPr>
              <a:t>A Research on Efficient Liver Fibrosis Diagnosis Based on Federated Learning Using Heterogeneous Ultrasound Images</a:t>
            </a:r>
            <a:endParaRPr lang="ko-KR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8C18C7-8DFB-E6C4-7001-0DE2995B6E92}"/>
              </a:ext>
            </a:extLst>
          </p:cNvPr>
          <p:cNvSpPr txBox="1"/>
          <p:nvPr/>
        </p:nvSpPr>
        <p:spPr>
          <a:xfrm>
            <a:off x="5052283" y="3167390"/>
            <a:ext cx="20874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6.Conclusion</a:t>
            </a: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9454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6455884"/>
            <a:ext cx="12192000" cy="40211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직선 연결선 10"/>
          <p:cNvCxnSpPr>
            <a:cxnSpLocks/>
            <a:endCxn id="15" idx="2"/>
          </p:cNvCxnSpPr>
          <p:nvPr/>
        </p:nvCxnSpPr>
        <p:spPr>
          <a:xfrm>
            <a:off x="340818" y="1303893"/>
            <a:ext cx="39194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317841" y="903783"/>
            <a:ext cx="78848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spc="-1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6. Conclusion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D8005C8-DF87-4DD9-8BF3-C6EF9A778917}"/>
              </a:ext>
            </a:extLst>
          </p:cNvPr>
          <p:cNvSpPr/>
          <p:nvPr/>
        </p:nvSpPr>
        <p:spPr>
          <a:xfrm>
            <a:off x="0" y="0"/>
            <a:ext cx="12191999" cy="4054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Yunsang Joo</a:t>
            </a:r>
            <a:endParaRPr lang="ko-KR" alt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5773F9D3-07E2-DE7F-FE98-F383D7158CA7}"/>
              </a:ext>
            </a:extLst>
          </p:cNvPr>
          <p:cNvSpPr/>
          <p:nvPr/>
        </p:nvSpPr>
        <p:spPr>
          <a:xfrm>
            <a:off x="129396" y="6503053"/>
            <a:ext cx="8885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  <a:sym typeface="Malgun Gothic"/>
              </a:rPr>
              <a:t>A Research on Efficient Liver Fibrosis Diagnosis Based on Federated Learning Using Heterogeneous Ultrasound Images</a:t>
            </a:r>
            <a:endParaRPr lang="ko-KR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AB1F0BB-56E4-FB91-95BE-81204FE8C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30193-EF39-44E9-9B41-D49A767A02C7}" type="slidenum">
              <a:rPr lang="ko-KR" altLang="en-US" smtClean="0"/>
              <a:pPr/>
              <a:t>34</a:t>
            </a:fld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A4034619-61E0-3D99-E3F7-5EFC845F83B2}"/>
              </a:ext>
            </a:extLst>
          </p:cNvPr>
          <p:cNvSpPr/>
          <p:nvPr/>
        </p:nvSpPr>
        <p:spPr>
          <a:xfrm>
            <a:off x="340818" y="1477103"/>
            <a:ext cx="11546382" cy="408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ko-KR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Conclusion</a:t>
            </a:r>
            <a:endParaRPr lang="en-US" altLang="ko-KR" sz="16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본 연구는 연합 학습을 기반으로 이기종 초음파 영상에 대한 일반화된 분류 모델을 구축함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데이터 불균형에도 불구하고 직접적인 데이터 공유 없이 중앙 집중식 학습에 가까운 성능을 달성함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데이터의 특징과 모델의 종류에 따라 적합한 클라이언트 선택 기법을 적용해야 함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ko-KR" sz="16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ko-KR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Future Research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더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많은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데이터의 활용으로 일반화 성능 개선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다중 기기에서 모든 클라이언트를 동시에 학습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동기화 학습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학습 효율을 증가를 위해 데이터의 크기를 고려하여 클라이언트마다 개별적으로 학습량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(epoch 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등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) 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설정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219542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6455884"/>
            <a:ext cx="12192000" cy="40211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D8005C8-DF87-4DD9-8BF3-C6EF9A778917}"/>
              </a:ext>
            </a:extLst>
          </p:cNvPr>
          <p:cNvSpPr/>
          <p:nvPr/>
        </p:nvSpPr>
        <p:spPr>
          <a:xfrm>
            <a:off x="0" y="0"/>
            <a:ext cx="12191999" cy="4054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Yunsang Joo</a:t>
            </a:r>
            <a:endParaRPr lang="ko-KR" alt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5773F9D3-07E2-DE7F-FE98-F383D7158CA7}"/>
              </a:ext>
            </a:extLst>
          </p:cNvPr>
          <p:cNvSpPr/>
          <p:nvPr/>
        </p:nvSpPr>
        <p:spPr>
          <a:xfrm>
            <a:off x="129396" y="6503053"/>
            <a:ext cx="8885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  <a:sym typeface="Malgun Gothic"/>
              </a:rPr>
              <a:t>A Research on Efficient Liver Fibrosis Diagnosis Based on Federated Learning Using Heterogeneous Ultrasound Images</a:t>
            </a:r>
            <a:endParaRPr lang="ko-KR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AB1F0BB-56E4-FB91-95BE-81204FE8C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30193-EF39-44E9-9B41-D49A767A02C7}" type="slidenum">
              <a:rPr lang="ko-KR" altLang="en-US" smtClean="0"/>
              <a:pPr/>
              <a:t>35</a:t>
            </a:fld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59B03F-B8E2-571B-7531-50AF4E625C2B}"/>
              </a:ext>
            </a:extLst>
          </p:cNvPr>
          <p:cNvSpPr txBox="1"/>
          <p:nvPr/>
        </p:nvSpPr>
        <p:spPr>
          <a:xfrm>
            <a:off x="4558558" y="3167390"/>
            <a:ext cx="3074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Thanks for listening</a:t>
            </a: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0E9CFA-8F48-B3D7-AAB2-3867C66B5994}"/>
              </a:ext>
            </a:extLst>
          </p:cNvPr>
          <p:cNvSpPr txBox="1"/>
          <p:nvPr/>
        </p:nvSpPr>
        <p:spPr>
          <a:xfrm>
            <a:off x="0" y="5292844"/>
            <a:ext cx="49023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Yunsang Joo</a:t>
            </a:r>
          </a:p>
          <a:p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Computer Engineering, Gachon University</a:t>
            </a:r>
          </a:p>
          <a:p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Tel. : +82-31-750-8822,  C.P. : +82-10-5067-6528</a:t>
            </a:r>
          </a:p>
          <a:p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E-mail:  jus1915@gachon.ac.kr </a:t>
            </a:r>
          </a:p>
          <a:p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IIP Lab. : iiplab.gachon.ac.kr</a:t>
            </a:r>
          </a:p>
        </p:txBody>
      </p:sp>
    </p:spTree>
    <p:extLst>
      <p:ext uri="{BB962C8B-B14F-4D97-AF65-F5344CB8AC3E}">
        <p14:creationId xmlns:p14="http://schemas.microsoft.com/office/powerpoint/2010/main" val="1318426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6455884"/>
            <a:ext cx="12192000" cy="40211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D8005C8-DF87-4DD9-8BF3-C6EF9A778917}"/>
              </a:ext>
            </a:extLst>
          </p:cNvPr>
          <p:cNvSpPr/>
          <p:nvPr/>
        </p:nvSpPr>
        <p:spPr>
          <a:xfrm>
            <a:off x="0" y="0"/>
            <a:ext cx="12191999" cy="4054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Yunsang Joo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98CF87BC-248C-2F7F-20D1-A4A6D088E665}"/>
              </a:ext>
            </a:extLst>
          </p:cNvPr>
          <p:cNvSpPr/>
          <p:nvPr/>
        </p:nvSpPr>
        <p:spPr>
          <a:xfrm>
            <a:off x="129396" y="6503053"/>
            <a:ext cx="8885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  <a:sym typeface="Malgun Gothic"/>
              </a:rPr>
              <a:t>A Research on Efficient Liver Fibrosis Diagnosis Based on Federated Learning Using Heterogeneous Ultrasound Images</a:t>
            </a:r>
            <a:endParaRPr lang="ko-KR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8C18C7-8DFB-E6C4-7001-0DE2995B6E92}"/>
              </a:ext>
            </a:extLst>
          </p:cNvPr>
          <p:cNvSpPr txBox="1"/>
          <p:nvPr/>
        </p:nvSpPr>
        <p:spPr>
          <a:xfrm>
            <a:off x="4936867" y="3167390"/>
            <a:ext cx="2318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Introduction</a:t>
            </a: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320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6455884"/>
            <a:ext cx="12192000" cy="40211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직선 연결선 10"/>
          <p:cNvCxnSpPr>
            <a:cxnSpLocks/>
            <a:endCxn id="15" idx="2"/>
          </p:cNvCxnSpPr>
          <p:nvPr/>
        </p:nvCxnSpPr>
        <p:spPr>
          <a:xfrm>
            <a:off x="340818" y="1303893"/>
            <a:ext cx="39194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317841" y="903783"/>
            <a:ext cx="78848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spc="-1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 Introduction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D8005C8-DF87-4DD9-8BF3-C6EF9A778917}"/>
              </a:ext>
            </a:extLst>
          </p:cNvPr>
          <p:cNvSpPr/>
          <p:nvPr/>
        </p:nvSpPr>
        <p:spPr>
          <a:xfrm>
            <a:off x="0" y="0"/>
            <a:ext cx="12191999" cy="4054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Yunsang Joo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31344B99-620F-40B8-9335-AE8A803EBEE9}"/>
              </a:ext>
            </a:extLst>
          </p:cNvPr>
          <p:cNvSpPr/>
          <p:nvPr/>
        </p:nvSpPr>
        <p:spPr>
          <a:xfrm>
            <a:off x="340818" y="1477103"/>
            <a:ext cx="11782602" cy="949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의료영상 데이터의 편향</a:t>
            </a:r>
            <a:endParaRPr lang="en-US" altLang="ko-KR" sz="1600" b="1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의료영상 데이터는 다양한 원인으로 다른 분야의 데이터보다 심한 편향을 가지고 있음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AABB1ED3-4060-50D8-7D43-EF0428C6DF54}"/>
              </a:ext>
            </a:extLst>
          </p:cNvPr>
          <p:cNvSpPr/>
          <p:nvPr/>
        </p:nvSpPr>
        <p:spPr>
          <a:xfrm>
            <a:off x="129396" y="6503053"/>
            <a:ext cx="8885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  <a:sym typeface="Malgun Gothic"/>
              </a:rPr>
              <a:t>A Research on Efficient Liver Fibrosis Diagnosis Based on Federated Learning Using Heterogeneous Ultrasound Images</a:t>
            </a:r>
            <a:endParaRPr lang="ko-KR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0FACC19B-48F9-0E41-7789-BD79E7FF33D5}"/>
              </a:ext>
            </a:extLst>
          </p:cNvPr>
          <p:cNvGrpSpPr/>
          <p:nvPr/>
        </p:nvGrpSpPr>
        <p:grpSpPr>
          <a:xfrm>
            <a:off x="1021311" y="3284350"/>
            <a:ext cx="2451026" cy="2329718"/>
            <a:chOff x="1511696" y="3503675"/>
            <a:chExt cx="2451026" cy="2562690"/>
          </a:xfrm>
        </p:grpSpPr>
        <p:graphicFrame>
          <p:nvGraphicFramePr>
            <p:cNvPr id="36" name="차트 35">
              <a:extLst>
                <a:ext uri="{FF2B5EF4-FFF2-40B4-BE49-F238E27FC236}">
                  <a16:creationId xmlns:a16="http://schemas.microsoft.com/office/drawing/2014/main" id="{0CEE4BE1-311E-9C89-D151-CE706465E9E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915466433"/>
                </p:ext>
              </p:extLst>
            </p:nvPr>
          </p:nvGraphicFramePr>
          <p:xfrm>
            <a:off x="1511696" y="3503675"/>
            <a:ext cx="1167155" cy="12051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37" name="차트 36">
              <a:extLst>
                <a:ext uri="{FF2B5EF4-FFF2-40B4-BE49-F238E27FC236}">
                  <a16:creationId xmlns:a16="http://schemas.microsoft.com/office/drawing/2014/main" id="{B82E4973-E6B3-D493-F580-33B45407F68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811266434"/>
                </p:ext>
              </p:extLst>
            </p:nvPr>
          </p:nvGraphicFramePr>
          <p:xfrm>
            <a:off x="2795567" y="3503675"/>
            <a:ext cx="1167155" cy="12051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38" name="차트 37">
              <a:extLst>
                <a:ext uri="{FF2B5EF4-FFF2-40B4-BE49-F238E27FC236}">
                  <a16:creationId xmlns:a16="http://schemas.microsoft.com/office/drawing/2014/main" id="{6C6F59AA-703D-B798-9FB9-B45C2A61AEB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915254563"/>
                </p:ext>
              </p:extLst>
            </p:nvPr>
          </p:nvGraphicFramePr>
          <p:xfrm>
            <a:off x="1511696" y="4861220"/>
            <a:ext cx="1167155" cy="12051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39" name="차트 38">
              <a:extLst>
                <a:ext uri="{FF2B5EF4-FFF2-40B4-BE49-F238E27FC236}">
                  <a16:creationId xmlns:a16="http://schemas.microsoft.com/office/drawing/2014/main" id="{AE583DE6-22DF-F36B-9A49-9ECEEDF7BDC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67809755"/>
                </p:ext>
              </p:extLst>
            </p:nvPr>
          </p:nvGraphicFramePr>
          <p:xfrm>
            <a:off x="2795567" y="4861220"/>
            <a:ext cx="1167155" cy="12051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54DC9652-DEDA-C19B-A432-AF54729B5419}"/>
              </a:ext>
            </a:extLst>
          </p:cNvPr>
          <p:cNvSpPr/>
          <p:nvPr/>
        </p:nvSpPr>
        <p:spPr>
          <a:xfrm>
            <a:off x="440503" y="2649732"/>
            <a:ext cx="3612642" cy="363071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F90FD1C-1566-EF28-EAFB-D8BC474AEB02}"/>
              </a:ext>
            </a:extLst>
          </p:cNvPr>
          <p:cNvSpPr txBox="1"/>
          <p:nvPr/>
        </p:nvSpPr>
        <p:spPr>
          <a:xfrm>
            <a:off x="1291119" y="2688937"/>
            <a:ext cx="1920195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클래스 불균형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0D21B35-C8C8-9601-0A8E-0512E6A79D8C}"/>
              </a:ext>
            </a:extLst>
          </p:cNvPr>
          <p:cNvSpPr txBox="1"/>
          <p:nvPr/>
        </p:nvSpPr>
        <p:spPr>
          <a:xfrm>
            <a:off x="1000417" y="3034861"/>
            <a:ext cx="1208941" cy="279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Hospital A</a:t>
            </a:r>
            <a:endParaRPr lang="ko-KR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522FB4C-CAFB-D6F0-B6C7-CEE0AA51F1B6}"/>
              </a:ext>
            </a:extLst>
          </p:cNvPr>
          <p:cNvSpPr txBox="1"/>
          <p:nvPr/>
        </p:nvSpPr>
        <p:spPr>
          <a:xfrm>
            <a:off x="2284288" y="3034861"/>
            <a:ext cx="1208941" cy="279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Hospital B</a:t>
            </a:r>
            <a:endParaRPr lang="ko-KR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40C12EA-77F8-C581-FFE0-4482682780FC}"/>
              </a:ext>
            </a:extLst>
          </p:cNvPr>
          <p:cNvSpPr txBox="1"/>
          <p:nvPr/>
        </p:nvSpPr>
        <p:spPr>
          <a:xfrm>
            <a:off x="1000417" y="4404365"/>
            <a:ext cx="1208941" cy="279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Hospital C</a:t>
            </a:r>
            <a:endParaRPr lang="ko-KR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F3202D0-0CFA-5F76-E6D8-7C802CD928E6}"/>
              </a:ext>
            </a:extLst>
          </p:cNvPr>
          <p:cNvSpPr txBox="1"/>
          <p:nvPr/>
        </p:nvSpPr>
        <p:spPr>
          <a:xfrm>
            <a:off x="2284288" y="4404365"/>
            <a:ext cx="1208941" cy="279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Hospital D</a:t>
            </a:r>
            <a:endParaRPr lang="ko-KR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0777D32D-3331-ED7C-94F4-42C368B66133}"/>
              </a:ext>
            </a:extLst>
          </p:cNvPr>
          <p:cNvSpPr/>
          <p:nvPr/>
        </p:nvSpPr>
        <p:spPr>
          <a:xfrm>
            <a:off x="4289678" y="2649732"/>
            <a:ext cx="3612642" cy="363071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976CCDB-3C68-531B-59DE-F10A5823A923}"/>
              </a:ext>
            </a:extLst>
          </p:cNvPr>
          <p:cNvSpPr txBox="1"/>
          <p:nvPr/>
        </p:nvSpPr>
        <p:spPr>
          <a:xfrm>
            <a:off x="4891862" y="2688937"/>
            <a:ext cx="2408272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영상 수집 장비의 다양성</a:t>
            </a:r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DE3D2B38-F453-9138-619B-A592C08B761B}"/>
              </a:ext>
            </a:extLst>
          </p:cNvPr>
          <p:cNvSpPr/>
          <p:nvPr/>
        </p:nvSpPr>
        <p:spPr>
          <a:xfrm>
            <a:off x="8138852" y="2649732"/>
            <a:ext cx="3612642" cy="363071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23AAA94-937A-AB61-B2FB-6D95EB6AF908}"/>
              </a:ext>
            </a:extLst>
          </p:cNvPr>
          <p:cNvSpPr txBox="1"/>
          <p:nvPr/>
        </p:nvSpPr>
        <p:spPr>
          <a:xfrm>
            <a:off x="8138853" y="2688937"/>
            <a:ext cx="3612642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주석 결정자의 주관</a:t>
            </a:r>
          </a:p>
        </p:txBody>
      </p: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385CF0AC-8DB4-78CC-FEE7-0B527C6E10A8}"/>
              </a:ext>
            </a:extLst>
          </p:cNvPr>
          <p:cNvGrpSpPr/>
          <p:nvPr/>
        </p:nvGrpSpPr>
        <p:grpSpPr>
          <a:xfrm>
            <a:off x="4438649" y="3256017"/>
            <a:ext cx="3332347" cy="2176650"/>
            <a:chOff x="5037340" y="1500186"/>
            <a:chExt cx="6157426" cy="4424154"/>
          </a:xfrm>
        </p:grpSpPr>
        <p:pic>
          <p:nvPicPr>
            <p:cNvPr id="1042" name="Picture 18" descr="GE Logiq S8 with XDclear Ultrasound Machine - Ultrasound Supply">
              <a:extLst>
                <a:ext uri="{FF2B5EF4-FFF2-40B4-BE49-F238E27FC236}">
                  <a16:creationId xmlns:a16="http://schemas.microsoft.com/office/drawing/2014/main" id="{24967158-F975-87CB-DB48-1B7CD6048B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4540" y="3740967"/>
              <a:ext cx="2183373" cy="2183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Siemens Acuson Sequoia 256 Ultrasound Machines for Sale">
              <a:extLst>
                <a:ext uri="{FF2B5EF4-FFF2-40B4-BE49-F238E27FC236}">
                  <a16:creationId xmlns:a16="http://schemas.microsoft.com/office/drawing/2014/main" id="{01598635-F044-12C9-A16D-91C73B74B0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6365" y="1505157"/>
              <a:ext cx="2178401" cy="217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HITACHI EUB-7500 - Bimedis.com">
              <a:extLst>
                <a:ext uri="{FF2B5EF4-FFF2-40B4-BE49-F238E27FC236}">
                  <a16:creationId xmlns:a16="http://schemas.microsoft.com/office/drawing/2014/main" id="{B0C634AC-8F31-FEF7-8E72-6696CA5ED9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7153" y="1500186"/>
              <a:ext cx="1213995" cy="2183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ProSound F75 | Products | Hitachi Healthcare Americas">
              <a:extLst>
                <a:ext uri="{FF2B5EF4-FFF2-40B4-BE49-F238E27FC236}">
                  <a16:creationId xmlns:a16="http://schemas.microsoft.com/office/drawing/2014/main" id="{89C34DF5-1BFB-BACB-AF12-EF6623B1F8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5657" y="1500186"/>
              <a:ext cx="1253964" cy="2183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Siemens Acuson S2000 Ultrasound Machine | AME Ultrasounds">
              <a:extLst>
                <a:ext uri="{FF2B5EF4-FFF2-40B4-BE49-F238E27FC236}">
                  <a16:creationId xmlns:a16="http://schemas.microsoft.com/office/drawing/2014/main" id="{C11BB758-6F5D-6363-4DBB-9B77231157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9621" y="1505159"/>
              <a:ext cx="1733211" cy="217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GE Logiq E9 Ultrasound System - Avante Health Solutions">
              <a:extLst>
                <a:ext uri="{FF2B5EF4-FFF2-40B4-BE49-F238E27FC236}">
                  <a16:creationId xmlns:a16="http://schemas.microsoft.com/office/drawing/2014/main" id="{636132FC-4D27-890D-D06C-7FCFA65E1A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7340" y="3733144"/>
              <a:ext cx="1453618" cy="2183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LOGIQ E10 - Console GE Premier Veterinary Ultrasound">
              <a:extLst>
                <a:ext uri="{FF2B5EF4-FFF2-40B4-BE49-F238E27FC236}">
                  <a16:creationId xmlns:a16="http://schemas.microsoft.com/office/drawing/2014/main" id="{35CF4B48-79BE-D98D-4CA5-26E244A220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8032" y="3733144"/>
              <a:ext cx="1131108" cy="2183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Philips iU22 xMATRIX | Portable Ultrasound Special | UDS">
              <a:extLst>
                <a:ext uri="{FF2B5EF4-FFF2-40B4-BE49-F238E27FC236}">
                  <a16:creationId xmlns:a16="http://schemas.microsoft.com/office/drawing/2014/main" id="{8D85EAC2-189C-73F9-7BA7-184F5CFE62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0619" y="3764196"/>
              <a:ext cx="1009897" cy="2152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1" name="그림 1030" descr="의료 영상, 산부인과 초음파, 방사선과, 의료이(가) 표시된 사진&#10;&#10;자동 생성된 설명">
            <a:extLst>
              <a:ext uri="{FF2B5EF4-FFF2-40B4-BE49-F238E27FC236}">
                <a16:creationId xmlns:a16="http://schemas.microsoft.com/office/drawing/2014/main" id="{18CECC76-B044-8738-5E1C-68C5010932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1" y="3309117"/>
            <a:ext cx="1123304" cy="842477"/>
          </a:xfrm>
          <a:prstGeom prst="rect">
            <a:avLst/>
          </a:prstGeom>
        </p:spPr>
      </p:pic>
      <p:pic>
        <p:nvPicPr>
          <p:cNvPr id="1035" name="그래픽 1034" descr="의사 남성 단색으로 채워진">
            <a:extLst>
              <a:ext uri="{FF2B5EF4-FFF2-40B4-BE49-F238E27FC236}">
                <a16:creationId xmlns:a16="http://schemas.microsoft.com/office/drawing/2014/main" id="{022B024E-215D-1826-B34F-B27DA4E1CC1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646284" y="4728063"/>
            <a:ext cx="831273" cy="831273"/>
          </a:xfrm>
          <a:prstGeom prst="rect">
            <a:avLst/>
          </a:prstGeom>
        </p:spPr>
      </p:pic>
      <p:pic>
        <p:nvPicPr>
          <p:cNvPr id="1037" name="그래픽 1036" descr="의사 남성 단색으로 채워진">
            <a:extLst>
              <a:ext uri="{FF2B5EF4-FFF2-40B4-BE49-F238E27FC236}">
                <a16:creationId xmlns:a16="http://schemas.microsoft.com/office/drawing/2014/main" id="{C500FA10-EC96-E503-0BB2-D18DAEB5C11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560683" y="4728063"/>
            <a:ext cx="831273" cy="831273"/>
          </a:xfrm>
          <a:prstGeom prst="rect">
            <a:avLst/>
          </a:prstGeom>
        </p:spPr>
      </p:pic>
      <p:pic>
        <p:nvPicPr>
          <p:cNvPr id="1039" name="그래픽 1038" descr="의사 남성 단색으로 채워진">
            <a:extLst>
              <a:ext uri="{FF2B5EF4-FFF2-40B4-BE49-F238E27FC236}">
                <a16:creationId xmlns:a16="http://schemas.microsoft.com/office/drawing/2014/main" id="{E4BB49E0-CC46-782B-0D1C-B8AA10D8186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475084" y="4728063"/>
            <a:ext cx="831273" cy="831273"/>
          </a:xfrm>
          <a:prstGeom prst="rect">
            <a:avLst/>
          </a:prstGeom>
        </p:spPr>
      </p:pic>
      <p:sp>
        <p:nvSpPr>
          <p:cNvPr id="1041" name="TextBox 1040">
            <a:extLst>
              <a:ext uri="{FF2B5EF4-FFF2-40B4-BE49-F238E27FC236}">
                <a16:creationId xmlns:a16="http://schemas.microsoft.com/office/drawing/2014/main" id="{4D39371F-5D8C-F56C-0B3A-C35FB145385F}"/>
              </a:ext>
            </a:extLst>
          </p:cNvPr>
          <p:cNvSpPr txBox="1"/>
          <p:nvPr/>
        </p:nvSpPr>
        <p:spPr>
          <a:xfrm>
            <a:off x="8585030" y="4345542"/>
            <a:ext cx="946851" cy="279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positive</a:t>
            </a:r>
            <a:endParaRPr lang="ko-KR" altLang="en-US" sz="1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62C5571B-21E4-165B-12EB-13C051D43396}"/>
              </a:ext>
            </a:extLst>
          </p:cNvPr>
          <p:cNvSpPr txBox="1"/>
          <p:nvPr/>
        </p:nvSpPr>
        <p:spPr>
          <a:xfrm>
            <a:off x="9473602" y="4341279"/>
            <a:ext cx="1005840" cy="279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negative</a:t>
            </a:r>
            <a:endParaRPr lang="ko-KR" altLang="en-US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5" name="TextBox 1044">
            <a:extLst>
              <a:ext uri="{FF2B5EF4-FFF2-40B4-BE49-F238E27FC236}">
                <a16:creationId xmlns:a16="http://schemas.microsoft.com/office/drawing/2014/main" id="{0615DF4E-811D-FF57-247B-90B09DEB9050}"/>
              </a:ext>
            </a:extLst>
          </p:cNvPr>
          <p:cNvSpPr txBox="1"/>
          <p:nvPr/>
        </p:nvSpPr>
        <p:spPr>
          <a:xfrm>
            <a:off x="10350347" y="4345542"/>
            <a:ext cx="1084574" cy="279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negative</a:t>
            </a:r>
            <a:endParaRPr lang="ko-KR" altLang="en-US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8" name="슬라이드 번호 개체 틀 1057">
            <a:extLst>
              <a:ext uri="{FF2B5EF4-FFF2-40B4-BE49-F238E27FC236}">
                <a16:creationId xmlns:a16="http://schemas.microsoft.com/office/drawing/2014/main" id="{E920B6A2-79C6-1BAD-B7BD-32E8060AB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30193-EF39-44E9-9B41-D49A767A02C7}" type="slidenum">
              <a:rPr lang="ko-KR" altLang="en-US" smtClean="0"/>
              <a:pPr/>
              <a:t>5</a:t>
            </a:fld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04D0D6-7D9D-9FA3-092B-249F6565845F}"/>
              </a:ext>
            </a:extLst>
          </p:cNvPr>
          <p:cNvSpPr txBox="1"/>
          <p:nvPr/>
        </p:nvSpPr>
        <p:spPr>
          <a:xfrm>
            <a:off x="565915" y="5787857"/>
            <a:ext cx="3361818" cy="419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200" dirty="0"/>
              <a:t>양성 샘플 부족으로 클래스 불균형을 가짐</a:t>
            </a:r>
            <a:endParaRPr lang="en-US" altLang="ko-KR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200" dirty="0"/>
              <a:t>각 병원에서 수집된 데이터의 분포가 다름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04D217-1C80-F84D-26DC-96B3114338D6}"/>
              </a:ext>
            </a:extLst>
          </p:cNvPr>
          <p:cNvSpPr txBox="1"/>
          <p:nvPr/>
        </p:nvSpPr>
        <p:spPr>
          <a:xfrm>
            <a:off x="4777368" y="5787857"/>
            <a:ext cx="2637260" cy="419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200" dirty="0"/>
              <a:t>의료영상 수집 장비의 다양성</a:t>
            </a:r>
            <a:endParaRPr lang="en-US" altLang="ko-KR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200" dirty="0"/>
              <a:t>병원마다 수집하는 장비가 다름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4126A-2973-B5CC-3755-FBD463C14BA6}"/>
              </a:ext>
            </a:extLst>
          </p:cNvPr>
          <p:cNvSpPr txBox="1"/>
          <p:nvPr/>
        </p:nvSpPr>
        <p:spPr>
          <a:xfrm>
            <a:off x="8626543" y="5787857"/>
            <a:ext cx="2637260" cy="419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200" dirty="0"/>
              <a:t>객체 분류와 달리 정답이 없음</a:t>
            </a:r>
            <a:endParaRPr lang="en-US" altLang="ko-KR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200" dirty="0"/>
              <a:t>전문의의 주관에 의존하는 경향</a:t>
            </a: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2010523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6455884"/>
            <a:ext cx="12192000" cy="40211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직선 연결선 10"/>
          <p:cNvCxnSpPr>
            <a:cxnSpLocks/>
            <a:endCxn id="15" idx="2"/>
          </p:cNvCxnSpPr>
          <p:nvPr/>
        </p:nvCxnSpPr>
        <p:spPr>
          <a:xfrm>
            <a:off x="340818" y="1303893"/>
            <a:ext cx="39194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317841" y="903783"/>
            <a:ext cx="78848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spc="-1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 Introduction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D8005C8-DF87-4DD9-8BF3-C6EF9A778917}"/>
              </a:ext>
            </a:extLst>
          </p:cNvPr>
          <p:cNvSpPr/>
          <p:nvPr/>
        </p:nvSpPr>
        <p:spPr>
          <a:xfrm>
            <a:off x="0" y="0"/>
            <a:ext cx="12191999" cy="4054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Yunsang Joo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31344B99-620F-40B8-9335-AE8A803EBEE9}"/>
              </a:ext>
            </a:extLst>
          </p:cNvPr>
          <p:cNvSpPr/>
          <p:nvPr/>
        </p:nvSpPr>
        <p:spPr>
          <a:xfrm>
            <a:off x="340818" y="1477103"/>
            <a:ext cx="8157765" cy="4396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편향된 데이터는 편향된 모델을 생성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외부 데이터에서 일관된 성능을 보이기 어려움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낮은 일반화 성능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일반화 성능 개선을 위해 다양한 도메인을 포함한 학습 데이터가 필요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lnSpc>
                <a:spcPct val="200000"/>
              </a:lnSpc>
            </a:pPr>
            <a:endParaRPr lang="en-US" altLang="ko-KR" sz="1400" b="1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ko-KR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Centralized Learning(</a:t>
            </a:r>
            <a:r>
              <a:rPr lang="ko-KR" altLang="en-US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중앙집중식 학습</a:t>
            </a:r>
            <a:r>
              <a:rPr lang="en-US" altLang="ko-KR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각 로컬에서 생성된 데이터를 한 곳으로 통합하여 학습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ko-KR" sz="1400" b="1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문제점</a:t>
            </a:r>
            <a:endParaRPr lang="en-US" altLang="ko-KR" sz="1400" b="1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257300" lvl="2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데이터가 증가할수록 중앙 서버의 높은 연산량과 저장공간 요구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257300" lvl="2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데이터 송수신간 개인정보가 유출될 위험이 있음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AABB1ED3-4060-50D8-7D43-EF0428C6DF54}"/>
              </a:ext>
            </a:extLst>
          </p:cNvPr>
          <p:cNvSpPr/>
          <p:nvPr/>
        </p:nvSpPr>
        <p:spPr>
          <a:xfrm>
            <a:off x="129396" y="6503053"/>
            <a:ext cx="8885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  <a:sym typeface="Malgun Gothic"/>
              </a:rPr>
              <a:t>A Research on Efficient Liver Fibrosis Diagnosis Based on Federated Learning Using Heterogeneous Ultrasound Images</a:t>
            </a:r>
            <a:endParaRPr lang="ko-KR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FA92599D-5F2B-CC1C-D91E-22581AF2B5C0}"/>
              </a:ext>
            </a:extLst>
          </p:cNvPr>
          <p:cNvGrpSpPr/>
          <p:nvPr/>
        </p:nvGrpSpPr>
        <p:grpSpPr>
          <a:xfrm>
            <a:off x="6995542" y="2068595"/>
            <a:ext cx="4038599" cy="3213603"/>
            <a:chOff x="7924800" y="2343829"/>
            <a:chExt cx="4038599" cy="3213603"/>
          </a:xfrm>
        </p:grpSpPr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id="{26111C19-6DFC-3DA3-4BFC-527DD407FBE6}"/>
                </a:ext>
              </a:extLst>
            </p:cNvPr>
            <p:cNvGrpSpPr/>
            <p:nvPr/>
          </p:nvGrpSpPr>
          <p:grpSpPr>
            <a:xfrm>
              <a:off x="8051306" y="2473681"/>
              <a:ext cx="3791210" cy="2951160"/>
              <a:chOff x="7752143" y="3087720"/>
              <a:chExt cx="3791210" cy="2951160"/>
            </a:xfrm>
          </p:grpSpPr>
          <p:grpSp>
            <p:nvGrpSpPr>
              <p:cNvPr id="2" name="그룹 1">
                <a:extLst>
                  <a:ext uri="{FF2B5EF4-FFF2-40B4-BE49-F238E27FC236}">
                    <a16:creationId xmlns:a16="http://schemas.microsoft.com/office/drawing/2014/main" id="{333D4D12-33E8-2A0C-BA46-525AAEE2900F}"/>
                  </a:ext>
                </a:extLst>
              </p:cNvPr>
              <p:cNvGrpSpPr/>
              <p:nvPr/>
            </p:nvGrpSpPr>
            <p:grpSpPr>
              <a:xfrm>
                <a:off x="7752143" y="3087720"/>
                <a:ext cx="3791210" cy="2567864"/>
                <a:chOff x="3500611" y="2446992"/>
                <a:chExt cx="5046100" cy="3107115"/>
              </a:xfrm>
            </p:grpSpPr>
            <p:pic>
              <p:nvPicPr>
                <p:cNvPr id="3" name="그래픽 2" descr="클라우드 동기화 단색으로 채워진">
                  <a:extLst>
                    <a:ext uri="{FF2B5EF4-FFF2-40B4-BE49-F238E27FC236}">
                      <a16:creationId xmlns:a16="http://schemas.microsoft.com/office/drawing/2014/main" id="{BA237EBA-BBC5-4F49-E9DA-FF296FA404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88811" y="2655686"/>
                  <a:ext cx="1217066" cy="1217066"/>
                </a:xfrm>
                <a:prstGeom prst="rect">
                  <a:avLst/>
                </a:prstGeom>
              </p:spPr>
            </p:pic>
            <p:pic>
              <p:nvPicPr>
                <p:cNvPr id="4" name="그래픽 3" descr="데이터베이스 단색으로 채워진">
                  <a:extLst>
                    <a:ext uri="{FF2B5EF4-FFF2-40B4-BE49-F238E27FC236}">
                      <a16:creationId xmlns:a16="http://schemas.microsoft.com/office/drawing/2014/main" id="{CE0E2C5B-EBBF-DF82-F7D8-BF3ECD2915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00179" y="4929558"/>
                  <a:ext cx="624548" cy="624548"/>
                </a:xfrm>
                <a:prstGeom prst="rect">
                  <a:avLst/>
                </a:prstGeom>
              </p:spPr>
            </p:pic>
            <p:pic>
              <p:nvPicPr>
                <p:cNvPr id="5" name="그래픽 4" descr="데이터베이스 단색으로 채워진">
                  <a:extLst>
                    <a:ext uri="{FF2B5EF4-FFF2-40B4-BE49-F238E27FC236}">
                      <a16:creationId xmlns:a16="http://schemas.microsoft.com/office/drawing/2014/main" id="{107C1283-E4FB-C72C-4F36-C04EC91E1E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93389" y="4929559"/>
                  <a:ext cx="624548" cy="624548"/>
                </a:xfrm>
                <a:prstGeom prst="rect">
                  <a:avLst/>
                </a:prstGeom>
              </p:spPr>
            </p:pic>
            <p:pic>
              <p:nvPicPr>
                <p:cNvPr id="6" name="그래픽 5" descr="데이터베이스 단색으로 채워진">
                  <a:extLst>
                    <a:ext uri="{FF2B5EF4-FFF2-40B4-BE49-F238E27FC236}">
                      <a16:creationId xmlns:a16="http://schemas.microsoft.com/office/drawing/2014/main" id="{A0C17CA1-BE45-A531-B7E1-4665AF9A1A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84462" y="4929559"/>
                  <a:ext cx="624548" cy="624548"/>
                </a:xfrm>
                <a:prstGeom prst="rect">
                  <a:avLst/>
                </a:prstGeom>
              </p:spPr>
            </p:pic>
            <p:pic>
              <p:nvPicPr>
                <p:cNvPr id="8" name="그래픽 7" descr="데이터베이스 단색으로 채워진">
                  <a:extLst>
                    <a:ext uri="{FF2B5EF4-FFF2-40B4-BE49-F238E27FC236}">
                      <a16:creationId xmlns:a16="http://schemas.microsoft.com/office/drawing/2014/main" id="{130DB39D-378F-67B6-4CDD-2B378DD341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00611" y="4920024"/>
                  <a:ext cx="624548" cy="624548"/>
                </a:xfrm>
                <a:prstGeom prst="rect">
                  <a:avLst/>
                </a:prstGeom>
              </p:spPr>
            </p:pic>
            <p:cxnSp>
              <p:nvCxnSpPr>
                <p:cNvPr id="9" name="직선 화살표 연결선 8">
                  <a:extLst>
                    <a:ext uri="{FF2B5EF4-FFF2-40B4-BE49-F238E27FC236}">
                      <a16:creationId xmlns:a16="http://schemas.microsoft.com/office/drawing/2014/main" id="{F2EBB8C5-03D9-44B9-BC82-CC2DCA4F2E63}"/>
                    </a:ext>
                  </a:extLst>
                </p:cNvPr>
                <p:cNvCxnSpPr/>
                <p:nvPr/>
              </p:nvCxnSpPr>
              <p:spPr>
                <a:xfrm flipV="1">
                  <a:off x="4051678" y="3636138"/>
                  <a:ext cx="1091905" cy="112677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직선 화살표 연결선 9">
                  <a:extLst>
                    <a:ext uri="{FF2B5EF4-FFF2-40B4-BE49-F238E27FC236}">
                      <a16:creationId xmlns:a16="http://schemas.microsoft.com/office/drawing/2014/main" id="{E6999D6E-654E-C941-8AAF-AF4AF01D44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050824" y="3736300"/>
                  <a:ext cx="1077839" cy="112926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직선 화살표 연결선 12">
                  <a:extLst>
                    <a:ext uri="{FF2B5EF4-FFF2-40B4-BE49-F238E27FC236}">
                      <a16:creationId xmlns:a16="http://schemas.microsoft.com/office/drawing/2014/main" id="{39A49A57-068D-E233-34F6-E71EF65B8E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26444" y="3821990"/>
                  <a:ext cx="363801" cy="104919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직선 화살표 연결선 13">
                  <a:extLst>
                    <a:ext uri="{FF2B5EF4-FFF2-40B4-BE49-F238E27FC236}">
                      <a16:creationId xmlns:a16="http://schemas.microsoft.com/office/drawing/2014/main" id="{4501C29B-CD58-C315-706D-25253C65E6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928124" y="3815137"/>
                  <a:ext cx="340234" cy="105439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직선 화살표 연결선 15">
                  <a:extLst>
                    <a:ext uri="{FF2B5EF4-FFF2-40B4-BE49-F238E27FC236}">
                      <a16:creationId xmlns:a16="http://schemas.microsoft.com/office/drawing/2014/main" id="{F84D97DF-D3F9-C9CD-49CF-844C0477B6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329805" y="3712492"/>
                  <a:ext cx="966931" cy="112927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직선 화살표 연결선 17">
                  <a:extLst>
                    <a:ext uri="{FF2B5EF4-FFF2-40B4-BE49-F238E27FC236}">
                      <a16:creationId xmlns:a16="http://schemas.microsoft.com/office/drawing/2014/main" id="{F7F272FE-A332-19AA-0700-155208D572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166177" y="3926948"/>
                  <a:ext cx="369192" cy="102992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직선 화살표 연결선 18">
                  <a:extLst>
                    <a:ext uri="{FF2B5EF4-FFF2-40B4-BE49-F238E27FC236}">
                      <a16:creationId xmlns:a16="http://schemas.microsoft.com/office/drawing/2014/main" id="{C4F017AE-4F67-1336-A45B-93FD8B23C8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20749" y="3879428"/>
                  <a:ext cx="347300" cy="105012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직선 화살표 연결선 19">
                  <a:extLst>
                    <a:ext uri="{FF2B5EF4-FFF2-40B4-BE49-F238E27FC236}">
                      <a16:creationId xmlns:a16="http://schemas.microsoft.com/office/drawing/2014/main" id="{FCB61FCE-14E6-7A89-8F72-10C330EAFA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29457" y="3724124"/>
                  <a:ext cx="969315" cy="113218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21" name="그래픽 20" descr="경고 윤곽선">
                  <a:extLst>
                    <a:ext uri="{FF2B5EF4-FFF2-40B4-BE49-F238E27FC236}">
                      <a16:creationId xmlns:a16="http://schemas.microsoft.com/office/drawing/2014/main" id="{08F23ED2-3594-BBAB-BBEA-10F1D45A1E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27156" y="3557849"/>
                  <a:ext cx="469232" cy="469232"/>
                </a:xfrm>
                <a:prstGeom prst="rect">
                  <a:avLst/>
                </a:prstGeom>
              </p:spPr>
            </p:pic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FD284BEF-B295-C054-183D-E2A93862E577}"/>
                    </a:ext>
                  </a:extLst>
                </p:cNvPr>
                <p:cNvSpPr txBox="1"/>
                <p:nvPr/>
              </p:nvSpPr>
              <p:spPr>
                <a:xfrm>
                  <a:off x="7298292" y="3518250"/>
                  <a:ext cx="1248419" cy="558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2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개인정보 유출 위험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CC34FDEF-76FF-8BC2-D4E5-B0440D1C78DB}"/>
                    </a:ext>
                  </a:extLst>
                </p:cNvPr>
                <p:cNvSpPr txBox="1"/>
                <p:nvPr/>
              </p:nvSpPr>
              <p:spPr>
                <a:xfrm>
                  <a:off x="6365862" y="3000955"/>
                  <a:ext cx="2083627" cy="3351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2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높은 연산 비용 요구</a:t>
                  </a:r>
                </a:p>
              </p:txBody>
            </p:sp>
            <p:pic>
              <p:nvPicPr>
                <p:cNvPr id="24" name="그래픽 23" descr="데이터베이스 단색으로 채워진">
                  <a:extLst>
                    <a:ext uri="{FF2B5EF4-FFF2-40B4-BE49-F238E27FC236}">
                      <a16:creationId xmlns:a16="http://schemas.microsoft.com/office/drawing/2014/main" id="{50D1AEBC-CD2C-2BDB-5453-9C437FFFA8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57436" y="2446992"/>
                  <a:ext cx="469232" cy="469232"/>
                </a:xfrm>
                <a:prstGeom prst="rect">
                  <a:avLst/>
                </a:prstGeom>
              </p:spPr>
            </p:pic>
            <p:pic>
              <p:nvPicPr>
                <p:cNvPr id="25" name="그래픽 24" descr="데이터베이스 단색으로 채워진">
                  <a:extLst>
                    <a:ext uri="{FF2B5EF4-FFF2-40B4-BE49-F238E27FC236}">
                      <a16:creationId xmlns:a16="http://schemas.microsoft.com/office/drawing/2014/main" id="{79F0366B-D591-4217-8638-95275C64AB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25706" y="2446992"/>
                  <a:ext cx="469232" cy="469232"/>
                </a:xfrm>
                <a:prstGeom prst="rect">
                  <a:avLst/>
                </a:prstGeom>
              </p:spPr>
            </p:pic>
            <p:pic>
              <p:nvPicPr>
                <p:cNvPr id="26" name="그래픽 25" descr="데이터베이스 단색으로 채워진">
                  <a:extLst>
                    <a:ext uri="{FF2B5EF4-FFF2-40B4-BE49-F238E27FC236}">
                      <a16:creationId xmlns:a16="http://schemas.microsoft.com/office/drawing/2014/main" id="{4B2A2C8B-3DE8-2A3C-F5DA-99F3742A4E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93976" y="2446992"/>
                  <a:ext cx="469232" cy="469232"/>
                </a:xfrm>
                <a:prstGeom prst="rect">
                  <a:avLst/>
                </a:prstGeom>
              </p:spPr>
            </p:pic>
            <p:pic>
              <p:nvPicPr>
                <p:cNvPr id="27" name="그래픽 26" descr="데이터베이스 단색으로 채워진">
                  <a:extLst>
                    <a:ext uri="{FF2B5EF4-FFF2-40B4-BE49-F238E27FC236}">
                      <a16:creationId xmlns:a16="http://schemas.microsoft.com/office/drawing/2014/main" id="{3ECB5257-6592-CC3F-CBB3-90368A01CA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67331" y="2446992"/>
                  <a:ext cx="469232" cy="469232"/>
                </a:xfrm>
                <a:prstGeom prst="rect">
                  <a:avLst/>
                </a:prstGeom>
              </p:spPr>
            </p:pic>
            <p:pic>
              <p:nvPicPr>
                <p:cNvPr id="28" name="그래픽 27" descr="스마트폰 단색으로 채워진">
                  <a:extLst>
                    <a:ext uri="{FF2B5EF4-FFF2-40B4-BE49-F238E27FC236}">
                      <a16:creationId xmlns:a16="http://schemas.microsoft.com/office/drawing/2014/main" id="{83201AC5-3CEA-EF94-67C0-2AD9CE219F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59802" y="4974880"/>
                  <a:ext cx="516155" cy="516155"/>
                </a:xfrm>
                <a:prstGeom prst="rect">
                  <a:avLst/>
                </a:prstGeom>
              </p:spPr>
            </p:pic>
            <p:pic>
              <p:nvPicPr>
                <p:cNvPr id="29" name="그래픽 28" descr="스마트폰 단색으로 채워진">
                  <a:extLst>
                    <a:ext uri="{FF2B5EF4-FFF2-40B4-BE49-F238E27FC236}">
                      <a16:creationId xmlns:a16="http://schemas.microsoft.com/office/drawing/2014/main" id="{B7A3506E-7397-96E1-636D-67AAC39A1A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66412" y="4974880"/>
                  <a:ext cx="516155" cy="516155"/>
                </a:xfrm>
                <a:prstGeom prst="rect">
                  <a:avLst/>
                </a:prstGeom>
              </p:spPr>
            </p:pic>
            <p:pic>
              <p:nvPicPr>
                <p:cNvPr id="30" name="그래픽 29" descr="스마트폰 단색으로 채워진">
                  <a:extLst>
                    <a:ext uri="{FF2B5EF4-FFF2-40B4-BE49-F238E27FC236}">
                      <a16:creationId xmlns:a16="http://schemas.microsoft.com/office/drawing/2014/main" id="{65058F60-DA43-686B-119C-1D49A147F7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60807" y="4974880"/>
                  <a:ext cx="516155" cy="516155"/>
                </a:xfrm>
                <a:prstGeom prst="rect">
                  <a:avLst/>
                </a:prstGeom>
              </p:spPr>
            </p:pic>
            <p:pic>
              <p:nvPicPr>
                <p:cNvPr id="31" name="그래픽 30" descr="스마트폰 단색으로 채워진">
                  <a:extLst>
                    <a:ext uri="{FF2B5EF4-FFF2-40B4-BE49-F238E27FC236}">
                      <a16:creationId xmlns:a16="http://schemas.microsoft.com/office/drawing/2014/main" id="{B6200A25-1F33-177F-5563-B480FB6694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54850" y="4974220"/>
                  <a:ext cx="516155" cy="516155"/>
                </a:xfrm>
                <a:prstGeom prst="rect">
                  <a:avLst/>
                </a:prstGeom>
              </p:spPr>
            </p:pic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7530DD3-1531-BD1F-9114-F7FA19921794}"/>
                  </a:ext>
                </a:extLst>
              </p:cNvPr>
              <p:cNvSpPr txBox="1"/>
              <p:nvPr/>
            </p:nvSpPr>
            <p:spPr>
              <a:xfrm>
                <a:off x="8459873" y="5731103"/>
                <a:ext cx="235745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400" spc="-30" dirty="0">
                    <a:latin typeface="Times New Roman" panose="02020603050405020304" pitchFamily="18" charset="0"/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&lt;Centralized Learning&gt;</a:t>
                </a:r>
                <a:endParaRPr lang="ko-KR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666E8E66-A05A-4965-EB18-B944875BAFEF}"/>
                </a:ext>
              </a:extLst>
            </p:cNvPr>
            <p:cNvSpPr/>
            <p:nvPr/>
          </p:nvSpPr>
          <p:spPr>
            <a:xfrm>
              <a:off x="7924800" y="2343829"/>
              <a:ext cx="4038599" cy="3213603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슬라이드 번호 개체 틀 45">
            <a:extLst>
              <a:ext uri="{FF2B5EF4-FFF2-40B4-BE49-F238E27FC236}">
                <a16:creationId xmlns:a16="http://schemas.microsoft.com/office/drawing/2014/main" id="{5E4CDC08-CA14-CA73-482F-3552C85AF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30193-EF39-44E9-9B41-D49A767A02C7}" type="slidenum">
              <a:rPr lang="ko-KR" altLang="en-US" smtClean="0"/>
              <a:pPr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90481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6455884"/>
            <a:ext cx="12192000" cy="40211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직선 연결선 10"/>
          <p:cNvCxnSpPr>
            <a:cxnSpLocks/>
            <a:endCxn id="15" idx="2"/>
          </p:cNvCxnSpPr>
          <p:nvPr/>
        </p:nvCxnSpPr>
        <p:spPr>
          <a:xfrm>
            <a:off x="340818" y="1303893"/>
            <a:ext cx="39194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317841" y="903783"/>
            <a:ext cx="78848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spc="-1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 Introduction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D8005C8-DF87-4DD9-8BF3-C6EF9A778917}"/>
              </a:ext>
            </a:extLst>
          </p:cNvPr>
          <p:cNvSpPr/>
          <p:nvPr/>
        </p:nvSpPr>
        <p:spPr>
          <a:xfrm>
            <a:off x="0" y="0"/>
            <a:ext cx="12191999" cy="4054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Yunsang Joo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31344B99-620F-40B8-9335-AE8A803EBEE9}"/>
              </a:ext>
            </a:extLst>
          </p:cNvPr>
          <p:cNvSpPr/>
          <p:nvPr/>
        </p:nvSpPr>
        <p:spPr>
          <a:xfrm>
            <a:off x="340817" y="1477103"/>
            <a:ext cx="6388095" cy="3965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ko-KR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Federated Learning(</a:t>
            </a:r>
            <a:r>
              <a:rPr lang="ko-KR" altLang="en-US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연합 학습</a:t>
            </a:r>
            <a:r>
              <a:rPr lang="en-US" altLang="ko-KR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각 로컬에서 학습을 수행하고 학습된 모델의 가중치를 공유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데이터의 직접적인 이동 없음</a:t>
            </a:r>
            <a:endParaRPr lang="en-US" altLang="ko-KR" sz="1400" b="1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ko-KR" sz="1400" b="1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lnSpc>
                <a:spcPct val="200000"/>
              </a:lnSpc>
            </a:pPr>
            <a:endParaRPr lang="en-US" altLang="ko-KR" sz="1400" b="1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장점</a:t>
            </a:r>
            <a:endParaRPr lang="en-US" altLang="ko-KR" sz="1400" b="1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257300" lvl="2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개인정보 유출 우려 감소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257300" lvl="2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데이터 송수신 시간과 저장공간 부하를  절감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257300" lvl="2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결과적으로 모델의 일반화 성능을 향상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AABB1ED3-4060-50D8-7D43-EF0428C6DF54}"/>
              </a:ext>
            </a:extLst>
          </p:cNvPr>
          <p:cNvSpPr/>
          <p:nvPr/>
        </p:nvSpPr>
        <p:spPr>
          <a:xfrm>
            <a:off x="129396" y="6503053"/>
            <a:ext cx="8885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  <a:sym typeface="Malgun Gothic"/>
              </a:rPr>
              <a:t>A Research on Efficient Liver Fibrosis Diagnosis Based on Federated Learning Using Heterogeneous Ultrasound Images</a:t>
            </a:r>
            <a:endParaRPr lang="ko-KR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8" name="그룹 217">
            <a:extLst>
              <a:ext uri="{FF2B5EF4-FFF2-40B4-BE49-F238E27FC236}">
                <a16:creationId xmlns:a16="http://schemas.microsoft.com/office/drawing/2014/main" id="{A475FD56-C20F-44D8-F5C6-016A1D469FCC}"/>
              </a:ext>
            </a:extLst>
          </p:cNvPr>
          <p:cNvGrpSpPr/>
          <p:nvPr/>
        </p:nvGrpSpPr>
        <p:grpSpPr>
          <a:xfrm>
            <a:off x="6594540" y="1467339"/>
            <a:ext cx="4840604" cy="3926648"/>
            <a:chOff x="6908647" y="1630784"/>
            <a:chExt cx="4840604" cy="3926648"/>
          </a:xfrm>
        </p:grpSpPr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666E8E66-A05A-4965-EB18-B944875BAFEF}"/>
                </a:ext>
              </a:extLst>
            </p:cNvPr>
            <p:cNvSpPr/>
            <p:nvPr/>
          </p:nvSpPr>
          <p:spPr>
            <a:xfrm>
              <a:off x="6908647" y="1630784"/>
              <a:ext cx="4840604" cy="3926648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17" name="그룹 216">
              <a:extLst>
                <a:ext uri="{FF2B5EF4-FFF2-40B4-BE49-F238E27FC236}">
                  <a16:creationId xmlns:a16="http://schemas.microsoft.com/office/drawing/2014/main" id="{D3881621-0909-CE80-7926-FE7746DAC7FE}"/>
                </a:ext>
              </a:extLst>
            </p:cNvPr>
            <p:cNvGrpSpPr/>
            <p:nvPr/>
          </p:nvGrpSpPr>
          <p:grpSpPr>
            <a:xfrm>
              <a:off x="7128674" y="1870658"/>
              <a:ext cx="4400549" cy="3086102"/>
              <a:chOff x="7128674" y="1703534"/>
              <a:chExt cx="4400549" cy="3086102"/>
            </a:xfrm>
          </p:grpSpPr>
          <p:grpSp>
            <p:nvGrpSpPr>
              <p:cNvPr id="95" name="그룹 94">
                <a:extLst>
                  <a:ext uri="{FF2B5EF4-FFF2-40B4-BE49-F238E27FC236}">
                    <a16:creationId xmlns:a16="http://schemas.microsoft.com/office/drawing/2014/main" id="{ECF6ECB7-C80F-9336-806F-4ED560D502BB}"/>
                  </a:ext>
                </a:extLst>
              </p:cNvPr>
              <p:cNvGrpSpPr/>
              <p:nvPr/>
            </p:nvGrpSpPr>
            <p:grpSpPr>
              <a:xfrm>
                <a:off x="7128674" y="3880137"/>
                <a:ext cx="1098338" cy="909499"/>
                <a:chOff x="5660594" y="4966331"/>
                <a:chExt cx="1417384" cy="1000448"/>
              </a:xfrm>
            </p:grpSpPr>
            <p:grpSp>
              <p:nvGrpSpPr>
                <p:cNvPr id="203" name="그룹 202">
                  <a:extLst>
                    <a:ext uri="{FF2B5EF4-FFF2-40B4-BE49-F238E27FC236}">
                      <a16:creationId xmlns:a16="http://schemas.microsoft.com/office/drawing/2014/main" id="{E44A14BE-988F-95FB-2FFA-83E94093A85F}"/>
                    </a:ext>
                  </a:extLst>
                </p:cNvPr>
                <p:cNvGrpSpPr/>
                <p:nvPr/>
              </p:nvGrpSpPr>
              <p:grpSpPr>
                <a:xfrm>
                  <a:off x="5660594" y="4966331"/>
                  <a:ext cx="440826" cy="804388"/>
                  <a:chOff x="7401852" y="4012659"/>
                  <a:chExt cx="533400" cy="973310"/>
                </a:xfrm>
              </p:grpSpPr>
              <p:sp>
                <p:nvSpPr>
                  <p:cNvPr id="211" name="그래픽 2" descr="건물 단색으로 채워진">
                    <a:extLst>
                      <a:ext uri="{FF2B5EF4-FFF2-40B4-BE49-F238E27FC236}">
                        <a16:creationId xmlns:a16="http://schemas.microsoft.com/office/drawing/2014/main" id="{D3CB035B-364A-971F-E512-C6100904FA54}"/>
                      </a:ext>
                    </a:extLst>
                  </p:cNvPr>
                  <p:cNvSpPr/>
                  <p:nvPr/>
                </p:nvSpPr>
                <p:spPr>
                  <a:xfrm>
                    <a:off x="7401852" y="4185869"/>
                    <a:ext cx="533400" cy="800100"/>
                  </a:xfrm>
                  <a:custGeom>
                    <a:avLst/>
                    <a:gdLst>
                      <a:gd name="connsiteX0" fmla="*/ 428625 w 533400"/>
                      <a:gd name="connsiteY0" fmla="*/ 219075 h 800100"/>
                      <a:gd name="connsiteX1" fmla="*/ 371475 w 533400"/>
                      <a:gd name="connsiteY1" fmla="*/ 219075 h 800100"/>
                      <a:gd name="connsiteX2" fmla="*/ 371475 w 533400"/>
                      <a:gd name="connsiteY2" fmla="*/ 161925 h 800100"/>
                      <a:gd name="connsiteX3" fmla="*/ 428625 w 533400"/>
                      <a:gd name="connsiteY3" fmla="*/ 161925 h 800100"/>
                      <a:gd name="connsiteX4" fmla="*/ 428625 w 533400"/>
                      <a:gd name="connsiteY4" fmla="*/ 219075 h 800100"/>
                      <a:gd name="connsiteX5" fmla="*/ 428625 w 533400"/>
                      <a:gd name="connsiteY5" fmla="*/ 371475 h 800100"/>
                      <a:gd name="connsiteX6" fmla="*/ 371475 w 533400"/>
                      <a:gd name="connsiteY6" fmla="*/ 371475 h 800100"/>
                      <a:gd name="connsiteX7" fmla="*/ 371475 w 533400"/>
                      <a:gd name="connsiteY7" fmla="*/ 314325 h 800100"/>
                      <a:gd name="connsiteX8" fmla="*/ 428625 w 533400"/>
                      <a:gd name="connsiteY8" fmla="*/ 314325 h 800100"/>
                      <a:gd name="connsiteX9" fmla="*/ 428625 w 533400"/>
                      <a:gd name="connsiteY9" fmla="*/ 371475 h 800100"/>
                      <a:gd name="connsiteX10" fmla="*/ 428625 w 533400"/>
                      <a:gd name="connsiteY10" fmla="*/ 523875 h 800100"/>
                      <a:gd name="connsiteX11" fmla="*/ 371475 w 533400"/>
                      <a:gd name="connsiteY11" fmla="*/ 523875 h 800100"/>
                      <a:gd name="connsiteX12" fmla="*/ 371475 w 533400"/>
                      <a:gd name="connsiteY12" fmla="*/ 466725 h 800100"/>
                      <a:gd name="connsiteX13" fmla="*/ 428625 w 533400"/>
                      <a:gd name="connsiteY13" fmla="*/ 466725 h 800100"/>
                      <a:gd name="connsiteX14" fmla="*/ 428625 w 533400"/>
                      <a:gd name="connsiteY14" fmla="*/ 523875 h 800100"/>
                      <a:gd name="connsiteX15" fmla="*/ 428625 w 533400"/>
                      <a:gd name="connsiteY15" fmla="*/ 676275 h 800100"/>
                      <a:gd name="connsiteX16" fmla="*/ 371475 w 533400"/>
                      <a:gd name="connsiteY16" fmla="*/ 676275 h 800100"/>
                      <a:gd name="connsiteX17" fmla="*/ 371475 w 533400"/>
                      <a:gd name="connsiteY17" fmla="*/ 619125 h 800100"/>
                      <a:gd name="connsiteX18" fmla="*/ 428625 w 533400"/>
                      <a:gd name="connsiteY18" fmla="*/ 619125 h 800100"/>
                      <a:gd name="connsiteX19" fmla="*/ 428625 w 533400"/>
                      <a:gd name="connsiteY19" fmla="*/ 676275 h 800100"/>
                      <a:gd name="connsiteX20" fmla="*/ 295275 w 533400"/>
                      <a:gd name="connsiteY20" fmla="*/ 219075 h 800100"/>
                      <a:gd name="connsiteX21" fmla="*/ 238125 w 533400"/>
                      <a:gd name="connsiteY21" fmla="*/ 219075 h 800100"/>
                      <a:gd name="connsiteX22" fmla="*/ 238125 w 533400"/>
                      <a:gd name="connsiteY22" fmla="*/ 161925 h 800100"/>
                      <a:gd name="connsiteX23" fmla="*/ 295275 w 533400"/>
                      <a:gd name="connsiteY23" fmla="*/ 161925 h 800100"/>
                      <a:gd name="connsiteX24" fmla="*/ 295275 w 533400"/>
                      <a:gd name="connsiteY24" fmla="*/ 219075 h 800100"/>
                      <a:gd name="connsiteX25" fmla="*/ 295275 w 533400"/>
                      <a:gd name="connsiteY25" fmla="*/ 371475 h 800100"/>
                      <a:gd name="connsiteX26" fmla="*/ 238125 w 533400"/>
                      <a:gd name="connsiteY26" fmla="*/ 371475 h 800100"/>
                      <a:gd name="connsiteX27" fmla="*/ 238125 w 533400"/>
                      <a:gd name="connsiteY27" fmla="*/ 314325 h 800100"/>
                      <a:gd name="connsiteX28" fmla="*/ 295275 w 533400"/>
                      <a:gd name="connsiteY28" fmla="*/ 314325 h 800100"/>
                      <a:gd name="connsiteX29" fmla="*/ 295275 w 533400"/>
                      <a:gd name="connsiteY29" fmla="*/ 371475 h 800100"/>
                      <a:gd name="connsiteX30" fmla="*/ 295275 w 533400"/>
                      <a:gd name="connsiteY30" fmla="*/ 523875 h 800100"/>
                      <a:gd name="connsiteX31" fmla="*/ 238125 w 533400"/>
                      <a:gd name="connsiteY31" fmla="*/ 523875 h 800100"/>
                      <a:gd name="connsiteX32" fmla="*/ 238125 w 533400"/>
                      <a:gd name="connsiteY32" fmla="*/ 466725 h 800100"/>
                      <a:gd name="connsiteX33" fmla="*/ 295275 w 533400"/>
                      <a:gd name="connsiteY33" fmla="*/ 466725 h 800100"/>
                      <a:gd name="connsiteX34" fmla="*/ 295275 w 533400"/>
                      <a:gd name="connsiteY34" fmla="*/ 523875 h 800100"/>
                      <a:gd name="connsiteX35" fmla="*/ 295275 w 533400"/>
                      <a:gd name="connsiteY35" fmla="*/ 733425 h 800100"/>
                      <a:gd name="connsiteX36" fmla="*/ 238125 w 533400"/>
                      <a:gd name="connsiteY36" fmla="*/ 733425 h 800100"/>
                      <a:gd name="connsiteX37" fmla="*/ 238125 w 533400"/>
                      <a:gd name="connsiteY37" fmla="*/ 619125 h 800100"/>
                      <a:gd name="connsiteX38" fmla="*/ 295275 w 533400"/>
                      <a:gd name="connsiteY38" fmla="*/ 619125 h 800100"/>
                      <a:gd name="connsiteX39" fmla="*/ 295275 w 533400"/>
                      <a:gd name="connsiteY39" fmla="*/ 733425 h 800100"/>
                      <a:gd name="connsiteX40" fmla="*/ 161925 w 533400"/>
                      <a:gd name="connsiteY40" fmla="*/ 219075 h 800100"/>
                      <a:gd name="connsiteX41" fmla="*/ 104775 w 533400"/>
                      <a:gd name="connsiteY41" fmla="*/ 219075 h 800100"/>
                      <a:gd name="connsiteX42" fmla="*/ 104775 w 533400"/>
                      <a:gd name="connsiteY42" fmla="*/ 161925 h 800100"/>
                      <a:gd name="connsiteX43" fmla="*/ 161925 w 533400"/>
                      <a:gd name="connsiteY43" fmla="*/ 161925 h 800100"/>
                      <a:gd name="connsiteX44" fmla="*/ 161925 w 533400"/>
                      <a:gd name="connsiteY44" fmla="*/ 219075 h 800100"/>
                      <a:gd name="connsiteX45" fmla="*/ 161925 w 533400"/>
                      <a:gd name="connsiteY45" fmla="*/ 371475 h 800100"/>
                      <a:gd name="connsiteX46" fmla="*/ 104775 w 533400"/>
                      <a:gd name="connsiteY46" fmla="*/ 371475 h 800100"/>
                      <a:gd name="connsiteX47" fmla="*/ 104775 w 533400"/>
                      <a:gd name="connsiteY47" fmla="*/ 314325 h 800100"/>
                      <a:gd name="connsiteX48" fmla="*/ 161925 w 533400"/>
                      <a:gd name="connsiteY48" fmla="*/ 314325 h 800100"/>
                      <a:gd name="connsiteX49" fmla="*/ 161925 w 533400"/>
                      <a:gd name="connsiteY49" fmla="*/ 371475 h 800100"/>
                      <a:gd name="connsiteX50" fmla="*/ 161925 w 533400"/>
                      <a:gd name="connsiteY50" fmla="*/ 523875 h 800100"/>
                      <a:gd name="connsiteX51" fmla="*/ 104775 w 533400"/>
                      <a:gd name="connsiteY51" fmla="*/ 523875 h 800100"/>
                      <a:gd name="connsiteX52" fmla="*/ 104775 w 533400"/>
                      <a:gd name="connsiteY52" fmla="*/ 466725 h 800100"/>
                      <a:gd name="connsiteX53" fmla="*/ 161925 w 533400"/>
                      <a:gd name="connsiteY53" fmla="*/ 466725 h 800100"/>
                      <a:gd name="connsiteX54" fmla="*/ 161925 w 533400"/>
                      <a:gd name="connsiteY54" fmla="*/ 523875 h 800100"/>
                      <a:gd name="connsiteX55" fmla="*/ 161925 w 533400"/>
                      <a:gd name="connsiteY55" fmla="*/ 676275 h 800100"/>
                      <a:gd name="connsiteX56" fmla="*/ 104775 w 533400"/>
                      <a:gd name="connsiteY56" fmla="*/ 676275 h 800100"/>
                      <a:gd name="connsiteX57" fmla="*/ 104775 w 533400"/>
                      <a:gd name="connsiteY57" fmla="*/ 619125 h 800100"/>
                      <a:gd name="connsiteX58" fmla="*/ 161925 w 533400"/>
                      <a:gd name="connsiteY58" fmla="*/ 619125 h 800100"/>
                      <a:gd name="connsiteX59" fmla="*/ 161925 w 533400"/>
                      <a:gd name="connsiteY59" fmla="*/ 676275 h 800100"/>
                      <a:gd name="connsiteX60" fmla="*/ 495300 w 533400"/>
                      <a:gd name="connsiteY60" fmla="*/ 733425 h 800100"/>
                      <a:gd name="connsiteX61" fmla="*/ 495300 w 533400"/>
                      <a:gd name="connsiteY61" fmla="*/ 95250 h 800100"/>
                      <a:gd name="connsiteX62" fmla="*/ 466725 w 533400"/>
                      <a:gd name="connsiteY62" fmla="*/ 95250 h 800100"/>
                      <a:gd name="connsiteX63" fmla="*/ 466725 w 533400"/>
                      <a:gd name="connsiteY63" fmla="*/ 38100 h 800100"/>
                      <a:gd name="connsiteX64" fmla="*/ 438150 w 533400"/>
                      <a:gd name="connsiteY64" fmla="*/ 38100 h 800100"/>
                      <a:gd name="connsiteX65" fmla="*/ 438150 w 533400"/>
                      <a:gd name="connsiteY65" fmla="*/ 0 h 800100"/>
                      <a:gd name="connsiteX66" fmla="*/ 95250 w 533400"/>
                      <a:gd name="connsiteY66" fmla="*/ 0 h 800100"/>
                      <a:gd name="connsiteX67" fmla="*/ 95250 w 533400"/>
                      <a:gd name="connsiteY67" fmla="*/ 38100 h 800100"/>
                      <a:gd name="connsiteX68" fmla="*/ 66675 w 533400"/>
                      <a:gd name="connsiteY68" fmla="*/ 38100 h 800100"/>
                      <a:gd name="connsiteX69" fmla="*/ 66675 w 533400"/>
                      <a:gd name="connsiteY69" fmla="*/ 95250 h 800100"/>
                      <a:gd name="connsiteX70" fmla="*/ 38100 w 533400"/>
                      <a:gd name="connsiteY70" fmla="*/ 95250 h 800100"/>
                      <a:gd name="connsiteX71" fmla="*/ 38100 w 533400"/>
                      <a:gd name="connsiteY71" fmla="*/ 733425 h 800100"/>
                      <a:gd name="connsiteX72" fmla="*/ 0 w 533400"/>
                      <a:gd name="connsiteY72" fmla="*/ 733425 h 800100"/>
                      <a:gd name="connsiteX73" fmla="*/ 0 w 533400"/>
                      <a:gd name="connsiteY73" fmla="*/ 800100 h 800100"/>
                      <a:gd name="connsiteX74" fmla="*/ 533400 w 533400"/>
                      <a:gd name="connsiteY74" fmla="*/ 800100 h 800100"/>
                      <a:gd name="connsiteX75" fmla="*/ 533400 w 533400"/>
                      <a:gd name="connsiteY75" fmla="*/ 733425 h 800100"/>
                      <a:gd name="connsiteX76" fmla="*/ 495300 w 533400"/>
                      <a:gd name="connsiteY76" fmla="*/ 733425 h 800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</a:cxnLst>
                    <a:rect l="l" t="t" r="r" b="b"/>
                    <a:pathLst>
                      <a:path w="533400" h="800100">
                        <a:moveTo>
                          <a:pt x="428625" y="219075"/>
                        </a:moveTo>
                        <a:lnTo>
                          <a:pt x="371475" y="219075"/>
                        </a:lnTo>
                        <a:lnTo>
                          <a:pt x="371475" y="161925"/>
                        </a:lnTo>
                        <a:lnTo>
                          <a:pt x="428625" y="161925"/>
                        </a:lnTo>
                        <a:lnTo>
                          <a:pt x="428625" y="219075"/>
                        </a:lnTo>
                        <a:close/>
                        <a:moveTo>
                          <a:pt x="428625" y="371475"/>
                        </a:moveTo>
                        <a:lnTo>
                          <a:pt x="371475" y="371475"/>
                        </a:lnTo>
                        <a:lnTo>
                          <a:pt x="371475" y="314325"/>
                        </a:lnTo>
                        <a:lnTo>
                          <a:pt x="428625" y="314325"/>
                        </a:lnTo>
                        <a:lnTo>
                          <a:pt x="428625" y="371475"/>
                        </a:lnTo>
                        <a:close/>
                        <a:moveTo>
                          <a:pt x="428625" y="523875"/>
                        </a:moveTo>
                        <a:lnTo>
                          <a:pt x="371475" y="523875"/>
                        </a:lnTo>
                        <a:lnTo>
                          <a:pt x="371475" y="466725"/>
                        </a:lnTo>
                        <a:lnTo>
                          <a:pt x="428625" y="466725"/>
                        </a:lnTo>
                        <a:lnTo>
                          <a:pt x="428625" y="523875"/>
                        </a:lnTo>
                        <a:close/>
                        <a:moveTo>
                          <a:pt x="428625" y="676275"/>
                        </a:moveTo>
                        <a:lnTo>
                          <a:pt x="371475" y="676275"/>
                        </a:lnTo>
                        <a:lnTo>
                          <a:pt x="371475" y="619125"/>
                        </a:lnTo>
                        <a:lnTo>
                          <a:pt x="428625" y="619125"/>
                        </a:lnTo>
                        <a:lnTo>
                          <a:pt x="428625" y="676275"/>
                        </a:lnTo>
                        <a:close/>
                        <a:moveTo>
                          <a:pt x="295275" y="219075"/>
                        </a:moveTo>
                        <a:lnTo>
                          <a:pt x="238125" y="219075"/>
                        </a:lnTo>
                        <a:lnTo>
                          <a:pt x="238125" y="161925"/>
                        </a:lnTo>
                        <a:lnTo>
                          <a:pt x="295275" y="161925"/>
                        </a:lnTo>
                        <a:lnTo>
                          <a:pt x="295275" y="219075"/>
                        </a:lnTo>
                        <a:close/>
                        <a:moveTo>
                          <a:pt x="295275" y="371475"/>
                        </a:moveTo>
                        <a:lnTo>
                          <a:pt x="238125" y="371475"/>
                        </a:lnTo>
                        <a:lnTo>
                          <a:pt x="238125" y="314325"/>
                        </a:lnTo>
                        <a:lnTo>
                          <a:pt x="295275" y="314325"/>
                        </a:lnTo>
                        <a:lnTo>
                          <a:pt x="295275" y="371475"/>
                        </a:lnTo>
                        <a:close/>
                        <a:moveTo>
                          <a:pt x="295275" y="523875"/>
                        </a:moveTo>
                        <a:lnTo>
                          <a:pt x="238125" y="523875"/>
                        </a:lnTo>
                        <a:lnTo>
                          <a:pt x="238125" y="466725"/>
                        </a:lnTo>
                        <a:lnTo>
                          <a:pt x="295275" y="466725"/>
                        </a:lnTo>
                        <a:lnTo>
                          <a:pt x="295275" y="523875"/>
                        </a:lnTo>
                        <a:close/>
                        <a:moveTo>
                          <a:pt x="295275" y="733425"/>
                        </a:moveTo>
                        <a:lnTo>
                          <a:pt x="238125" y="733425"/>
                        </a:lnTo>
                        <a:lnTo>
                          <a:pt x="238125" y="619125"/>
                        </a:lnTo>
                        <a:lnTo>
                          <a:pt x="295275" y="619125"/>
                        </a:lnTo>
                        <a:lnTo>
                          <a:pt x="295275" y="733425"/>
                        </a:lnTo>
                        <a:close/>
                        <a:moveTo>
                          <a:pt x="161925" y="219075"/>
                        </a:moveTo>
                        <a:lnTo>
                          <a:pt x="104775" y="219075"/>
                        </a:lnTo>
                        <a:lnTo>
                          <a:pt x="104775" y="161925"/>
                        </a:lnTo>
                        <a:lnTo>
                          <a:pt x="161925" y="161925"/>
                        </a:lnTo>
                        <a:lnTo>
                          <a:pt x="161925" y="219075"/>
                        </a:lnTo>
                        <a:close/>
                        <a:moveTo>
                          <a:pt x="161925" y="371475"/>
                        </a:moveTo>
                        <a:lnTo>
                          <a:pt x="104775" y="371475"/>
                        </a:lnTo>
                        <a:lnTo>
                          <a:pt x="104775" y="314325"/>
                        </a:lnTo>
                        <a:lnTo>
                          <a:pt x="161925" y="314325"/>
                        </a:lnTo>
                        <a:lnTo>
                          <a:pt x="161925" y="371475"/>
                        </a:lnTo>
                        <a:close/>
                        <a:moveTo>
                          <a:pt x="161925" y="523875"/>
                        </a:moveTo>
                        <a:lnTo>
                          <a:pt x="104775" y="523875"/>
                        </a:lnTo>
                        <a:lnTo>
                          <a:pt x="104775" y="466725"/>
                        </a:lnTo>
                        <a:lnTo>
                          <a:pt x="161925" y="466725"/>
                        </a:lnTo>
                        <a:lnTo>
                          <a:pt x="161925" y="523875"/>
                        </a:lnTo>
                        <a:close/>
                        <a:moveTo>
                          <a:pt x="161925" y="676275"/>
                        </a:moveTo>
                        <a:lnTo>
                          <a:pt x="104775" y="676275"/>
                        </a:lnTo>
                        <a:lnTo>
                          <a:pt x="104775" y="619125"/>
                        </a:lnTo>
                        <a:lnTo>
                          <a:pt x="161925" y="619125"/>
                        </a:lnTo>
                        <a:lnTo>
                          <a:pt x="161925" y="676275"/>
                        </a:lnTo>
                        <a:close/>
                        <a:moveTo>
                          <a:pt x="495300" y="733425"/>
                        </a:moveTo>
                        <a:lnTo>
                          <a:pt x="495300" y="95250"/>
                        </a:lnTo>
                        <a:lnTo>
                          <a:pt x="466725" y="95250"/>
                        </a:lnTo>
                        <a:lnTo>
                          <a:pt x="466725" y="38100"/>
                        </a:lnTo>
                        <a:lnTo>
                          <a:pt x="438150" y="38100"/>
                        </a:lnTo>
                        <a:lnTo>
                          <a:pt x="438150" y="0"/>
                        </a:lnTo>
                        <a:lnTo>
                          <a:pt x="95250" y="0"/>
                        </a:lnTo>
                        <a:lnTo>
                          <a:pt x="95250" y="38100"/>
                        </a:lnTo>
                        <a:lnTo>
                          <a:pt x="66675" y="38100"/>
                        </a:lnTo>
                        <a:lnTo>
                          <a:pt x="66675" y="95250"/>
                        </a:lnTo>
                        <a:lnTo>
                          <a:pt x="38100" y="95250"/>
                        </a:lnTo>
                        <a:lnTo>
                          <a:pt x="38100" y="733425"/>
                        </a:lnTo>
                        <a:lnTo>
                          <a:pt x="0" y="733425"/>
                        </a:lnTo>
                        <a:lnTo>
                          <a:pt x="0" y="800100"/>
                        </a:lnTo>
                        <a:lnTo>
                          <a:pt x="533400" y="800100"/>
                        </a:lnTo>
                        <a:lnTo>
                          <a:pt x="533400" y="733425"/>
                        </a:lnTo>
                        <a:lnTo>
                          <a:pt x="495300" y="733425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50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sz="12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212" name="그룹 211">
                    <a:extLst>
                      <a:ext uri="{FF2B5EF4-FFF2-40B4-BE49-F238E27FC236}">
                        <a16:creationId xmlns:a16="http://schemas.microsoft.com/office/drawing/2014/main" id="{41222B96-32A1-8D6D-EF29-DD62080C1E36}"/>
                      </a:ext>
                    </a:extLst>
                  </p:cNvPr>
                  <p:cNvGrpSpPr/>
                  <p:nvPr/>
                </p:nvGrpSpPr>
                <p:grpSpPr>
                  <a:xfrm>
                    <a:off x="7542374" y="4012659"/>
                    <a:ext cx="252355" cy="252355"/>
                    <a:chOff x="7899102" y="2709000"/>
                    <a:chExt cx="720000" cy="720000"/>
                  </a:xfrm>
                </p:grpSpPr>
                <p:sp>
                  <p:nvSpPr>
                    <p:cNvPr id="213" name="타원 212">
                      <a:extLst>
                        <a:ext uri="{FF2B5EF4-FFF2-40B4-BE49-F238E27FC236}">
                          <a16:creationId xmlns:a16="http://schemas.microsoft.com/office/drawing/2014/main" id="{865D2AEC-31FC-9C06-B3FB-01F78E6223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99102" y="2709000"/>
                      <a:ext cx="720000" cy="720000"/>
                    </a:xfrm>
                    <a:prstGeom prst="ellipse">
                      <a:avLst/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14" name="자유형: 도형 213">
                      <a:extLst>
                        <a:ext uri="{FF2B5EF4-FFF2-40B4-BE49-F238E27FC236}">
                          <a16:creationId xmlns:a16="http://schemas.microsoft.com/office/drawing/2014/main" id="{0A42C1D3-71E1-C36F-B472-4856E48071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30502" y="2840400"/>
                      <a:ext cx="457200" cy="457200"/>
                    </a:xfrm>
                    <a:custGeom>
                      <a:avLst/>
                      <a:gdLst>
                        <a:gd name="connsiteX0" fmla="*/ 419100 w 457200"/>
                        <a:gd name="connsiteY0" fmla="*/ 152400 h 457200"/>
                        <a:gd name="connsiteX1" fmla="*/ 304800 w 457200"/>
                        <a:gd name="connsiteY1" fmla="*/ 152400 h 457200"/>
                        <a:gd name="connsiteX2" fmla="*/ 304800 w 457200"/>
                        <a:gd name="connsiteY2" fmla="*/ 38100 h 457200"/>
                        <a:gd name="connsiteX3" fmla="*/ 266700 w 457200"/>
                        <a:gd name="connsiteY3" fmla="*/ 0 h 457200"/>
                        <a:gd name="connsiteX4" fmla="*/ 190500 w 457200"/>
                        <a:gd name="connsiteY4" fmla="*/ 0 h 457200"/>
                        <a:gd name="connsiteX5" fmla="*/ 152400 w 457200"/>
                        <a:gd name="connsiteY5" fmla="*/ 38100 h 457200"/>
                        <a:gd name="connsiteX6" fmla="*/ 152400 w 457200"/>
                        <a:gd name="connsiteY6" fmla="*/ 152400 h 457200"/>
                        <a:gd name="connsiteX7" fmla="*/ 38100 w 457200"/>
                        <a:gd name="connsiteY7" fmla="*/ 152400 h 457200"/>
                        <a:gd name="connsiteX8" fmla="*/ 0 w 457200"/>
                        <a:gd name="connsiteY8" fmla="*/ 190500 h 457200"/>
                        <a:gd name="connsiteX9" fmla="*/ 0 w 457200"/>
                        <a:gd name="connsiteY9" fmla="*/ 266700 h 457200"/>
                        <a:gd name="connsiteX10" fmla="*/ 38100 w 457200"/>
                        <a:gd name="connsiteY10" fmla="*/ 304800 h 457200"/>
                        <a:gd name="connsiteX11" fmla="*/ 152400 w 457200"/>
                        <a:gd name="connsiteY11" fmla="*/ 304800 h 457200"/>
                        <a:gd name="connsiteX12" fmla="*/ 152400 w 457200"/>
                        <a:gd name="connsiteY12" fmla="*/ 419100 h 457200"/>
                        <a:gd name="connsiteX13" fmla="*/ 190500 w 457200"/>
                        <a:gd name="connsiteY13" fmla="*/ 457200 h 457200"/>
                        <a:gd name="connsiteX14" fmla="*/ 266700 w 457200"/>
                        <a:gd name="connsiteY14" fmla="*/ 457200 h 457200"/>
                        <a:gd name="connsiteX15" fmla="*/ 304800 w 457200"/>
                        <a:gd name="connsiteY15" fmla="*/ 419100 h 457200"/>
                        <a:gd name="connsiteX16" fmla="*/ 304800 w 457200"/>
                        <a:gd name="connsiteY16" fmla="*/ 304800 h 457200"/>
                        <a:gd name="connsiteX17" fmla="*/ 419100 w 457200"/>
                        <a:gd name="connsiteY17" fmla="*/ 304800 h 457200"/>
                        <a:gd name="connsiteX18" fmla="*/ 457200 w 457200"/>
                        <a:gd name="connsiteY18" fmla="*/ 266700 h 457200"/>
                        <a:gd name="connsiteX19" fmla="*/ 457200 w 457200"/>
                        <a:gd name="connsiteY19" fmla="*/ 190500 h 457200"/>
                        <a:gd name="connsiteX20" fmla="*/ 419100 w 457200"/>
                        <a:gd name="connsiteY20" fmla="*/ 152400 h 457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57200" h="457200">
                          <a:moveTo>
                            <a:pt x="419100" y="152400"/>
                          </a:moveTo>
                          <a:lnTo>
                            <a:pt x="304800" y="152400"/>
                          </a:lnTo>
                          <a:lnTo>
                            <a:pt x="304800" y="38100"/>
                          </a:lnTo>
                          <a:cubicBezTo>
                            <a:pt x="304800" y="17145"/>
                            <a:pt x="287655" y="0"/>
                            <a:pt x="266700" y="0"/>
                          </a:cubicBezTo>
                          <a:lnTo>
                            <a:pt x="190500" y="0"/>
                          </a:lnTo>
                          <a:cubicBezTo>
                            <a:pt x="169545" y="0"/>
                            <a:pt x="152400" y="17145"/>
                            <a:pt x="152400" y="38100"/>
                          </a:cubicBezTo>
                          <a:lnTo>
                            <a:pt x="152400" y="152400"/>
                          </a:lnTo>
                          <a:lnTo>
                            <a:pt x="38100" y="152400"/>
                          </a:lnTo>
                          <a:cubicBezTo>
                            <a:pt x="17145" y="152400"/>
                            <a:pt x="0" y="169545"/>
                            <a:pt x="0" y="190500"/>
                          </a:cubicBezTo>
                          <a:lnTo>
                            <a:pt x="0" y="266700"/>
                          </a:lnTo>
                          <a:cubicBezTo>
                            <a:pt x="0" y="287655"/>
                            <a:pt x="17145" y="304800"/>
                            <a:pt x="38100" y="304800"/>
                          </a:cubicBezTo>
                          <a:lnTo>
                            <a:pt x="152400" y="304800"/>
                          </a:lnTo>
                          <a:lnTo>
                            <a:pt x="152400" y="419100"/>
                          </a:lnTo>
                          <a:cubicBezTo>
                            <a:pt x="152400" y="440055"/>
                            <a:pt x="169545" y="457200"/>
                            <a:pt x="190500" y="457200"/>
                          </a:cubicBezTo>
                          <a:lnTo>
                            <a:pt x="266700" y="457200"/>
                          </a:lnTo>
                          <a:cubicBezTo>
                            <a:pt x="287655" y="457200"/>
                            <a:pt x="304800" y="440055"/>
                            <a:pt x="304800" y="419100"/>
                          </a:cubicBezTo>
                          <a:lnTo>
                            <a:pt x="304800" y="304800"/>
                          </a:lnTo>
                          <a:lnTo>
                            <a:pt x="419100" y="304800"/>
                          </a:lnTo>
                          <a:cubicBezTo>
                            <a:pt x="440055" y="304800"/>
                            <a:pt x="457200" y="287655"/>
                            <a:pt x="457200" y="266700"/>
                          </a:cubicBezTo>
                          <a:lnTo>
                            <a:pt x="457200" y="190500"/>
                          </a:lnTo>
                          <a:cubicBezTo>
                            <a:pt x="457200" y="169545"/>
                            <a:pt x="440055" y="152400"/>
                            <a:pt x="419100" y="15240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  <p:grpSp>
              <p:nvGrpSpPr>
                <p:cNvPr id="204" name="그룹 203">
                  <a:extLst>
                    <a:ext uri="{FF2B5EF4-FFF2-40B4-BE49-F238E27FC236}">
                      <a16:creationId xmlns:a16="http://schemas.microsoft.com/office/drawing/2014/main" id="{C07BE147-0BE0-8833-FFCA-4A7CF4F2D101}"/>
                    </a:ext>
                  </a:extLst>
                </p:cNvPr>
                <p:cNvGrpSpPr/>
                <p:nvPr/>
              </p:nvGrpSpPr>
              <p:grpSpPr>
                <a:xfrm>
                  <a:off x="6278332" y="5345637"/>
                  <a:ext cx="220413" cy="425083"/>
                  <a:chOff x="7984215" y="2233881"/>
                  <a:chExt cx="266700" cy="514350"/>
                </a:xfrm>
                <a:solidFill>
                  <a:schemeClr val="accent1"/>
                </a:solidFill>
              </p:grpSpPr>
              <p:sp>
                <p:nvSpPr>
                  <p:cNvPr id="207" name="자유형: 도형 206">
                    <a:extLst>
                      <a:ext uri="{FF2B5EF4-FFF2-40B4-BE49-F238E27FC236}">
                        <a16:creationId xmlns:a16="http://schemas.microsoft.com/office/drawing/2014/main" id="{4D180296-C4F5-4659-3DBA-0D94D467B09C}"/>
                      </a:ext>
                    </a:extLst>
                  </p:cNvPr>
                  <p:cNvSpPr/>
                  <p:nvPr/>
                </p:nvSpPr>
                <p:spPr>
                  <a:xfrm>
                    <a:off x="7984215" y="2233881"/>
                    <a:ext cx="266700" cy="514350"/>
                  </a:xfrm>
                  <a:custGeom>
                    <a:avLst/>
                    <a:gdLst>
                      <a:gd name="connsiteX0" fmla="*/ 228600 w 266700"/>
                      <a:gd name="connsiteY0" fmla="*/ 0 h 514350"/>
                      <a:gd name="connsiteX1" fmla="*/ 38100 w 266700"/>
                      <a:gd name="connsiteY1" fmla="*/ 0 h 514350"/>
                      <a:gd name="connsiteX2" fmla="*/ 0 w 266700"/>
                      <a:gd name="connsiteY2" fmla="*/ 38100 h 514350"/>
                      <a:gd name="connsiteX3" fmla="*/ 0 w 266700"/>
                      <a:gd name="connsiteY3" fmla="*/ 476250 h 514350"/>
                      <a:gd name="connsiteX4" fmla="*/ 38100 w 266700"/>
                      <a:gd name="connsiteY4" fmla="*/ 514350 h 514350"/>
                      <a:gd name="connsiteX5" fmla="*/ 228600 w 266700"/>
                      <a:gd name="connsiteY5" fmla="*/ 514350 h 514350"/>
                      <a:gd name="connsiteX6" fmla="*/ 266700 w 266700"/>
                      <a:gd name="connsiteY6" fmla="*/ 476250 h 514350"/>
                      <a:gd name="connsiteX7" fmla="*/ 266700 w 266700"/>
                      <a:gd name="connsiteY7" fmla="*/ 38100 h 514350"/>
                      <a:gd name="connsiteX8" fmla="*/ 228600 w 266700"/>
                      <a:gd name="connsiteY8" fmla="*/ 0 h 514350"/>
                      <a:gd name="connsiteX9" fmla="*/ 247650 w 266700"/>
                      <a:gd name="connsiteY9" fmla="*/ 476250 h 514350"/>
                      <a:gd name="connsiteX10" fmla="*/ 228600 w 266700"/>
                      <a:gd name="connsiteY10" fmla="*/ 495300 h 514350"/>
                      <a:gd name="connsiteX11" fmla="*/ 38100 w 266700"/>
                      <a:gd name="connsiteY11" fmla="*/ 495300 h 514350"/>
                      <a:gd name="connsiteX12" fmla="*/ 19050 w 266700"/>
                      <a:gd name="connsiteY12" fmla="*/ 476250 h 514350"/>
                      <a:gd name="connsiteX13" fmla="*/ 19050 w 266700"/>
                      <a:gd name="connsiteY13" fmla="*/ 38100 h 514350"/>
                      <a:gd name="connsiteX14" fmla="*/ 38100 w 266700"/>
                      <a:gd name="connsiteY14" fmla="*/ 19050 h 514350"/>
                      <a:gd name="connsiteX15" fmla="*/ 228600 w 266700"/>
                      <a:gd name="connsiteY15" fmla="*/ 19050 h 514350"/>
                      <a:gd name="connsiteX16" fmla="*/ 247650 w 266700"/>
                      <a:gd name="connsiteY16" fmla="*/ 38100 h 514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700" h="514350">
                        <a:moveTo>
                          <a:pt x="228600" y="0"/>
                        </a:moveTo>
                        <a:lnTo>
                          <a:pt x="38100" y="0"/>
                        </a:lnTo>
                        <a:cubicBezTo>
                          <a:pt x="17058" y="0"/>
                          <a:pt x="0" y="17058"/>
                          <a:pt x="0" y="38100"/>
                        </a:cubicBezTo>
                        <a:lnTo>
                          <a:pt x="0" y="476250"/>
                        </a:lnTo>
                        <a:cubicBezTo>
                          <a:pt x="0" y="497292"/>
                          <a:pt x="17058" y="514350"/>
                          <a:pt x="38100" y="514350"/>
                        </a:cubicBezTo>
                        <a:lnTo>
                          <a:pt x="228600" y="514350"/>
                        </a:lnTo>
                        <a:cubicBezTo>
                          <a:pt x="249642" y="514350"/>
                          <a:pt x="266700" y="497292"/>
                          <a:pt x="266700" y="476250"/>
                        </a:cubicBezTo>
                        <a:lnTo>
                          <a:pt x="266700" y="38100"/>
                        </a:lnTo>
                        <a:cubicBezTo>
                          <a:pt x="266700" y="17058"/>
                          <a:pt x="249642" y="0"/>
                          <a:pt x="228600" y="0"/>
                        </a:cubicBezTo>
                        <a:close/>
                        <a:moveTo>
                          <a:pt x="247650" y="476250"/>
                        </a:moveTo>
                        <a:cubicBezTo>
                          <a:pt x="247650" y="486771"/>
                          <a:pt x="239121" y="495300"/>
                          <a:pt x="228600" y="495300"/>
                        </a:cubicBezTo>
                        <a:lnTo>
                          <a:pt x="38100" y="495300"/>
                        </a:lnTo>
                        <a:cubicBezTo>
                          <a:pt x="27579" y="495300"/>
                          <a:pt x="19050" y="486771"/>
                          <a:pt x="19050" y="476250"/>
                        </a:cubicBezTo>
                        <a:lnTo>
                          <a:pt x="19050" y="38100"/>
                        </a:lnTo>
                        <a:cubicBezTo>
                          <a:pt x="19050" y="27579"/>
                          <a:pt x="27579" y="19050"/>
                          <a:pt x="38100" y="19050"/>
                        </a:cubicBezTo>
                        <a:lnTo>
                          <a:pt x="228600" y="19050"/>
                        </a:lnTo>
                        <a:cubicBezTo>
                          <a:pt x="239121" y="19050"/>
                          <a:pt x="247650" y="27579"/>
                          <a:pt x="247650" y="38100"/>
                        </a:cubicBezTo>
                        <a:close/>
                      </a:path>
                    </a:pathLst>
                  </a:custGeom>
                  <a:grpFill/>
                  <a:ln w="9525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sz="12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08" name="자유형: 도형 207">
                    <a:extLst>
                      <a:ext uri="{FF2B5EF4-FFF2-40B4-BE49-F238E27FC236}">
                        <a16:creationId xmlns:a16="http://schemas.microsoft.com/office/drawing/2014/main" id="{098F7AF8-FB04-B94E-9BB5-41DDC11A61E7}"/>
                      </a:ext>
                    </a:extLst>
                  </p:cNvPr>
                  <p:cNvSpPr/>
                  <p:nvPr/>
                </p:nvSpPr>
                <p:spPr>
                  <a:xfrm>
                    <a:off x="8041365" y="2310081"/>
                    <a:ext cx="152400" cy="19050"/>
                  </a:xfrm>
                  <a:custGeom>
                    <a:avLst/>
                    <a:gdLst>
                      <a:gd name="connsiteX0" fmla="*/ 0 w 152400"/>
                      <a:gd name="connsiteY0" fmla="*/ 0 h 19050"/>
                      <a:gd name="connsiteX1" fmla="*/ 152400 w 152400"/>
                      <a:gd name="connsiteY1" fmla="*/ 0 h 19050"/>
                      <a:gd name="connsiteX2" fmla="*/ 152400 w 152400"/>
                      <a:gd name="connsiteY2" fmla="*/ 19050 h 19050"/>
                      <a:gd name="connsiteX3" fmla="*/ 0 w 152400"/>
                      <a:gd name="connsiteY3" fmla="*/ 19050 h 19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00" h="19050">
                        <a:moveTo>
                          <a:pt x="0" y="0"/>
                        </a:moveTo>
                        <a:lnTo>
                          <a:pt x="152400" y="0"/>
                        </a:lnTo>
                        <a:lnTo>
                          <a:pt x="152400" y="19050"/>
                        </a:lnTo>
                        <a:lnTo>
                          <a:pt x="0" y="19050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sz="12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09" name="자유형: 도형 208">
                    <a:extLst>
                      <a:ext uri="{FF2B5EF4-FFF2-40B4-BE49-F238E27FC236}">
                        <a16:creationId xmlns:a16="http://schemas.microsoft.com/office/drawing/2014/main" id="{12FB6CF1-B339-AE9F-F546-7B340D9748BB}"/>
                      </a:ext>
                    </a:extLst>
                  </p:cNvPr>
                  <p:cNvSpPr/>
                  <p:nvPr/>
                </p:nvSpPr>
                <p:spPr>
                  <a:xfrm>
                    <a:off x="8041365" y="2367231"/>
                    <a:ext cx="152400" cy="19050"/>
                  </a:xfrm>
                  <a:custGeom>
                    <a:avLst/>
                    <a:gdLst>
                      <a:gd name="connsiteX0" fmla="*/ 0 w 152400"/>
                      <a:gd name="connsiteY0" fmla="*/ 0 h 19050"/>
                      <a:gd name="connsiteX1" fmla="*/ 152400 w 152400"/>
                      <a:gd name="connsiteY1" fmla="*/ 0 h 19050"/>
                      <a:gd name="connsiteX2" fmla="*/ 152400 w 152400"/>
                      <a:gd name="connsiteY2" fmla="*/ 19050 h 19050"/>
                      <a:gd name="connsiteX3" fmla="*/ 0 w 152400"/>
                      <a:gd name="connsiteY3" fmla="*/ 19050 h 19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00" h="19050">
                        <a:moveTo>
                          <a:pt x="0" y="0"/>
                        </a:moveTo>
                        <a:lnTo>
                          <a:pt x="152400" y="0"/>
                        </a:lnTo>
                        <a:lnTo>
                          <a:pt x="152400" y="19050"/>
                        </a:lnTo>
                        <a:lnTo>
                          <a:pt x="0" y="19050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sz="12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0" name="자유형: 도형 209">
                    <a:extLst>
                      <a:ext uri="{FF2B5EF4-FFF2-40B4-BE49-F238E27FC236}">
                        <a16:creationId xmlns:a16="http://schemas.microsoft.com/office/drawing/2014/main" id="{36C396E4-3291-D4C7-9803-245B0EDEB6A6}"/>
                      </a:ext>
                    </a:extLst>
                  </p:cNvPr>
                  <p:cNvSpPr/>
                  <p:nvPr/>
                </p:nvSpPr>
                <p:spPr>
                  <a:xfrm>
                    <a:off x="8103277" y="2643456"/>
                    <a:ext cx="28575" cy="28575"/>
                  </a:xfrm>
                  <a:custGeom>
                    <a:avLst/>
                    <a:gdLst>
                      <a:gd name="connsiteX0" fmla="*/ 28575 w 28575"/>
                      <a:gd name="connsiteY0" fmla="*/ 14288 h 28575"/>
                      <a:gd name="connsiteX1" fmla="*/ 14288 w 28575"/>
                      <a:gd name="connsiteY1" fmla="*/ 28575 h 28575"/>
                      <a:gd name="connsiteX2" fmla="*/ 0 w 28575"/>
                      <a:gd name="connsiteY2" fmla="*/ 14288 h 28575"/>
                      <a:gd name="connsiteX3" fmla="*/ 14288 w 28575"/>
                      <a:gd name="connsiteY3" fmla="*/ 0 h 28575"/>
                      <a:gd name="connsiteX4" fmla="*/ 28575 w 28575"/>
                      <a:gd name="connsiteY4" fmla="*/ 14288 h 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5" h="28575">
                        <a:moveTo>
                          <a:pt x="28575" y="14288"/>
                        </a:moveTo>
                        <a:cubicBezTo>
                          <a:pt x="28575" y="22178"/>
                          <a:pt x="22178" y="28575"/>
                          <a:pt x="14288" y="28575"/>
                        </a:cubicBezTo>
                        <a:cubicBezTo>
                          <a:pt x="6397" y="28575"/>
                          <a:pt x="0" y="22178"/>
                          <a:pt x="0" y="14288"/>
                        </a:cubicBezTo>
                        <a:cubicBezTo>
                          <a:pt x="0" y="6397"/>
                          <a:pt x="6397" y="0"/>
                          <a:pt x="14288" y="0"/>
                        </a:cubicBezTo>
                        <a:cubicBezTo>
                          <a:pt x="22178" y="0"/>
                          <a:pt x="28575" y="6397"/>
                          <a:pt x="28575" y="14288"/>
                        </a:cubicBezTo>
                        <a:close/>
                      </a:path>
                    </a:pathLst>
                  </a:custGeom>
                  <a:grpFill/>
                  <a:ln w="9525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sz="12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pic>
              <p:nvPicPr>
                <p:cNvPr id="205" name="그래픽 204" descr="데이터베이스 단색으로 채워진">
                  <a:extLst>
                    <a:ext uri="{FF2B5EF4-FFF2-40B4-BE49-F238E27FC236}">
                      <a16:creationId xmlns:a16="http://schemas.microsoft.com/office/drawing/2014/main" id="{4E5F1BD7-7D21-2460-F8D1-812A573C4E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45977" y="5344145"/>
                  <a:ext cx="426574" cy="426574"/>
                </a:xfrm>
                <a:prstGeom prst="rect">
                  <a:avLst/>
                </a:prstGeom>
              </p:spPr>
            </p:pic>
            <p:sp>
              <p:nvSpPr>
                <p:cNvPr id="206" name="TextBox 205">
                  <a:extLst>
                    <a:ext uri="{FF2B5EF4-FFF2-40B4-BE49-F238E27FC236}">
                      <a16:creationId xmlns:a16="http://schemas.microsoft.com/office/drawing/2014/main" id="{2FEB2E77-269D-B2CE-80A9-80AB57F7C0C7}"/>
                    </a:ext>
                  </a:extLst>
                </p:cNvPr>
                <p:cNvSpPr txBox="1"/>
                <p:nvPr/>
              </p:nvSpPr>
              <p:spPr>
                <a:xfrm>
                  <a:off x="6440550" y="5695936"/>
                  <a:ext cx="637428" cy="2708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Data</a:t>
                  </a:r>
                  <a:endParaRPr lang="ko-KR" altLang="en-US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96" name="그룹 95">
                <a:extLst>
                  <a:ext uri="{FF2B5EF4-FFF2-40B4-BE49-F238E27FC236}">
                    <a16:creationId xmlns:a16="http://schemas.microsoft.com/office/drawing/2014/main" id="{2ACC4DFA-6E70-D94C-8193-92C2DD037B2C}"/>
                  </a:ext>
                </a:extLst>
              </p:cNvPr>
              <p:cNvGrpSpPr/>
              <p:nvPr/>
            </p:nvGrpSpPr>
            <p:grpSpPr>
              <a:xfrm>
                <a:off x="8252150" y="3880136"/>
                <a:ext cx="1098338" cy="904060"/>
                <a:chOff x="10800913" y="2495672"/>
                <a:chExt cx="1417384" cy="994465"/>
              </a:xfrm>
            </p:grpSpPr>
            <p:grpSp>
              <p:nvGrpSpPr>
                <p:cNvPr id="191" name="그룹 190">
                  <a:extLst>
                    <a:ext uri="{FF2B5EF4-FFF2-40B4-BE49-F238E27FC236}">
                      <a16:creationId xmlns:a16="http://schemas.microsoft.com/office/drawing/2014/main" id="{99BCC641-5CB0-1D88-61C8-752FE1F4F0D6}"/>
                    </a:ext>
                  </a:extLst>
                </p:cNvPr>
                <p:cNvGrpSpPr/>
                <p:nvPr/>
              </p:nvGrpSpPr>
              <p:grpSpPr>
                <a:xfrm>
                  <a:off x="10800913" y="2495672"/>
                  <a:ext cx="440826" cy="804388"/>
                  <a:chOff x="7401852" y="4012659"/>
                  <a:chExt cx="533400" cy="973310"/>
                </a:xfrm>
              </p:grpSpPr>
              <p:sp>
                <p:nvSpPr>
                  <p:cNvPr id="199" name="그래픽 2" descr="건물 단색으로 채워진">
                    <a:extLst>
                      <a:ext uri="{FF2B5EF4-FFF2-40B4-BE49-F238E27FC236}">
                        <a16:creationId xmlns:a16="http://schemas.microsoft.com/office/drawing/2014/main" id="{22078E6A-9C4C-5526-094D-EDE5A3F7904F}"/>
                      </a:ext>
                    </a:extLst>
                  </p:cNvPr>
                  <p:cNvSpPr/>
                  <p:nvPr/>
                </p:nvSpPr>
                <p:spPr>
                  <a:xfrm>
                    <a:off x="7401852" y="4185869"/>
                    <a:ext cx="533400" cy="800100"/>
                  </a:xfrm>
                  <a:custGeom>
                    <a:avLst/>
                    <a:gdLst>
                      <a:gd name="connsiteX0" fmla="*/ 428625 w 533400"/>
                      <a:gd name="connsiteY0" fmla="*/ 219075 h 800100"/>
                      <a:gd name="connsiteX1" fmla="*/ 371475 w 533400"/>
                      <a:gd name="connsiteY1" fmla="*/ 219075 h 800100"/>
                      <a:gd name="connsiteX2" fmla="*/ 371475 w 533400"/>
                      <a:gd name="connsiteY2" fmla="*/ 161925 h 800100"/>
                      <a:gd name="connsiteX3" fmla="*/ 428625 w 533400"/>
                      <a:gd name="connsiteY3" fmla="*/ 161925 h 800100"/>
                      <a:gd name="connsiteX4" fmla="*/ 428625 w 533400"/>
                      <a:gd name="connsiteY4" fmla="*/ 219075 h 800100"/>
                      <a:gd name="connsiteX5" fmla="*/ 428625 w 533400"/>
                      <a:gd name="connsiteY5" fmla="*/ 371475 h 800100"/>
                      <a:gd name="connsiteX6" fmla="*/ 371475 w 533400"/>
                      <a:gd name="connsiteY6" fmla="*/ 371475 h 800100"/>
                      <a:gd name="connsiteX7" fmla="*/ 371475 w 533400"/>
                      <a:gd name="connsiteY7" fmla="*/ 314325 h 800100"/>
                      <a:gd name="connsiteX8" fmla="*/ 428625 w 533400"/>
                      <a:gd name="connsiteY8" fmla="*/ 314325 h 800100"/>
                      <a:gd name="connsiteX9" fmla="*/ 428625 w 533400"/>
                      <a:gd name="connsiteY9" fmla="*/ 371475 h 800100"/>
                      <a:gd name="connsiteX10" fmla="*/ 428625 w 533400"/>
                      <a:gd name="connsiteY10" fmla="*/ 523875 h 800100"/>
                      <a:gd name="connsiteX11" fmla="*/ 371475 w 533400"/>
                      <a:gd name="connsiteY11" fmla="*/ 523875 h 800100"/>
                      <a:gd name="connsiteX12" fmla="*/ 371475 w 533400"/>
                      <a:gd name="connsiteY12" fmla="*/ 466725 h 800100"/>
                      <a:gd name="connsiteX13" fmla="*/ 428625 w 533400"/>
                      <a:gd name="connsiteY13" fmla="*/ 466725 h 800100"/>
                      <a:gd name="connsiteX14" fmla="*/ 428625 w 533400"/>
                      <a:gd name="connsiteY14" fmla="*/ 523875 h 800100"/>
                      <a:gd name="connsiteX15" fmla="*/ 428625 w 533400"/>
                      <a:gd name="connsiteY15" fmla="*/ 676275 h 800100"/>
                      <a:gd name="connsiteX16" fmla="*/ 371475 w 533400"/>
                      <a:gd name="connsiteY16" fmla="*/ 676275 h 800100"/>
                      <a:gd name="connsiteX17" fmla="*/ 371475 w 533400"/>
                      <a:gd name="connsiteY17" fmla="*/ 619125 h 800100"/>
                      <a:gd name="connsiteX18" fmla="*/ 428625 w 533400"/>
                      <a:gd name="connsiteY18" fmla="*/ 619125 h 800100"/>
                      <a:gd name="connsiteX19" fmla="*/ 428625 w 533400"/>
                      <a:gd name="connsiteY19" fmla="*/ 676275 h 800100"/>
                      <a:gd name="connsiteX20" fmla="*/ 295275 w 533400"/>
                      <a:gd name="connsiteY20" fmla="*/ 219075 h 800100"/>
                      <a:gd name="connsiteX21" fmla="*/ 238125 w 533400"/>
                      <a:gd name="connsiteY21" fmla="*/ 219075 h 800100"/>
                      <a:gd name="connsiteX22" fmla="*/ 238125 w 533400"/>
                      <a:gd name="connsiteY22" fmla="*/ 161925 h 800100"/>
                      <a:gd name="connsiteX23" fmla="*/ 295275 w 533400"/>
                      <a:gd name="connsiteY23" fmla="*/ 161925 h 800100"/>
                      <a:gd name="connsiteX24" fmla="*/ 295275 w 533400"/>
                      <a:gd name="connsiteY24" fmla="*/ 219075 h 800100"/>
                      <a:gd name="connsiteX25" fmla="*/ 295275 w 533400"/>
                      <a:gd name="connsiteY25" fmla="*/ 371475 h 800100"/>
                      <a:gd name="connsiteX26" fmla="*/ 238125 w 533400"/>
                      <a:gd name="connsiteY26" fmla="*/ 371475 h 800100"/>
                      <a:gd name="connsiteX27" fmla="*/ 238125 w 533400"/>
                      <a:gd name="connsiteY27" fmla="*/ 314325 h 800100"/>
                      <a:gd name="connsiteX28" fmla="*/ 295275 w 533400"/>
                      <a:gd name="connsiteY28" fmla="*/ 314325 h 800100"/>
                      <a:gd name="connsiteX29" fmla="*/ 295275 w 533400"/>
                      <a:gd name="connsiteY29" fmla="*/ 371475 h 800100"/>
                      <a:gd name="connsiteX30" fmla="*/ 295275 w 533400"/>
                      <a:gd name="connsiteY30" fmla="*/ 523875 h 800100"/>
                      <a:gd name="connsiteX31" fmla="*/ 238125 w 533400"/>
                      <a:gd name="connsiteY31" fmla="*/ 523875 h 800100"/>
                      <a:gd name="connsiteX32" fmla="*/ 238125 w 533400"/>
                      <a:gd name="connsiteY32" fmla="*/ 466725 h 800100"/>
                      <a:gd name="connsiteX33" fmla="*/ 295275 w 533400"/>
                      <a:gd name="connsiteY33" fmla="*/ 466725 h 800100"/>
                      <a:gd name="connsiteX34" fmla="*/ 295275 w 533400"/>
                      <a:gd name="connsiteY34" fmla="*/ 523875 h 800100"/>
                      <a:gd name="connsiteX35" fmla="*/ 295275 w 533400"/>
                      <a:gd name="connsiteY35" fmla="*/ 733425 h 800100"/>
                      <a:gd name="connsiteX36" fmla="*/ 238125 w 533400"/>
                      <a:gd name="connsiteY36" fmla="*/ 733425 h 800100"/>
                      <a:gd name="connsiteX37" fmla="*/ 238125 w 533400"/>
                      <a:gd name="connsiteY37" fmla="*/ 619125 h 800100"/>
                      <a:gd name="connsiteX38" fmla="*/ 295275 w 533400"/>
                      <a:gd name="connsiteY38" fmla="*/ 619125 h 800100"/>
                      <a:gd name="connsiteX39" fmla="*/ 295275 w 533400"/>
                      <a:gd name="connsiteY39" fmla="*/ 733425 h 800100"/>
                      <a:gd name="connsiteX40" fmla="*/ 161925 w 533400"/>
                      <a:gd name="connsiteY40" fmla="*/ 219075 h 800100"/>
                      <a:gd name="connsiteX41" fmla="*/ 104775 w 533400"/>
                      <a:gd name="connsiteY41" fmla="*/ 219075 h 800100"/>
                      <a:gd name="connsiteX42" fmla="*/ 104775 w 533400"/>
                      <a:gd name="connsiteY42" fmla="*/ 161925 h 800100"/>
                      <a:gd name="connsiteX43" fmla="*/ 161925 w 533400"/>
                      <a:gd name="connsiteY43" fmla="*/ 161925 h 800100"/>
                      <a:gd name="connsiteX44" fmla="*/ 161925 w 533400"/>
                      <a:gd name="connsiteY44" fmla="*/ 219075 h 800100"/>
                      <a:gd name="connsiteX45" fmla="*/ 161925 w 533400"/>
                      <a:gd name="connsiteY45" fmla="*/ 371475 h 800100"/>
                      <a:gd name="connsiteX46" fmla="*/ 104775 w 533400"/>
                      <a:gd name="connsiteY46" fmla="*/ 371475 h 800100"/>
                      <a:gd name="connsiteX47" fmla="*/ 104775 w 533400"/>
                      <a:gd name="connsiteY47" fmla="*/ 314325 h 800100"/>
                      <a:gd name="connsiteX48" fmla="*/ 161925 w 533400"/>
                      <a:gd name="connsiteY48" fmla="*/ 314325 h 800100"/>
                      <a:gd name="connsiteX49" fmla="*/ 161925 w 533400"/>
                      <a:gd name="connsiteY49" fmla="*/ 371475 h 800100"/>
                      <a:gd name="connsiteX50" fmla="*/ 161925 w 533400"/>
                      <a:gd name="connsiteY50" fmla="*/ 523875 h 800100"/>
                      <a:gd name="connsiteX51" fmla="*/ 104775 w 533400"/>
                      <a:gd name="connsiteY51" fmla="*/ 523875 h 800100"/>
                      <a:gd name="connsiteX52" fmla="*/ 104775 w 533400"/>
                      <a:gd name="connsiteY52" fmla="*/ 466725 h 800100"/>
                      <a:gd name="connsiteX53" fmla="*/ 161925 w 533400"/>
                      <a:gd name="connsiteY53" fmla="*/ 466725 h 800100"/>
                      <a:gd name="connsiteX54" fmla="*/ 161925 w 533400"/>
                      <a:gd name="connsiteY54" fmla="*/ 523875 h 800100"/>
                      <a:gd name="connsiteX55" fmla="*/ 161925 w 533400"/>
                      <a:gd name="connsiteY55" fmla="*/ 676275 h 800100"/>
                      <a:gd name="connsiteX56" fmla="*/ 104775 w 533400"/>
                      <a:gd name="connsiteY56" fmla="*/ 676275 h 800100"/>
                      <a:gd name="connsiteX57" fmla="*/ 104775 w 533400"/>
                      <a:gd name="connsiteY57" fmla="*/ 619125 h 800100"/>
                      <a:gd name="connsiteX58" fmla="*/ 161925 w 533400"/>
                      <a:gd name="connsiteY58" fmla="*/ 619125 h 800100"/>
                      <a:gd name="connsiteX59" fmla="*/ 161925 w 533400"/>
                      <a:gd name="connsiteY59" fmla="*/ 676275 h 800100"/>
                      <a:gd name="connsiteX60" fmla="*/ 495300 w 533400"/>
                      <a:gd name="connsiteY60" fmla="*/ 733425 h 800100"/>
                      <a:gd name="connsiteX61" fmla="*/ 495300 w 533400"/>
                      <a:gd name="connsiteY61" fmla="*/ 95250 h 800100"/>
                      <a:gd name="connsiteX62" fmla="*/ 466725 w 533400"/>
                      <a:gd name="connsiteY62" fmla="*/ 95250 h 800100"/>
                      <a:gd name="connsiteX63" fmla="*/ 466725 w 533400"/>
                      <a:gd name="connsiteY63" fmla="*/ 38100 h 800100"/>
                      <a:gd name="connsiteX64" fmla="*/ 438150 w 533400"/>
                      <a:gd name="connsiteY64" fmla="*/ 38100 h 800100"/>
                      <a:gd name="connsiteX65" fmla="*/ 438150 w 533400"/>
                      <a:gd name="connsiteY65" fmla="*/ 0 h 800100"/>
                      <a:gd name="connsiteX66" fmla="*/ 95250 w 533400"/>
                      <a:gd name="connsiteY66" fmla="*/ 0 h 800100"/>
                      <a:gd name="connsiteX67" fmla="*/ 95250 w 533400"/>
                      <a:gd name="connsiteY67" fmla="*/ 38100 h 800100"/>
                      <a:gd name="connsiteX68" fmla="*/ 66675 w 533400"/>
                      <a:gd name="connsiteY68" fmla="*/ 38100 h 800100"/>
                      <a:gd name="connsiteX69" fmla="*/ 66675 w 533400"/>
                      <a:gd name="connsiteY69" fmla="*/ 95250 h 800100"/>
                      <a:gd name="connsiteX70" fmla="*/ 38100 w 533400"/>
                      <a:gd name="connsiteY70" fmla="*/ 95250 h 800100"/>
                      <a:gd name="connsiteX71" fmla="*/ 38100 w 533400"/>
                      <a:gd name="connsiteY71" fmla="*/ 733425 h 800100"/>
                      <a:gd name="connsiteX72" fmla="*/ 0 w 533400"/>
                      <a:gd name="connsiteY72" fmla="*/ 733425 h 800100"/>
                      <a:gd name="connsiteX73" fmla="*/ 0 w 533400"/>
                      <a:gd name="connsiteY73" fmla="*/ 800100 h 800100"/>
                      <a:gd name="connsiteX74" fmla="*/ 533400 w 533400"/>
                      <a:gd name="connsiteY74" fmla="*/ 800100 h 800100"/>
                      <a:gd name="connsiteX75" fmla="*/ 533400 w 533400"/>
                      <a:gd name="connsiteY75" fmla="*/ 733425 h 800100"/>
                      <a:gd name="connsiteX76" fmla="*/ 495300 w 533400"/>
                      <a:gd name="connsiteY76" fmla="*/ 733425 h 800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</a:cxnLst>
                    <a:rect l="l" t="t" r="r" b="b"/>
                    <a:pathLst>
                      <a:path w="533400" h="800100">
                        <a:moveTo>
                          <a:pt x="428625" y="219075"/>
                        </a:moveTo>
                        <a:lnTo>
                          <a:pt x="371475" y="219075"/>
                        </a:lnTo>
                        <a:lnTo>
                          <a:pt x="371475" y="161925"/>
                        </a:lnTo>
                        <a:lnTo>
                          <a:pt x="428625" y="161925"/>
                        </a:lnTo>
                        <a:lnTo>
                          <a:pt x="428625" y="219075"/>
                        </a:lnTo>
                        <a:close/>
                        <a:moveTo>
                          <a:pt x="428625" y="371475"/>
                        </a:moveTo>
                        <a:lnTo>
                          <a:pt x="371475" y="371475"/>
                        </a:lnTo>
                        <a:lnTo>
                          <a:pt x="371475" y="314325"/>
                        </a:lnTo>
                        <a:lnTo>
                          <a:pt x="428625" y="314325"/>
                        </a:lnTo>
                        <a:lnTo>
                          <a:pt x="428625" y="371475"/>
                        </a:lnTo>
                        <a:close/>
                        <a:moveTo>
                          <a:pt x="428625" y="523875"/>
                        </a:moveTo>
                        <a:lnTo>
                          <a:pt x="371475" y="523875"/>
                        </a:lnTo>
                        <a:lnTo>
                          <a:pt x="371475" y="466725"/>
                        </a:lnTo>
                        <a:lnTo>
                          <a:pt x="428625" y="466725"/>
                        </a:lnTo>
                        <a:lnTo>
                          <a:pt x="428625" y="523875"/>
                        </a:lnTo>
                        <a:close/>
                        <a:moveTo>
                          <a:pt x="428625" y="676275"/>
                        </a:moveTo>
                        <a:lnTo>
                          <a:pt x="371475" y="676275"/>
                        </a:lnTo>
                        <a:lnTo>
                          <a:pt x="371475" y="619125"/>
                        </a:lnTo>
                        <a:lnTo>
                          <a:pt x="428625" y="619125"/>
                        </a:lnTo>
                        <a:lnTo>
                          <a:pt x="428625" y="676275"/>
                        </a:lnTo>
                        <a:close/>
                        <a:moveTo>
                          <a:pt x="295275" y="219075"/>
                        </a:moveTo>
                        <a:lnTo>
                          <a:pt x="238125" y="219075"/>
                        </a:lnTo>
                        <a:lnTo>
                          <a:pt x="238125" y="161925"/>
                        </a:lnTo>
                        <a:lnTo>
                          <a:pt x="295275" y="161925"/>
                        </a:lnTo>
                        <a:lnTo>
                          <a:pt x="295275" y="219075"/>
                        </a:lnTo>
                        <a:close/>
                        <a:moveTo>
                          <a:pt x="295275" y="371475"/>
                        </a:moveTo>
                        <a:lnTo>
                          <a:pt x="238125" y="371475"/>
                        </a:lnTo>
                        <a:lnTo>
                          <a:pt x="238125" y="314325"/>
                        </a:lnTo>
                        <a:lnTo>
                          <a:pt x="295275" y="314325"/>
                        </a:lnTo>
                        <a:lnTo>
                          <a:pt x="295275" y="371475"/>
                        </a:lnTo>
                        <a:close/>
                        <a:moveTo>
                          <a:pt x="295275" y="523875"/>
                        </a:moveTo>
                        <a:lnTo>
                          <a:pt x="238125" y="523875"/>
                        </a:lnTo>
                        <a:lnTo>
                          <a:pt x="238125" y="466725"/>
                        </a:lnTo>
                        <a:lnTo>
                          <a:pt x="295275" y="466725"/>
                        </a:lnTo>
                        <a:lnTo>
                          <a:pt x="295275" y="523875"/>
                        </a:lnTo>
                        <a:close/>
                        <a:moveTo>
                          <a:pt x="295275" y="733425"/>
                        </a:moveTo>
                        <a:lnTo>
                          <a:pt x="238125" y="733425"/>
                        </a:lnTo>
                        <a:lnTo>
                          <a:pt x="238125" y="619125"/>
                        </a:lnTo>
                        <a:lnTo>
                          <a:pt x="295275" y="619125"/>
                        </a:lnTo>
                        <a:lnTo>
                          <a:pt x="295275" y="733425"/>
                        </a:lnTo>
                        <a:close/>
                        <a:moveTo>
                          <a:pt x="161925" y="219075"/>
                        </a:moveTo>
                        <a:lnTo>
                          <a:pt x="104775" y="219075"/>
                        </a:lnTo>
                        <a:lnTo>
                          <a:pt x="104775" y="161925"/>
                        </a:lnTo>
                        <a:lnTo>
                          <a:pt x="161925" y="161925"/>
                        </a:lnTo>
                        <a:lnTo>
                          <a:pt x="161925" y="219075"/>
                        </a:lnTo>
                        <a:close/>
                        <a:moveTo>
                          <a:pt x="161925" y="371475"/>
                        </a:moveTo>
                        <a:lnTo>
                          <a:pt x="104775" y="371475"/>
                        </a:lnTo>
                        <a:lnTo>
                          <a:pt x="104775" y="314325"/>
                        </a:lnTo>
                        <a:lnTo>
                          <a:pt x="161925" y="314325"/>
                        </a:lnTo>
                        <a:lnTo>
                          <a:pt x="161925" y="371475"/>
                        </a:lnTo>
                        <a:close/>
                        <a:moveTo>
                          <a:pt x="161925" y="523875"/>
                        </a:moveTo>
                        <a:lnTo>
                          <a:pt x="104775" y="523875"/>
                        </a:lnTo>
                        <a:lnTo>
                          <a:pt x="104775" y="466725"/>
                        </a:lnTo>
                        <a:lnTo>
                          <a:pt x="161925" y="466725"/>
                        </a:lnTo>
                        <a:lnTo>
                          <a:pt x="161925" y="523875"/>
                        </a:lnTo>
                        <a:close/>
                        <a:moveTo>
                          <a:pt x="161925" y="676275"/>
                        </a:moveTo>
                        <a:lnTo>
                          <a:pt x="104775" y="676275"/>
                        </a:lnTo>
                        <a:lnTo>
                          <a:pt x="104775" y="619125"/>
                        </a:lnTo>
                        <a:lnTo>
                          <a:pt x="161925" y="619125"/>
                        </a:lnTo>
                        <a:lnTo>
                          <a:pt x="161925" y="676275"/>
                        </a:lnTo>
                        <a:close/>
                        <a:moveTo>
                          <a:pt x="495300" y="733425"/>
                        </a:moveTo>
                        <a:lnTo>
                          <a:pt x="495300" y="95250"/>
                        </a:lnTo>
                        <a:lnTo>
                          <a:pt x="466725" y="95250"/>
                        </a:lnTo>
                        <a:lnTo>
                          <a:pt x="466725" y="38100"/>
                        </a:lnTo>
                        <a:lnTo>
                          <a:pt x="438150" y="38100"/>
                        </a:lnTo>
                        <a:lnTo>
                          <a:pt x="438150" y="0"/>
                        </a:lnTo>
                        <a:lnTo>
                          <a:pt x="95250" y="0"/>
                        </a:lnTo>
                        <a:lnTo>
                          <a:pt x="95250" y="38100"/>
                        </a:lnTo>
                        <a:lnTo>
                          <a:pt x="66675" y="38100"/>
                        </a:lnTo>
                        <a:lnTo>
                          <a:pt x="66675" y="95250"/>
                        </a:lnTo>
                        <a:lnTo>
                          <a:pt x="38100" y="95250"/>
                        </a:lnTo>
                        <a:lnTo>
                          <a:pt x="38100" y="733425"/>
                        </a:lnTo>
                        <a:lnTo>
                          <a:pt x="0" y="733425"/>
                        </a:lnTo>
                        <a:lnTo>
                          <a:pt x="0" y="800100"/>
                        </a:lnTo>
                        <a:lnTo>
                          <a:pt x="533400" y="800100"/>
                        </a:lnTo>
                        <a:lnTo>
                          <a:pt x="533400" y="733425"/>
                        </a:lnTo>
                        <a:lnTo>
                          <a:pt x="495300" y="733425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50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sz="12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200" name="그룹 199">
                    <a:extLst>
                      <a:ext uri="{FF2B5EF4-FFF2-40B4-BE49-F238E27FC236}">
                        <a16:creationId xmlns:a16="http://schemas.microsoft.com/office/drawing/2014/main" id="{30D09EF0-9402-230A-B6D9-BFA2517851EA}"/>
                      </a:ext>
                    </a:extLst>
                  </p:cNvPr>
                  <p:cNvGrpSpPr/>
                  <p:nvPr/>
                </p:nvGrpSpPr>
                <p:grpSpPr>
                  <a:xfrm>
                    <a:off x="7542374" y="4012659"/>
                    <a:ext cx="252355" cy="252355"/>
                    <a:chOff x="7899102" y="2709000"/>
                    <a:chExt cx="720000" cy="720000"/>
                  </a:xfrm>
                </p:grpSpPr>
                <p:sp>
                  <p:nvSpPr>
                    <p:cNvPr id="201" name="타원 200">
                      <a:extLst>
                        <a:ext uri="{FF2B5EF4-FFF2-40B4-BE49-F238E27FC236}">
                          <a16:creationId xmlns:a16="http://schemas.microsoft.com/office/drawing/2014/main" id="{6855A427-679E-CD0E-D3FF-2419FD3A89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99102" y="2709000"/>
                      <a:ext cx="720000" cy="720000"/>
                    </a:xfrm>
                    <a:prstGeom prst="ellipse">
                      <a:avLst/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02" name="자유형: 도형 201">
                      <a:extLst>
                        <a:ext uri="{FF2B5EF4-FFF2-40B4-BE49-F238E27FC236}">
                          <a16:creationId xmlns:a16="http://schemas.microsoft.com/office/drawing/2014/main" id="{F3C96D6B-1E10-1534-1DF1-782D82CEFC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30502" y="2840400"/>
                      <a:ext cx="457200" cy="457200"/>
                    </a:xfrm>
                    <a:custGeom>
                      <a:avLst/>
                      <a:gdLst>
                        <a:gd name="connsiteX0" fmla="*/ 419100 w 457200"/>
                        <a:gd name="connsiteY0" fmla="*/ 152400 h 457200"/>
                        <a:gd name="connsiteX1" fmla="*/ 304800 w 457200"/>
                        <a:gd name="connsiteY1" fmla="*/ 152400 h 457200"/>
                        <a:gd name="connsiteX2" fmla="*/ 304800 w 457200"/>
                        <a:gd name="connsiteY2" fmla="*/ 38100 h 457200"/>
                        <a:gd name="connsiteX3" fmla="*/ 266700 w 457200"/>
                        <a:gd name="connsiteY3" fmla="*/ 0 h 457200"/>
                        <a:gd name="connsiteX4" fmla="*/ 190500 w 457200"/>
                        <a:gd name="connsiteY4" fmla="*/ 0 h 457200"/>
                        <a:gd name="connsiteX5" fmla="*/ 152400 w 457200"/>
                        <a:gd name="connsiteY5" fmla="*/ 38100 h 457200"/>
                        <a:gd name="connsiteX6" fmla="*/ 152400 w 457200"/>
                        <a:gd name="connsiteY6" fmla="*/ 152400 h 457200"/>
                        <a:gd name="connsiteX7" fmla="*/ 38100 w 457200"/>
                        <a:gd name="connsiteY7" fmla="*/ 152400 h 457200"/>
                        <a:gd name="connsiteX8" fmla="*/ 0 w 457200"/>
                        <a:gd name="connsiteY8" fmla="*/ 190500 h 457200"/>
                        <a:gd name="connsiteX9" fmla="*/ 0 w 457200"/>
                        <a:gd name="connsiteY9" fmla="*/ 266700 h 457200"/>
                        <a:gd name="connsiteX10" fmla="*/ 38100 w 457200"/>
                        <a:gd name="connsiteY10" fmla="*/ 304800 h 457200"/>
                        <a:gd name="connsiteX11" fmla="*/ 152400 w 457200"/>
                        <a:gd name="connsiteY11" fmla="*/ 304800 h 457200"/>
                        <a:gd name="connsiteX12" fmla="*/ 152400 w 457200"/>
                        <a:gd name="connsiteY12" fmla="*/ 419100 h 457200"/>
                        <a:gd name="connsiteX13" fmla="*/ 190500 w 457200"/>
                        <a:gd name="connsiteY13" fmla="*/ 457200 h 457200"/>
                        <a:gd name="connsiteX14" fmla="*/ 266700 w 457200"/>
                        <a:gd name="connsiteY14" fmla="*/ 457200 h 457200"/>
                        <a:gd name="connsiteX15" fmla="*/ 304800 w 457200"/>
                        <a:gd name="connsiteY15" fmla="*/ 419100 h 457200"/>
                        <a:gd name="connsiteX16" fmla="*/ 304800 w 457200"/>
                        <a:gd name="connsiteY16" fmla="*/ 304800 h 457200"/>
                        <a:gd name="connsiteX17" fmla="*/ 419100 w 457200"/>
                        <a:gd name="connsiteY17" fmla="*/ 304800 h 457200"/>
                        <a:gd name="connsiteX18" fmla="*/ 457200 w 457200"/>
                        <a:gd name="connsiteY18" fmla="*/ 266700 h 457200"/>
                        <a:gd name="connsiteX19" fmla="*/ 457200 w 457200"/>
                        <a:gd name="connsiteY19" fmla="*/ 190500 h 457200"/>
                        <a:gd name="connsiteX20" fmla="*/ 419100 w 457200"/>
                        <a:gd name="connsiteY20" fmla="*/ 152400 h 457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57200" h="457200">
                          <a:moveTo>
                            <a:pt x="419100" y="152400"/>
                          </a:moveTo>
                          <a:lnTo>
                            <a:pt x="304800" y="152400"/>
                          </a:lnTo>
                          <a:lnTo>
                            <a:pt x="304800" y="38100"/>
                          </a:lnTo>
                          <a:cubicBezTo>
                            <a:pt x="304800" y="17145"/>
                            <a:pt x="287655" y="0"/>
                            <a:pt x="266700" y="0"/>
                          </a:cubicBezTo>
                          <a:lnTo>
                            <a:pt x="190500" y="0"/>
                          </a:lnTo>
                          <a:cubicBezTo>
                            <a:pt x="169545" y="0"/>
                            <a:pt x="152400" y="17145"/>
                            <a:pt x="152400" y="38100"/>
                          </a:cubicBezTo>
                          <a:lnTo>
                            <a:pt x="152400" y="152400"/>
                          </a:lnTo>
                          <a:lnTo>
                            <a:pt x="38100" y="152400"/>
                          </a:lnTo>
                          <a:cubicBezTo>
                            <a:pt x="17145" y="152400"/>
                            <a:pt x="0" y="169545"/>
                            <a:pt x="0" y="190500"/>
                          </a:cubicBezTo>
                          <a:lnTo>
                            <a:pt x="0" y="266700"/>
                          </a:lnTo>
                          <a:cubicBezTo>
                            <a:pt x="0" y="287655"/>
                            <a:pt x="17145" y="304800"/>
                            <a:pt x="38100" y="304800"/>
                          </a:cubicBezTo>
                          <a:lnTo>
                            <a:pt x="152400" y="304800"/>
                          </a:lnTo>
                          <a:lnTo>
                            <a:pt x="152400" y="419100"/>
                          </a:lnTo>
                          <a:cubicBezTo>
                            <a:pt x="152400" y="440055"/>
                            <a:pt x="169545" y="457200"/>
                            <a:pt x="190500" y="457200"/>
                          </a:cubicBezTo>
                          <a:lnTo>
                            <a:pt x="266700" y="457200"/>
                          </a:lnTo>
                          <a:cubicBezTo>
                            <a:pt x="287655" y="457200"/>
                            <a:pt x="304800" y="440055"/>
                            <a:pt x="304800" y="419100"/>
                          </a:cubicBezTo>
                          <a:lnTo>
                            <a:pt x="304800" y="304800"/>
                          </a:lnTo>
                          <a:lnTo>
                            <a:pt x="419100" y="304800"/>
                          </a:lnTo>
                          <a:cubicBezTo>
                            <a:pt x="440055" y="304800"/>
                            <a:pt x="457200" y="287655"/>
                            <a:pt x="457200" y="266700"/>
                          </a:cubicBezTo>
                          <a:lnTo>
                            <a:pt x="457200" y="190500"/>
                          </a:lnTo>
                          <a:cubicBezTo>
                            <a:pt x="457200" y="169545"/>
                            <a:pt x="440055" y="152400"/>
                            <a:pt x="419100" y="15240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  <p:grpSp>
              <p:nvGrpSpPr>
                <p:cNvPr id="192" name="그룹 191">
                  <a:extLst>
                    <a:ext uri="{FF2B5EF4-FFF2-40B4-BE49-F238E27FC236}">
                      <a16:creationId xmlns:a16="http://schemas.microsoft.com/office/drawing/2014/main" id="{525D1414-F25C-A860-A82E-F84CD50F59EE}"/>
                    </a:ext>
                  </a:extLst>
                </p:cNvPr>
                <p:cNvGrpSpPr/>
                <p:nvPr/>
              </p:nvGrpSpPr>
              <p:grpSpPr>
                <a:xfrm>
                  <a:off x="11418651" y="2874978"/>
                  <a:ext cx="220413" cy="425083"/>
                  <a:chOff x="7984215" y="2233881"/>
                  <a:chExt cx="266700" cy="514350"/>
                </a:xfrm>
                <a:solidFill>
                  <a:schemeClr val="accent6"/>
                </a:solidFill>
              </p:grpSpPr>
              <p:sp>
                <p:nvSpPr>
                  <p:cNvPr id="195" name="자유형: 도형 194">
                    <a:extLst>
                      <a:ext uri="{FF2B5EF4-FFF2-40B4-BE49-F238E27FC236}">
                        <a16:creationId xmlns:a16="http://schemas.microsoft.com/office/drawing/2014/main" id="{8C3C8662-A11B-16C8-1E04-E98BA896F121}"/>
                      </a:ext>
                    </a:extLst>
                  </p:cNvPr>
                  <p:cNvSpPr/>
                  <p:nvPr/>
                </p:nvSpPr>
                <p:spPr>
                  <a:xfrm>
                    <a:off x="7984215" y="2233881"/>
                    <a:ext cx="266700" cy="514350"/>
                  </a:xfrm>
                  <a:custGeom>
                    <a:avLst/>
                    <a:gdLst>
                      <a:gd name="connsiteX0" fmla="*/ 228600 w 266700"/>
                      <a:gd name="connsiteY0" fmla="*/ 0 h 514350"/>
                      <a:gd name="connsiteX1" fmla="*/ 38100 w 266700"/>
                      <a:gd name="connsiteY1" fmla="*/ 0 h 514350"/>
                      <a:gd name="connsiteX2" fmla="*/ 0 w 266700"/>
                      <a:gd name="connsiteY2" fmla="*/ 38100 h 514350"/>
                      <a:gd name="connsiteX3" fmla="*/ 0 w 266700"/>
                      <a:gd name="connsiteY3" fmla="*/ 476250 h 514350"/>
                      <a:gd name="connsiteX4" fmla="*/ 38100 w 266700"/>
                      <a:gd name="connsiteY4" fmla="*/ 514350 h 514350"/>
                      <a:gd name="connsiteX5" fmla="*/ 228600 w 266700"/>
                      <a:gd name="connsiteY5" fmla="*/ 514350 h 514350"/>
                      <a:gd name="connsiteX6" fmla="*/ 266700 w 266700"/>
                      <a:gd name="connsiteY6" fmla="*/ 476250 h 514350"/>
                      <a:gd name="connsiteX7" fmla="*/ 266700 w 266700"/>
                      <a:gd name="connsiteY7" fmla="*/ 38100 h 514350"/>
                      <a:gd name="connsiteX8" fmla="*/ 228600 w 266700"/>
                      <a:gd name="connsiteY8" fmla="*/ 0 h 514350"/>
                      <a:gd name="connsiteX9" fmla="*/ 247650 w 266700"/>
                      <a:gd name="connsiteY9" fmla="*/ 476250 h 514350"/>
                      <a:gd name="connsiteX10" fmla="*/ 228600 w 266700"/>
                      <a:gd name="connsiteY10" fmla="*/ 495300 h 514350"/>
                      <a:gd name="connsiteX11" fmla="*/ 38100 w 266700"/>
                      <a:gd name="connsiteY11" fmla="*/ 495300 h 514350"/>
                      <a:gd name="connsiteX12" fmla="*/ 19050 w 266700"/>
                      <a:gd name="connsiteY12" fmla="*/ 476250 h 514350"/>
                      <a:gd name="connsiteX13" fmla="*/ 19050 w 266700"/>
                      <a:gd name="connsiteY13" fmla="*/ 38100 h 514350"/>
                      <a:gd name="connsiteX14" fmla="*/ 38100 w 266700"/>
                      <a:gd name="connsiteY14" fmla="*/ 19050 h 514350"/>
                      <a:gd name="connsiteX15" fmla="*/ 228600 w 266700"/>
                      <a:gd name="connsiteY15" fmla="*/ 19050 h 514350"/>
                      <a:gd name="connsiteX16" fmla="*/ 247650 w 266700"/>
                      <a:gd name="connsiteY16" fmla="*/ 38100 h 514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700" h="514350">
                        <a:moveTo>
                          <a:pt x="228600" y="0"/>
                        </a:moveTo>
                        <a:lnTo>
                          <a:pt x="38100" y="0"/>
                        </a:lnTo>
                        <a:cubicBezTo>
                          <a:pt x="17058" y="0"/>
                          <a:pt x="0" y="17058"/>
                          <a:pt x="0" y="38100"/>
                        </a:cubicBezTo>
                        <a:lnTo>
                          <a:pt x="0" y="476250"/>
                        </a:lnTo>
                        <a:cubicBezTo>
                          <a:pt x="0" y="497292"/>
                          <a:pt x="17058" y="514350"/>
                          <a:pt x="38100" y="514350"/>
                        </a:cubicBezTo>
                        <a:lnTo>
                          <a:pt x="228600" y="514350"/>
                        </a:lnTo>
                        <a:cubicBezTo>
                          <a:pt x="249642" y="514350"/>
                          <a:pt x="266700" y="497292"/>
                          <a:pt x="266700" y="476250"/>
                        </a:cubicBezTo>
                        <a:lnTo>
                          <a:pt x="266700" y="38100"/>
                        </a:lnTo>
                        <a:cubicBezTo>
                          <a:pt x="266700" y="17058"/>
                          <a:pt x="249642" y="0"/>
                          <a:pt x="228600" y="0"/>
                        </a:cubicBezTo>
                        <a:close/>
                        <a:moveTo>
                          <a:pt x="247650" y="476250"/>
                        </a:moveTo>
                        <a:cubicBezTo>
                          <a:pt x="247650" y="486771"/>
                          <a:pt x="239121" y="495300"/>
                          <a:pt x="228600" y="495300"/>
                        </a:cubicBezTo>
                        <a:lnTo>
                          <a:pt x="38100" y="495300"/>
                        </a:lnTo>
                        <a:cubicBezTo>
                          <a:pt x="27579" y="495300"/>
                          <a:pt x="19050" y="486771"/>
                          <a:pt x="19050" y="476250"/>
                        </a:cubicBezTo>
                        <a:lnTo>
                          <a:pt x="19050" y="38100"/>
                        </a:lnTo>
                        <a:cubicBezTo>
                          <a:pt x="19050" y="27579"/>
                          <a:pt x="27579" y="19050"/>
                          <a:pt x="38100" y="19050"/>
                        </a:cubicBezTo>
                        <a:lnTo>
                          <a:pt x="228600" y="19050"/>
                        </a:lnTo>
                        <a:cubicBezTo>
                          <a:pt x="239121" y="19050"/>
                          <a:pt x="247650" y="27579"/>
                          <a:pt x="247650" y="38100"/>
                        </a:cubicBezTo>
                        <a:close/>
                      </a:path>
                    </a:pathLst>
                  </a:custGeom>
                  <a:grpFill/>
                  <a:ln w="9525" cap="flat">
                    <a:solidFill>
                      <a:schemeClr val="accent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sz="12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96" name="자유형: 도형 195">
                    <a:extLst>
                      <a:ext uri="{FF2B5EF4-FFF2-40B4-BE49-F238E27FC236}">
                        <a16:creationId xmlns:a16="http://schemas.microsoft.com/office/drawing/2014/main" id="{2E4A2593-FBA8-AEDA-C87E-F62C0E979C9C}"/>
                      </a:ext>
                    </a:extLst>
                  </p:cNvPr>
                  <p:cNvSpPr/>
                  <p:nvPr/>
                </p:nvSpPr>
                <p:spPr>
                  <a:xfrm>
                    <a:off x="8041365" y="2310081"/>
                    <a:ext cx="152400" cy="19050"/>
                  </a:xfrm>
                  <a:custGeom>
                    <a:avLst/>
                    <a:gdLst>
                      <a:gd name="connsiteX0" fmla="*/ 0 w 152400"/>
                      <a:gd name="connsiteY0" fmla="*/ 0 h 19050"/>
                      <a:gd name="connsiteX1" fmla="*/ 152400 w 152400"/>
                      <a:gd name="connsiteY1" fmla="*/ 0 h 19050"/>
                      <a:gd name="connsiteX2" fmla="*/ 152400 w 152400"/>
                      <a:gd name="connsiteY2" fmla="*/ 19050 h 19050"/>
                      <a:gd name="connsiteX3" fmla="*/ 0 w 152400"/>
                      <a:gd name="connsiteY3" fmla="*/ 19050 h 19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00" h="19050">
                        <a:moveTo>
                          <a:pt x="0" y="0"/>
                        </a:moveTo>
                        <a:lnTo>
                          <a:pt x="152400" y="0"/>
                        </a:lnTo>
                        <a:lnTo>
                          <a:pt x="152400" y="19050"/>
                        </a:lnTo>
                        <a:lnTo>
                          <a:pt x="0" y="19050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chemeClr val="accent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sz="12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97" name="자유형: 도형 196">
                    <a:extLst>
                      <a:ext uri="{FF2B5EF4-FFF2-40B4-BE49-F238E27FC236}">
                        <a16:creationId xmlns:a16="http://schemas.microsoft.com/office/drawing/2014/main" id="{6A252D3B-C7D6-1720-BA9F-9777E56C2389}"/>
                      </a:ext>
                    </a:extLst>
                  </p:cNvPr>
                  <p:cNvSpPr/>
                  <p:nvPr/>
                </p:nvSpPr>
                <p:spPr>
                  <a:xfrm>
                    <a:off x="8041365" y="2367231"/>
                    <a:ext cx="152400" cy="19050"/>
                  </a:xfrm>
                  <a:custGeom>
                    <a:avLst/>
                    <a:gdLst>
                      <a:gd name="connsiteX0" fmla="*/ 0 w 152400"/>
                      <a:gd name="connsiteY0" fmla="*/ 0 h 19050"/>
                      <a:gd name="connsiteX1" fmla="*/ 152400 w 152400"/>
                      <a:gd name="connsiteY1" fmla="*/ 0 h 19050"/>
                      <a:gd name="connsiteX2" fmla="*/ 152400 w 152400"/>
                      <a:gd name="connsiteY2" fmla="*/ 19050 h 19050"/>
                      <a:gd name="connsiteX3" fmla="*/ 0 w 152400"/>
                      <a:gd name="connsiteY3" fmla="*/ 19050 h 19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00" h="19050">
                        <a:moveTo>
                          <a:pt x="0" y="0"/>
                        </a:moveTo>
                        <a:lnTo>
                          <a:pt x="152400" y="0"/>
                        </a:lnTo>
                        <a:lnTo>
                          <a:pt x="152400" y="19050"/>
                        </a:lnTo>
                        <a:lnTo>
                          <a:pt x="0" y="19050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chemeClr val="accent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sz="12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98" name="자유형: 도형 197">
                    <a:extLst>
                      <a:ext uri="{FF2B5EF4-FFF2-40B4-BE49-F238E27FC236}">
                        <a16:creationId xmlns:a16="http://schemas.microsoft.com/office/drawing/2014/main" id="{268CABA7-5E1A-7714-9B8E-F4904A8B028C}"/>
                      </a:ext>
                    </a:extLst>
                  </p:cNvPr>
                  <p:cNvSpPr/>
                  <p:nvPr/>
                </p:nvSpPr>
                <p:spPr>
                  <a:xfrm>
                    <a:off x="8103277" y="2643456"/>
                    <a:ext cx="28575" cy="28575"/>
                  </a:xfrm>
                  <a:custGeom>
                    <a:avLst/>
                    <a:gdLst>
                      <a:gd name="connsiteX0" fmla="*/ 28575 w 28575"/>
                      <a:gd name="connsiteY0" fmla="*/ 14288 h 28575"/>
                      <a:gd name="connsiteX1" fmla="*/ 14288 w 28575"/>
                      <a:gd name="connsiteY1" fmla="*/ 28575 h 28575"/>
                      <a:gd name="connsiteX2" fmla="*/ 0 w 28575"/>
                      <a:gd name="connsiteY2" fmla="*/ 14288 h 28575"/>
                      <a:gd name="connsiteX3" fmla="*/ 14288 w 28575"/>
                      <a:gd name="connsiteY3" fmla="*/ 0 h 28575"/>
                      <a:gd name="connsiteX4" fmla="*/ 28575 w 28575"/>
                      <a:gd name="connsiteY4" fmla="*/ 14288 h 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5" h="28575">
                        <a:moveTo>
                          <a:pt x="28575" y="14288"/>
                        </a:moveTo>
                        <a:cubicBezTo>
                          <a:pt x="28575" y="22178"/>
                          <a:pt x="22178" y="28575"/>
                          <a:pt x="14288" y="28575"/>
                        </a:cubicBezTo>
                        <a:cubicBezTo>
                          <a:pt x="6397" y="28575"/>
                          <a:pt x="0" y="22178"/>
                          <a:pt x="0" y="14288"/>
                        </a:cubicBezTo>
                        <a:cubicBezTo>
                          <a:pt x="0" y="6397"/>
                          <a:pt x="6397" y="0"/>
                          <a:pt x="14288" y="0"/>
                        </a:cubicBezTo>
                        <a:cubicBezTo>
                          <a:pt x="22178" y="0"/>
                          <a:pt x="28575" y="6397"/>
                          <a:pt x="28575" y="14288"/>
                        </a:cubicBezTo>
                        <a:close/>
                      </a:path>
                    </a:pathLst>
                  </a:custGeom>
                  <a:grpFill/>
                  <a:ln w="9525" cap="flat">
                    <a:solidFill>
                      <a:schemeClr val="accent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sz="12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pic>
              <p:nvPicPr>
                <p:cNvPr id="193" name="그래픽 192" descr="데이터베이스 단색으로 채워진">
                  <a:extLst>
                    <a:ext uri="{FF2B5EF4-FFF2-40B4-BE49-F238E27FC236}">
                      <a16:creationId xmlns:a16="http://schemas.microsoft.com/office/drawing/2014/main" id="{0B88AB39-8842-C835-BB4D-F731776BCE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686296" y="2873486"/>
                  <a:ext cx="426574" cy="426574"/>
                </a:xfrm>
                <a:prstGeom prst="rect">
                  <a:avLst/>
                </a:prstGeom>
              </p:spPr>
            </p:pic>
            <p:sp>
              <p:nvSpPr>
                <p:cNvPr id="194" name="TextBox 193">
                  <a:extLst>
                    <a:ext uri="{FF2B5EF4-FFF2-40B4-BE49-F238E27FC236}">
                      <a16:creationId xmlns:a16="http://schemas.microsoft.com/office/drawing/2014/main" id="{C4510E1D-027A-45EF-7449-653B59AA8F8C}"/>
                    </a:ext>
                  </a:extLst>
                </p:cNvPr>
                <p:cNvSpPr txBox="1"/>
                <p:nvPr/>
              </p:nvSpPr>
              <p:spPr>
                <a:xfrm>
                  <a:off x="11580869" y="3219294"/>
                  <a:ext cx="637428" cy="2708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Data</a:t>
                  </a:r>
                  <a:endParaRPr lang="ko-KR" altLang="en-US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97" name="그룹 96">
                <a:extLst>
                  <a:ext uri="{FF2B5EF4-FFF2-40B4-BE49-F238E27FC236}">
                    <a16:creationId xmlns:a16="http://schemas.microsoft.com/office/drawing/2014/main" id="{928003F5-9971-86F2-5E0A-C77110F81382}"/>
                  </a:ext>
                </a:extLst>
              </p:cNvPr>
              <p:cNvGrpSpPr/>
              <p:nvPr/>
            </p:nvGrpSpPr>
            <p:grpSpPr>
              <a:xfrm>
                <a:off x="9376702" y="3880136"/>
                <a:ext cx="1098338" cy="900740"/>
                <a:chOff x="10800913" y="3627122"/>
                <a:chExt cx="1417384" cy="990813"/>
              </a:xfrm>
            </p:grpSpPr>
            <p:grpSp>
              <p:nvGrpSpPr>
                <p:cNvPr id="179" name="그룹 178">
                  <a:extLst>
                    <a:ext uri="{FF2B5EF4-FFF2-40B4-BE49-F238E27FC236}">
                      <a16:creationId xmlns:a16="http://schemas.microsoft.com/office/drawing/2014/main" id="{DB3895D6-88EE-809A-E1CE-5735A3D762F5}"/>
                    </a:ext>
                  </a:extLst>
                </p:cNvPr>
                <p:cNvGrpSpPr/>
                <p:nvPr/>
              </p:nvGrpSpPr>
              <p:grpSpPr>
                <a:xfrm>
                  <a:off x="10800913" y="3627122"/>
                  <a:ext cx="440826" cy="804388"/>
                  <a:chOff x="7401852" y="4012659"/>
                  <a:chExt cx="533400" cy="973310"/>
                </a:xfrm>
              </p:grpSpPr>
              <p:sp>
                <p:nvSpPr>
                  <p:cNvPr id="187" name="그래픽 2" descr="건물 단색으로 채워진">
                    <a:extLst>
                      <a:ext uri="{FF2B5EF4-FFF2-40B4-BE49-F238E27FC236}">
                        <a16:creationId xmlns:a16="http://schemas.microsoft.com/office/drawing/2014/main" id="{D0AB6DBD-A98E-6BBF-2309-94B8AAE8854A}"/>
                      </a:ext>
                    </a:extLst>
                  </p:cNvPr>
                  <p:cNvSpPr/>
                  <p:nvPr/>
                </p:nvSpPr>
                <p:spPr>
                  <a:xfrm>
                    <a:off x="7401852" y="4185869"/>
                    <a:ext cx="533400" cy="800100"/>
                  </a:xfrm>
                  <a:custGeom>
                    <a:avLst/>
                    <a:gdLst>
                      <a:gd name="connsiteX0" fmla="*/ 428625 w 533400"/>
                      <a:gd name="connsiteY0" fmla="*/ 219075 h 800100"/>
                      <a:gd name="connsiteX1" fmla="*/ 371475 w 533400"/>
                      <a:gd name="connsiteY1" fmla="*/ 219075 h 800100"/>
                      <a:gd name="connsiteX2" fmla="*/ 371475 w 533400"/>
                      <a:gd name="connsiteY2" fmla="*/ 161925 h 800100"/>
                      <a:gd name="connsiteX3" fmla="*/ 428625 w 533400"/>
                      <a:gd name="connsiteY3" fmla="*/ 161925 h 800100"/>
                      <a:gd name="connsiteX4" fmla="*/ 428625 w 533400"/>
                      <a:gd name="connsiteY4" fmla="*/ 219075 h 800100"/>
                      <a:gd name="connsiteX5" fmla="*/ 428625 w 533400"/>
                      <a:gd name="connsiteY5" fmla="*/ 371475 h 800100"/>
                      <a:gd name="connsiteX6" fmla="*/ 371475 w 533400"/>
                      <a:gd name="connsiteY6" fmla="*/ 371475 h 800100"/>
                      <a:gd name="connsiteX7" fmla="*/ 371475 w 533400"/>
                      <a:gd name="connsiteY7" fmla="*/ 314325 h 800100"/>
                      <a:gd name="connsiteX8" fmla="*/ 428625 w 533400"/>
                      <a:gd name="connsiteY8" fmla="*/ 314325 h 800100"/>
                      <a:gd name="connsiteX9" fmla="*/ 428625 w 533400"/>
                      <a:gd name="connsiteY9" fmla="*/ 371475 h 800100"/>
                      <a:gd name="connsiteX10" fmla="*/ 428625 w 533400"/>
                      <a:gd name="connsiteY10" fmla="*/ 523875 h 800100"/>
                      <a:gd name="connsiteX11" fmla="*/ 371475 w 533400"/>
                      <a:gd name="connsiteY11" fmla="*/ 523875 h 800100"/>
                      <a:gd name="connsiteX12" fmla="*/ 371475 w 533400"/>
                      <a:gd name="connsiteY12" fmla="*/ 466725 h 800100"/>
                      <a:gd name="connsiteX13" fmla="*/ 428625 w 533400"/>
                      <a:gd name="connsiteY13" fmla="*/ 466725 h 800100"/>
                      <a:gd name="connsiteX14" fmla="*/ 428625 w 533400"/>
                      <a:gd name="connsiteY14" fmla="*/ 523875 h 800100"/>
                      <a:gd name="connsiteX15" fmla="*/ 428625 w 533400"/>
                      <a:gd name="connsiteY15" fmla="*/ 676275 h 800100"/>
                      <a:gd name="connsiteX16" fmla="*/ 371475 w 533400"/>
                      <a:gd name="connsiteY16" fmla="*/ 676275 h 800100"/>
                      <a:gd name="connsiteX17" fmla="*/ 371475 w 533400"/>
                      <a:gd name="connsiteY17" fmla="*/ 619125 h 800100"/>
                      <a:gd name="connsiteX18" fmla="*/ 428625 w 533400"/>
                      <a:gd name="connsiteY18" fmla="*/ 619125 h 800100"/>
                      <a:gd name="connsiteX19" fmla="*/ 428625 w 533400"/>
                      <a:gd name="connsiteY19" fmla="*/ 676275 h 800100"/>
                      <a:gd name="connsiteX20" fmla="*/ 295275 w 533400"/>
                      <a:gd name="connsiteY20" fmla="*/ 219075 h 800100"/>
                      <a:gd name="connsiteX21" fmla="*/ 238125 w 533400"/>
                      <a:gd name="connsiteY21" fmla="*/ 219075 h 800100"/>
                      <a:gd name="connsiteX22" fmla="*/ 238125 w 533400"/>
                      <a:gd name="connsiteY22" fmla="*/ 161925 h 800100"/>
                      <a:gd name="connsiteX23" fmla="*/ 295275 w 533400"/>
                      <a:gd name="connsiteY23" fmla="*/ 161925 h 800100"/>
                      <a:gd name="connsiteX24" fmla="*/ 295275 w 533400"/>
                      <a:gd name="connsiteY24" fmla="*/ 219075 h 800100"/>
                      <a:gd name="connsiteX25" fmla="*/ 295275 w 533400"/>
                      <a:gd name="connsiteY25" fmla="*/ 371475 h 800100"/>
                      <a:gd name="connsiteX26" fmla="*/ 238125 w 533400"/>
                      <a:gd name="connsiteY26" fmla="*/ 371475 h 800100"/>
                      <a:gd name="connsiteX27" fmla="*/ 238125 w 533400"/>
                      <a:gd name="connsiteY27" fmla="*/ 314325 h 800100"/>
                      <a:gd name="connsiteX28" fmla="*/ 295275 w 533400"/>
                      <a:gd name="connsiteY28" fmla="*/ 314325 h 800100"/>
                      <a:gd name="connsiteX29" fmla="*/ 295275 w 533400"/>
                      <a:gd name="connsiteY29" fmla="*/ 371475 h 800100"/>
                      <a:gd name="connsiteX30" fmla="*/ 295275 w 533400"/>
                      <a:gd name="connsiteY30" fmla="*/ 523875 h 800100"/>
                      <a:gd name="connsiteX31" fmla="*/ 238125 w 533400"/>
                      <a:gd name="connsiteY31" fmla="*/ 523875 h 800100"/>
                      <a:gd name="connsiteX32" fmla="*/ 238125 w 533400"/>
                      <a:gd name="connsiteY32" fmla="*/ 466725 h 800100"/>
                      <a:gd name="connsiteX33" fmla="*/ 295275 w 533400"/>
                      <a:gd name="connsiteY33" fmla="*/ 466725 h 800100"/>
                      <a:gd name="connsiteX34" fmla="*/ 295275 w 533400"/>
                      <a:gd name="connsiteY34" fmla="*/ 523875 h 800100"/>
                      <a:gd name="connsiteX35" fmla="*/ 295275 w 533400"/>
                      <a:gd name="connsiteY35" fmla="*/ 733425 h 800100"/>
                      <a:gd name="connsiteX36" fmla="*/ 238125 w 533400"/>
                      <a:gd name="connsiteY36" fmla="*/ 733425 h 800100"/>
                      <a:gd name="connsiteX37" fmla="*/ 238125 w 533400"/>
                      <a:gd name="connsiteY37" fmla="*/ 619125 h 800100"/>
                      <a:gd name="connsiteX38" fmla="*/ 295275 w 533400"/>
                      <a:gd name="connsiteY38" fmla="*/ 619125 h 800100"/>
                      <a:gd name="connsiteX39" fmla="*/ 295275 w 533400"/>
                      <a:gd name="connsiteY39" fmla="*/ 733425 h 800100"/>
                      <a:gd name="connsiteX40" fmla="*/ 161925 w 533400"/>
                      <a:gd name="connsiteY40" fmla="*/ 219075 h 800100"/>
                      <a:gd name="connsiteX41" fmla="*/ 104775 w 533400"/>
                      <a:gd name="connsiteY41" fmla="*/ 219075 h 800100"/>
                      <a:gd name="connsiteX42" fmla="*/ 104775 w 533400"/>
                      <a:gd name="connsiteY42" fmla="*/ 161925 h 800100"/>
                      <a:gd name="connsiteX43" fmla="*/ 161925 w 533400"/>
                      <a:gd name="connsiteY43" fmla="*/ 161925 h 800100"/>
                      <a:gd name="connsiteX44" fmla="*/ 161925 w 533400"/>
                      <a:gd name="connsiteY44" fmla="*/ 219075 h 800100"/>
                      <a:gd name="connsiteX45" fmla="*/ 161925 w 533400"/>
                      <a:gd name="connsiteY45" fmla="*/ 371475 h 800100"/>
                      <a:gd name="connsiteX46" fmla="*/ 104775 w 533400"/>
                      <a:gd name="connsiteY46" fmla="*/ 371475 h 800100"/>
                      <a:gd name="connsiteX47" fmla="*/ 104775 w 533400"/>
                      <a:gd name="connsiteY47" fmla="*/ 314325 h 800100"/>
                      <a:gd name="connsiteX48" fmla="*/ 161925 w 533400"/>
                      <a:gd name="connsiteY48" fmla="*/ 314325 h 800100"/>
                      <a:gd name="connsiteX49" fmla="*/ 161925 w 533400"/>
                      <a:gd name="connsiteY49" fmla="*/ 371475 h 800100"/>
                      <a:gd name="connsiteX50" fmla="*/ 161925 w 533400"/>
                      <a:gd name="connsiteY50" fmla="*/ 523875 h 800100"/>
                      <a:gd name="connsiteX51" fmla="*/ 104775 w 533400"/>
                      <a:gd name="connsiteY51" fmla="*/ 523875 h 800100"/>
                      <a:gd name="connsiteX52" fmla="*/ 104775 w 533400"/>
                      <a:gd name="connsiteY52" fmla="*/ 466725 h 800100"/>
                      <a:gd name="connsiteX53" fmla="*/ 161925 w 533400"/>
                      <a:gd name="connsiteY53" fmla="*/ 466725 h 800100"/>
                      <a:gd name="connsiteX54" fmla="*/ 161925 w 533400"/>
                      <a:gd name="connsiteY54" fmla="*/ 523875 h 800100"/>
                      <a:gd name="connsiteX55" fmla="*/ 161925 w 533400"/>
                      <a:gd name="connsiteY55" fmla="*/ 676275 h 800100"/>
                      <a:gd name="connsiteX56" fmla="*/ 104775 w 533400"/>
                      <a:gd name="connsiteY56" fmla="*/ 676275 h 800100"/>
                      <a:gd name="connsiteX57" fmla="*/ 104775 w 533400"/>
                      <a:gd name="connsiteY57" fmla="*/ 619125 h 800100"/>
                      <a:gd name="connsiteX58" fmla="*/ 161925 w 533400"/>
                      <a:gd name="connsiteY58" fmla="*/ 619125 h 800100"/>
                      <a:gd name="connsiteX59" fmla="*/ 161925 w 533400"/>
                      <a:gd name="connsiteY59" fmla="*/ 676275 h 800100"/>
                      <a:gd name="connsiteX60" fmla="*/ 495300 w 533400"/>
                      <a:gd name="connsiteY60" fmla="*/ 733425 h 800100"/>
                      <a:gd name="connsiteX61" fmla="*/ 495300 w 533400"/>
                      <a:gd name="connsiteY61" fmla="*/ 95250 h 800100"/>
                      <a:gd name="connsiteX62" fmla="*/ 466725 w 533400"/>
                      <a:gd name="connsiteY62" fmla="*/ 95250 h 800100"/>
                      <a:gd name="connsiteX63" fmla="*/ 466725 w 533400"/>
                      <a:gd name="connsiteY63" fmla="*/ 38100 h 800100"/>
                      <a:gd name="connsiteX64" fmla="*/ 438150 w 533400"/>
                      <a:gd name="connsiteY64" fmla="*/ 38100 h 800100"/>
                      <a:gd name="connsiteX65" fmla="*/ 438150 w 533400"/>
                      <a:gd name="connsiteY65" fmla="*/ 0 h 800100"/>
                      <a:gd name="connsiteX66" fmla="*/ 95250 w 533400"/>
                      <a:gd name="connsiteY66" fmla="*/ 0 h 800100"/>
                      <a:gd name="connsiteX67" fmla="*/ 95250 w 533400"/>
                      <a:gd name="connsiteY67" fmla="*/ 38100 h 800100"/>
                      <a:gd name="connsiteX68" fmla="*/ 66675 w 533400"/>
                      <a:gd name="connsiteY68" fmla="*/ 38100 h 800100"/>
                      <a:gd name="connsiteX69" fmla="*/ 66675 w 533400"/>
                      <a:gd name="connsiteY69" fmla="*/ 95250 h 800100"/>
                      <a:gd name="connsiteX70" fmla="*/ 38100 w 533400"/>
                      <a:gd name="connsiteY70" fmla="*/ 95250 h 800100"/>
                      <a:gd name="connsiteX71" fmla="*/ 38100 w 533400"/>
                      <a:gd name="connsiteY71" fmla="*/ 733425 h 800100"/>
                      <a:gd name="connsiteX72" fmla="*/ 0 w 533400"/>
                      <a:gd name="connsiteY72" fmla="*/ 733425 h 800100"/>
                      <a:gd name="connsiteX73" fmla="*/ 0 w 533400"/>
                      <a:gd name="connsiteY73" fmla="*/ 800100 h 800100"/>
                      <a:gd name="connsiteX74" fmla="*/ 533400 w 533400"/>
                      <a:gd name="connsiteY74" fmla="*/ 800100 h 800100"/>
                      <a:gd name="connsiteX75" fmla="*/ 533400 w 533400"/>
                      <a:gd name="connsiteY75" fmla="*/ 733425 h 800100"/>
                      <a:gd name="connsiteX76" fmla="*/ 495300 w 533400"/>
                      <a:gd name="connsiteY76" fmla="*/ 733425 h 800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</a:cxnLst>
                    <a:rect l="l" t="t" r="r" b="b"/>
                    <a:pathLst>
                      <a:path w="533400" h="800100">
                        <a:moveTo>
                          <a:pt x="428625" y="219075"/>
                        </a:moveTo>
                        <a:lnTo>
                          <a:pt x="371475" y="219075"/>
                        </a:lnTo>
                        <a:lnTo>
                          <a:pt x="371475" y="161925"/>
                        </a:lnTo>
                        <a:lnTo>
                          <a:pt x="428625" y="161925"/>
                        </a:lnTo>
                        <a:lnTo>
                          <a:pt x="428625" y="219075"/>
                        </a:lnTo>
                        <a:close/>
                        <a:moveTo>
                          <a:pt x="428625" y="371475"/>
                        </a:moveTo>
                        <a:lnTo>
                          <a:pt x="371475" y="371475"/>
                        </a:lnTo>
                        <a:lnTo>
                          <a:pt x="371475" y="314325"/>
                        </a:lnTo>
                        <a:lnTo>
                          <a:pt x="428625" y="314325"/>
                        </a:lnTo>
                        <a:lnTo>
                          <a:pt x="428625" y="371475"/>
                        </a:lnTo>
                        <a:close/>
                        <a:moveTo>
                          <a:pt x="428625" y="523875"/>
                        </a:moveTo>
                        <a:lnTo>
                          <a:pt x="371475" y="523875"/>
                        </a:lnTo>
                        <a:lnTo>
                          <a:pt x="371475" y="466725"/>
                        </a:lnTo>
                        <a:lnTo>
                          <a:pt x="428625" y="466725"/>
                        </a:lnTo>
                        <a:lnTo>
                          <a:pt x="428625" y="523875"/>
                        </a:lnTo>
                        <a:close/>
                        <a:moveTo>
                          <a:pt x="428625" y="676275"/>
                        </a:moveTo>
                        <a:lnTo>
                          <a:pt x="371475" y="676275"/>
                        </a:lnTo>
                        <a:lnTo>
                          <a:pt x="371475" y="619125"/>
                        </a:lnTo>
                        <a:lnTo>
                          <a:pt x="428625" y="619125"/>
                        </a:lnTo>
                        <a:lnTo>
                          <a:pt x="428625" y="676275"/>
                        </a:lnTo>
                        <a:close/>
                        <a:moveTo>
                          <a:pt x="295275" y="219075"/>
                        </a:moveTo>
                        <a:lnTo>
                          <a:pt x="238125" y="219075"/>
                        </a:lnTo>
                        <a:lnTo>
                          <a:pt x="238125" y="161925"/>
                        </a:lnTo>
                        <a:lnTo>
                          <a:pt x="295275" y="161925"/>
                        </a:lnTo>
                        <a:lnTo>
                          <a:pt x="295275" y="219075"/>
                        </a:lnTo>
                        <a:close/>
                        <a:moveTo>
                          <a:pt x="295275" y="371475"/>
                        </a:moveTo>
                        <a:lnTo>
                          <a:pt x="238125" y="371475"/>
                        </a:lnTo>
                        <a:lnTo>
                          <a:pt x="238125" y="314325"/>
                        </a:lnTo>
                        <a:lnTo>
                          <a:pt x="295275" y="314325"/>
                        </a:lnTo>
                        <a:lnTo>
                          <a:pt x="295275" y="371475"/>
                        </a:lnTo>
                        <a:close/>
                        <a:moveTo>
                          <a:pt x="295275" y="523875"/>
                        </a:moveTo>
                        <a:lnTo>
                          <a:pt x="238125" y="523875"/>
                        </a:lnTo>
                        <a:lnTo>
                          <a:pt x="238125" y="466725"/>
                        </a:lnTo>
                        <a:lnTo>
                          <a:pt x="295275" y="466725"/>
                        </a:lnTo>
                        <a:lnTo>
                          <a:pt x="295275" y="523875"/>
                        </a:lnTo>
                        <a:close/>
                        <a:moveTo>
                          <a:pt x="295275" y="733425"/>
                        </a:moveTo>
                        <a:lnTo>
                          <a:pt x="238125" y="733425"/>
                        </a:lnTo>
                        <a:lnTo>
                          <a:pt x="238125" y="619125"/>
                        </a:lnTo>
                        <a:lnTo>
                          <a:pt x="295275" y="619125"/>
                        </a:lnTo>
                        <a:lnTo>
                          <a:pt x="295275" y="733425"/>
                        </a:lnTo>
                        <a:close/>
                        <a:moveTo>
                          <a:pt x="161925" y="219075"/>
                        </a:moveTo>
                        <a:lnTo>
                          <a:pt x="104775" y="219075"/>
                        </a:lnTo>
                        <a:lnTo>
                          <a:pt x="104775" y="161925"/>
                        </a:lnTo>
                        <a:lnTo>
                          <a:pt x="161925" y="161925"/>
                        </a:lnTo>
                        <a:lnTo>
                          <a:pt x="161925" y="219075"/>
                        </a:lnTo>
                        <a:close/>
                        <a:moveTo>
                          <a:pt x="161925" y="371475"/>
                        </a:moveTo>
                        <a:lnTo>
                          <a:pt x="104775" y="371475"/>
                        </a:lnTo>
                        <a:lnTo>
                          <a:pt x="104775" y="314325"/>
                        </a:lnTo>
                        <a:lnTo>
                          <a:pt x="161925" y="314325"/>
                        </a:lnTo>
                        <a:lnTo>
                          <a:pt x="161925" y="371475"/>
                        </a:lnTo>
                        <a:close/>
                        <a:moveTo>
                          <a:pt x="161925" y="523875"/>
                        </a:moveTo>
                        <a:lnTo>
                          <a:pt x="104775" y="523875"/>
                        </a:lnTo>
                        <a:lnTo>
                          <a:pt x="104775" y="466725"/>
                        </a:lnTo>
                        <a:lnTo>
                          <a:pt x="161925" y="466725"/>
                        </a:lnTo>
                        <a:lnTo>
                          <a:pt x="161925" y="523875"/>
                        </a:lnTo>
                        <a:close/>
                        <a:moveTo>
                          <a:pt x="161925" y="676275"/>
                        </a:moveTo>
                        <a:lnTo>
                          <a:pt x="104775" y="676275"/>
                        </a:lnTo>
                        <a:lnTo>
                          <a:pt x="104775" y="619125"/>
                        </a:lnTo>
                        <a:lnTo>
                          <a:pt x="161925" y="619125"/>
                        </a:lnTo>
                        <a:lnTo>
                          <a:pt x="161925" y="676275"/>
                        </a:lnTo>
                        <a:close/>
                        <a:moveTo>
                          <a:pt x="495300" y="733425"/>
                        </a:moveTo>
                        <a:lnTo>
                          <a:pt x="495300" y="95250"/>
                        </a:lnTo>
                        <a:lnTo>
                          <a:pt x="466725" y="95250"/>
                        </a:lnTo>
                        <a:lnTo>
                          <a:pt x="466725" y="38100"/>
                        </a:lnTo>
                        <a:lnTo>
                          <a:pt x="438150" y="38100"/>
                        </a:lnTo>
                        <a:lnTo>
                          <a:pt x="438150" y="0"/>
                        </a:lnTo>
                        <a:lnTo>
                          <a:pt x="95250" y="0"/>
                        </a:lnTo>
                        <a:lnTo>
                          <a:pt x="95250" y="38100"/>
                        </a:lnTo>
                        <a:lnTo>
                          <a:pt x="66675" y="38100"/>
                        </a:lnTo>
                        <a:lnTo>
                          <a:pt x="66675" y="95250"/>
                        </a:lnTo>
                        <a:lnTo>
                          <a:pt x="38100" y="95250"/>
                        </a:lnTo>
                        <a:lnTo>
                          <a:pt x="38100" y="733425"/>
                        </a:lnTo>
                        <a:lnTo>
                          <a:pt x="0" y="733425"/>
                        </a:lnTo>
                        <a:lnTo>
                          <a:pt x="0" y="800100"/>
                        </a:lnTo>
                        <a:lnTo>
                          <a:pt x="533400" y="800100"/>
                        </a:lnTo>
                        <a:lnTo>
                          <a:pt x="533400" y="733425"/>
                        </a:lnTo>
                        <a:lnTo>
                          <a:pt x="495300" y="733425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50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sz="12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188" name="그룹 187">
                    <a:extLst>
                      <a:ext uri="{FF2B5EF4-FFF2-40B4-BE49-F238E27FC236}">
                        <a16:creationId xmlns:a16="http://schemas.microsoft.com/office/drawing/2014/main" id="{DF5F9F3A-41CE-8331-AAA4-264ED75BB535}"/>
                      </a:ext>
                    </a:extLst>
                  </p:cNvPr>
                  <p:cNvGrpSpPr/>
                  <p:nvPr/>
                </p:nvGrpSpPr>
                <p:grpSpPr>
                  <a:xfrm>
                    <a:off x="7542374" y="4012659"/>
                    <a:ext cx="252355" cy="252355"/>
                    <a:chOff x="7899102" y="2709000"/>
                    <a:chExt cx="720000" cy="720000"/>
                  </a:xfrm>
                </p:grpSpPr>
                <p:sp>
                  <p:nvSpPr>
                    <p:cNvPr id="189" name="타원 188">
                      <a:extLst>
                        <a:ext uri="{FF2B5EF4-FFF2-40B4-BE49-F238E27FC236}">
                          <a16:creationId xmlns:a16="http://schemas.microsoft.com/office/drawing/2014/main" id="{68AD9D70-44F7-189D-5CF4-D2D77D8696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99102" y="2709000"/>
                      <a:ext cx="720000" cy="720000"/>
                    </a:xfrm>
                    <a:prstGeom prst="ellipse">
                      <a:avLst/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90" name="자유형: 도형 189">
                      <a:extLst>
                        <a:ext uri="{FF2B5EF4-FFF2-40B4-BE49-F238E27FC236}">
                          <a16:creationId xmlns:a16="http://schemas.microsoft.com/office/drawing/2014/main" id="{4F026AB6-43EC-B399-73E1-B3DFDA3F4E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30502" y="2840400"/>
                      <a:ext cx="457200" cy="457200"/>
                    </a:xfrm>
                    <a:custGeom>
                      <a:avLst/>
                      <a:gdLst>
                        <a:gd name="connsiteX0" fmla="*/ 419100 w 457200"/>
                        <a:gd name="connsiteY0" fmla="*/ 152400 h 457200"/>
                        <a:gd name="connsiteX1" fmla="*/ 304800 w 457200"/>
                        <a:gd name="connsiteY1" fmla="*/ 152400 h 457200"/>
                        <a:gd name="connsiteX2" fmla="*/ 304800 w 457200"/>
                        <a:gd name="connsiteY2" fmla="*/ 38100 h 457200"/>
                        <a:gd name="connsiteX3" fmla="*/ 266700 w 457200"/>
                        <a:gd name="connsiteY3" fmla="*/ 0 h 457200"/>
                        <a:gd name="connsiteX4" fmla="*/ 190500 w 457200"/>
                        <a:gd name="connsiteY4" fmla="*/ 0 h 457200"/>
                        <a:gd name="connsiteX5" fmla="*/ 152400 w 457200"/>
                        <a:gd name="connsiteY5" fmla="*/ 38100 h 457200"/>
                        <a:gd name="connsiteX6" fmla="*/ 152400 w 457200"/>
                        <a:gd name="connsiteY6" fmla="*/ 152400 h 457200"/>
                        <a:gd name="connsiteX7" fmla="*/ 38100 w 457200"/>
                        <a:gd name="connsiteY7" fmla="*/ 152400 h 457200"/>
                        <a:gd name="connsiteX8" fmla="*/ 0 w 457200"/>
                        <a:gd name="connsiteY8" fmla="*/ 190500 h 457200"/>
                        <a:gd name="connsiteX9" fmla="*/ 0 w 457200"/>
                        <a:gd name="connsiteY9" fmla="*/ 266700 h 457200"/>
                        <a:gd name="connsiteX10" fmla="*/ 38100 w 457200"/>
                        <a:gd name="connsiteY10" fmla="*/ 304800 h 457200"/>
                        <a:gd name="connsiteX11" fmla="*/ 152400 w 457200"/>
                        <a:gd name="connsiteY11" fmla="*/ 304800 h 457200"/>
                        <a:gd name="connsiteX12" fmla="*/ 152400 w 457200"/>
                        <a:gd name="connsiteY12" fmla="*/ 419100 h 457200"/>
                        <a:gd name="connsiteX13" fmla="*/ 190500 w 457200"/>
                        <a:gd name="connsiteY13" fmla="*/ 457200 h 457200"/>
                        <a:gd name="connsiteX14" fmla="*/ 266700 w 457200"/>
                        <a:gd name="connsiteY14" fmla="*/ 457200 h 457200"/>
                        <a:gd name="connsiteX15" fmla="*/ 304800 w 457200"/>
                        <a:gd name="connsiteY15" fmla="*/ 419100 h 457200"/>
                        <a:gd name="connsiteX16" fmla="*/ 304800 w 457200"/>
                        <a:gd name="connsiteY16" fmla="*/ 304800 h 457200"/>
                        <a:gd name="connsiteX17" fmla="*/ 419100 w 457200"/>
                        <a:gd name="connsiteY17" fmla="*/ 304800 h 457200"/>
                        <a:gd name="connsiteX18" fmla="*/ 457200 w 457200"/>
                        <a:gd name="connsiteY18" fmla="*/ 266700 h 457200"/>
                        <a:gd name="connsiteX19" fmla="*/ 457200 w 457200"/>
                        <a:gd name="connsiteY19" fmla="*/ 190500 h 457200"/>
                        <a:gd name="connsiteX20" fmla="*/ 419100 w 457200"/>
                        <a:gd name="connsiteY20" fmla="*/ 152400 h 457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57200" h="457200">
                          <a:moveTo>
                            <a:pt x="419100" y="152400"/>
                          </a:moveTo>
                          <a:lnTo>
                            <a:pt x="304800" y="152400"/>
                          </a:lnTo>
                          <a:lnTo>
                            <a:pt x="304800" y="38100"/>
                          </a:lnTo>
                          <a:cubicBezTo>
                            <a:pt x="304800" y="17145"/>
                            <a:pt x="287655" y="0"/>
                            <a:pt x="266700" y="0"/>
                          </a:cubicBezTo>
                          <a:lnTo>
                            <a:pt x="190500" y="0"/>
                          </a:lnTo>
                          <a:cubicBezTo>
                            <a:pt x="169545" y="0"/>
                            <a:pt x="152400" y="17145"/>
                            <a:pt x="152400" y="38100"/>
                          </a:cubicBezTo>
                          <a:lnTo>
                            <a:pt x="152400" y="152400"/>
                          </a:lnTo>
                          <a:lnTo>
                            <a:pt x="38100" y="152400"/>
                          </a:lnTo>
                          <a:cubicBezTo>
                            <a:pt x="17145" y="152400"/>
                            <a:pt x="0" y="169545"/>
                            <a:pt x="0" y="190500"/>
                          </a:cubicBezTo>
                          <a:lnTo>
                            <a:pt x="0" y="266700"/>
                          </a:lnTo>
                          <a:cubicBezTo>
                            <a:pt x="0" y="287655"/>
                            <a:pt x="17145" y="304800"/>
                            <a:pt x="38100" y="304800"/>
                          </a:cubicBezTo>
                          <a:lnTo>
                            <a:pt x="152400" y="304800"/>
                          </a:lnTo>
                          <a:lnTo>
                            <a:pt x="152400" y="419100"/>
                          </a:lnTo>
                          <a:cubicBezTo>
                            <a:pt x="152400" y="440055"/>
                            <a:pt x="169545" y="457200"/>
                            <a:pt x="190500" y="457200"/>
                          </a:cubicBezTo>
                          <a:lnTo>
                            <a:pt x="266700" y="457200"/>
                          </a:lnTo>
                          <a:cubicBezTo>
                            <a:pt x="287655" y="457200"/>
                            <a:pt x="304800" y="440055"/>
                            <a:pt x="304800" y="419100"/>
                          </a:cubicBezTo>
                          <a:lnTo>
                            <a:pt x="304800" y="304800"/>
                          </a:lnTo>
                          <a:lnTo>
                            <a:pt x="419100" y="304800"/>
                          </a:lnTo>
                          <a:cubicBezTo>
                            <a:pt x="440055" y="304800"/>
                            <a:pt x="457200" y="287655"/>
                            <a:pt x="457200" y="266700"/>
                          </a:cubicBezTo>
                          <a:lnTo>
                            <a:pt x="457200" y="190500"/>
                          </a:lnTo>
                          <a:cubicBezTo>
                            <a:pt x="457200" y="169545"/>
                            <a:pt x="440055" y="152400"/>
                            <a:pt x="419100" y="15240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  <p:grpSp>
              <p:nvGrpSpPr>
                <p:cNvPr id="180" name="그룹 179">
                  <a:extLst>
                    <a:ext uri="{FF2B5EF4-FFF2-40B4-BE49-F238E27FC236}">
                      <a16:creationId xmlns:a16="http://schemas.microsoft.com/office/drawing/2014/main" id="{23685E49-D60D-8C2B-CD0F-C42E7F8A3E78}"/>
                    </a:ext>
                  </a:extLst>
                </p:cNvPr>
                <p:cNvGrpSpPr/>
                <p:nvPr/>
              </p:nvGrpSpPr>
              <p:grpSpPr>
                <a:xfrm>
                  <a:off x="11418651" y="4006428"/>
                  <a:ext cx="220413" cy="425083"/>
                  <a:chOff x="7984215" y="2233881"/>
                  <a:chExt cx="266700" cy="514350"/>
                </a:xfrm>
                <a:solidFill>
                  <a:schemeClr val="accent2"/>
                </a:solidFill>
              </p:grpSpPr>
              <p:sp>
                <p:nvSpPr>
                  <p:cNvPr id="183" name="자유형: 도형 182">
                    <a:extLst>
                      <a:ext uri="{FF2B5EF4-FFF2-40B4-BE49-F238E27FC236}">
                        <a16:creationId xmlns:a16="http://schemas.microsoft.com/office/drawing/2014/main" id="{381C3B6E-1757-3B62-A100-075561D177E6}"/>
                      </a:ext>
                    </a:extLst>
                  </p:cNvPr>
                  <p:cNvSpPr/>
                  <p:nvPr/>
                </p:nvSpPr>
                <p:spPr>
                  <a:xfrm>
                    <a:off x="7984215" y="2233881"/>
                    <a:ext cx="266700" cy="514350"/>
                  </a:xfrm>
                  <a:custGeom>
                    <a:avLst/>
                    <a:gdLst>
                      <a:gd name="connsiteX0" fmla="*/ 228600 w 266700"/>
                      <a:gd name="connsiteY0" fmla="*/ 0 h 514350"/>
                      <a:gd name="connsiteX1" fmla="*/ 38100 w 266700"/>
                      <a:gd name="connsiteY1" fmla="*/ 0 h 514350"/>
                      <a:gd name="connsiteX2" fmla="*/ 0 w 266700"/>
                      <a:gd name="connsiteY2" fmla="*/ 38100 h 514350"/>
                      <a:gd name="connsiteX3" fmla="*/ 0 w 266700"/>
                      <a:gd name="connsiteY3" fmla="*/ 476250 h 514350"/>
                      <a:gd name="connsiteX4" fmla="*/ 38100 w 266700"/>
                      <a:gd name="connsiteY4" fmla="*/ 514350 h 514350"/>
                      <a:gd name="connsiteX5" fmla="*/ 228600 w 266700"/>
                      <a:gd name="connsiteY5" fmla="*/ 514350 h 514350"/>
                      <a:gd name="connsiteX6" fmla="*/ 266700 w 266700"/>
                      <a:gd name="connsiteY6" fmla="*/ 476250 h 514350"/>
                      <a:gd name="connsiteX7" fmla="*/ 266700 w 266700"/>
                      <a:gd name="connsiteY7" fmla="*/ 38100 h 514350"/>
                      <a:gd name="connsiteX8" fmla="*/ 228600 w 266700"/>
                      <a:gd name="connsiteY8" fmla="*/ 0 h 514350"/>
                      <a:gd name="connsiteX9" fmla="*/ 247650 w 266700"/>
                      <a:gd name="connsiteY9" fmla="*/ 476250 h 514350"/>
                      <a:gd name="connsiteX10" fmla="*/ 228600 w 266700"/>
                      <a:gd name="connsiteY10" fmla="*/ 495300 h 514350"/>
                      <a:gd name="connsiteX11" fmla="*/ 38100 w 266700"/>
                      <a:gd name="connsiteY11" fmla="*/ 495300 h 514350"/>
                      <a:gd name="connsiteX12" fmla="*/ 19050 w 266700"/>
                      <a:gd name="connsiteY12" fmla="*/ 476250 h 514350"/>
                      <a:gd name="connsiteX13" fmla="*/ 19050 w 266700"/>
                      <a:gd name="connsiteY13" fmla="*/ 38100 h 514350"/>
                      <a:gd name="connsiteX14" fmla="*/ 38100 w 266700"/>
                      <a:gd name="connsiteY14" fmla="*/ 19050 h 514350"/>
                      <a:gd name="connsiteX15" fmla="*/ 228600 w 266700"/>
                      <a:gd name="connsiteY15" fmla="*/ 19050 h 514350"/>
                      <a:gd name="connsiteX16" fmla="*/ 247650 w 266700"/>
                      <a:gd name="connsiteY16" fmla="*/ 38100 h 514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700" h="514350">
                        <a:moveTo>
                          <a:pt x="228600" y="0"/>
                        </a:moveTo>
                        <a:lnTo>
                          <a:pt x="38100" y="0"/>
                        </a:lnTo>
                        <a:cubicBezTo>
                          <a:pt x="17058" y="0"/>
                          <a:pt x="0" y="17058"/>
                          <a:pt x="0" y="38100"/>
                        </a:cubicBezTo>
                        <a:lnTo>
                          <a:pt x="0" y="476250"/>
                        </a:lnTo>
                        <a:cubicBezTo>
                          <a:pt x="0" y="497292"/>
                          <a:pt x="17058" y="514350"/>
                          <a:pt x="38100" y="514350"/>
                        </a:cubicBezTo>
                        <a:lnTo>
                          <a:pt x="228600" y="514350"/>
                        </a:lnTo>
                        <a:cubicBezTo>
                          <a:pt x="249642" y="514350"/>
                          <a:pt x="266700" y="497292"/>
                          <a:pt x="266700" y="476250"/>
                        </a:cubicBezTo>
                        <a:lnTo>
                          <a:pt x="266700" y="38100"/>
                        </a:lnTo>
                        <a:cubicBezTo>
                          <a:pt x="266700" y="17058"/>
                          <a:pt x="249642" y="0"/>
                          <a:pt x="228600" y="0"/>
                        </a:cubicBezTo>
                        <a:close/>
                        <a:moveTo>
                          <a:pt x="247650" y="476250"/>
                        </a:moveTo>
                        <a:cubicBezTo>
                          <a:pt x="247650" y="486771"/>
                          <a:pt x="239121" y="495300"/>
                          <a:pt x="228600" y="495300"/>
                        </a:cubicBezTo>
                        <a:lnTo>
                          <a:pt x="38100" y="495300"/>
                        </a:lnTo>
                        <a:cubicBezTo>
                          <a:pt x="27579" y="495300"/>
                          <a:pt x="19050" y="486771"/>
                          <a:pt x="19050" y="476250"/>
                        </a:cubicBezTo>
                        <a:lnTo>
                          <a:pt x="19050" y="38100"/>
                        </a:lnTo>
                        <a:cubicBezTo>
                          <a:pt x="19050" y="27579"/>
                          <a:pt x="27579" y="19050"/>
                          <a:pt x="38100" y="19050"/>
                        </a:cubicBezTo>
                        <a:lnTo>
                          <a:pt x="228600" y="19050"/>
                        </a:lnTo>
                        <a:cubicBezTo>
                          <a:pt x="239121" y="19050"/>
                          <a:pt x="247650" y="27579"/>
                          <a:pt x="247650" y="38100"/>
                        </a:cubicBezTo>
                        <a:close/>
                      </a:path>
                    </a:pathLst>
                  </a:custGeom>
                  <a:grpFill/>
                  <a:ln w="952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sz="12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84" name="자유형: 도형 183">
                    <a:extLst>
                      <a:ext uri="{FF2B5EF4-FFF2-40B4-BE49-F238E27FC236}">
                        <a16:creationId xmlns:a16="http://schemas.microsoft.com/office/drawing/2014/main" id="{401793FC-0958-93ED-718B-A03F5C9D536D}"/>
                      </a:ext>
                    </a:extLst>
                  </p:cNvPr>
                  <p:cNvSpPr/>
                  <p:nvPr/>
                </p:nvSpPr>
                <p:spPr>
                  <a:xfrm>
                    <a:off x="8041365" y="2310081"/>
                    <a:ext cx="152400" cy="19050"/>
                  </a:xfrm>
                  <a:custGeom>
                    <a:avLst/>
                    <a:gdLst>
                      <a:gd name="connsiteX0" fmla="*/ 0 w 152400"/>
                      <a:gd name="connsiteY0" fmla="*/ 0 h 19050"/>
                      <a:gd name="connsiteX1" fmla="*/ 152400 w 152400"/>
                      <a:gd name="connsiteY1" fmla="*/ 0 h 19050"/>
                      <a:gd name="connsiteX2" fmla="*/ 152400 w 152400"/>
                      <a:gd name="connsiteY2" fmla="*/ 19050 h 19050"/>
                      <a:gd name="connsiteX3" fmla="*/ 0 w 152400"/>
                      <a:gd name="connsiteY3" fmla="*/ 19050 h 19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00" h="19050">
                        <a:moveTo>
                          <a:pt x="0" y="0"/>
                        </a:moveTo>
                        <a:lnTo>
                          <a:pt x="152400" y="0"/>
                        </a:lnTo>
                        <a:lnTo>
                          <a:pt x="152400" y="19050"/>
                        </a:lnTo>
                        <a:lnTo>
                          <a:pt x="0" y="19050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sz="12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85" name="자유형: 도형 184">
                    <a:extLst>
                      <a:ext uri="{FF2B5EF4-FFF2-40B4-BE49-F238E27FC236}">
                        <a16:creationId xmlns:a16="http://schemas.microsoft.com/office/drawing/2014/main" id="{410D8489-7149-6F61-998D-F0D21CC061CD}"/>
                      </a:ext>
                    </a:extLst>
                  </p:cNvPr>
                  <p:cNvSpPr/>
                  <p:nvPr/>
                </p:nvSpPr>
                <p:spPr>
                  <a:xfrm>
                    <a:off x="8041365" y="2367231"/>
                    <a:ext cx="152400" cy="19050"/>
                  </a:xfrm>
                  <a:custGeom>
                    <a:avLst/>
                    <a:gdLst>
                      <a:gd name="connsiteX0" fmla="*/ 0 w 152400"/>
                      <a:gd name="connsiteY0" fmla="*/ 0 h 19050"/>
                      <a:gd name="connsiteX1" fmla="*/ 152400 w 152400"/>
                      <a:gd name="connsiteY1" fmla="*/ 0 h 19050"/>
                      <a:gd name="connsiteX2" fmla="*/ 152400 w 152400"/>
                      <a:gd name="connsiteY2" fmla="*/ 19050 h 19050"/>
                      <a:gd name="connsiteX3" fmla="*/ 0 w 152400"/>
                      <a:gd name="connsiteY3" fmla="*/ 19050 h 19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00" h="19050">
                        <a:moveTo>
                          <a:pt x="0" y="0"/>
                        </a:moveTo>
                        <a:lnTo>
                          <a:pt x="152400" y="0"/>
                        </a:lnTo>
                        <a:lnTo>
                          <a:pt x="152400" y="19050"/>
                        </a:lnTo>
                        <a:lnTo>
                          <a:pt x="0" y="19050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sz="12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86" name="자유형: 도형 185">
                    <a:extLst>
                      <a:ext uri="{FF2B5EF4-FFF2-40B4-BE49-F238E27FC236}">
                        <a16:creationId xmlns:a16="http://schemas.microsoft.com/office/drawing/2014/main" id="{6B2CE878-92D1-B389-FAD5-7E25A4D3231F}"/>
                      </a:ext>
                    </a:extLst>
                  </p:cNvPr>
                  <p:cNvSpPr/>
                  <p:nvPr/>
                </p:nvSpPr>
                <p:spPr>
                  <a:xfrm>
                    <a:off x="8103277" y="2643456"/>
                    <a:ext cx="28575" cy="28575"/>
                  </a:xfrm>
                  <a:custGeom>
                    <a:avLst/>
                    <a:gdLst>
                      <a:gd name="connsiteX0" fmla="*/ 28575 w 28575"/>
                      <a:gd name="connsiteY0" fmla="*/ 14288 h 28575"/>
                      <a:gd name="connsiteX1" fmla="*/ 14288 w 28575"/>
                      <a:gd name="connsiteY1" fmla="*/ 28575 h 28575"/>
                      <a:gd name="connsiteX2" fmla="*/ 0 w 28575"/>
                      <a:gd name="connsiteY2" fmla="*/ 14288 h 28575"/>
                      <a:gd name="connsiteX3" fmla="*/ 14288 w 28575"/>
                      <a:gd name="connsiteY3" fmla="*/ 0 h 28575"/>
                      <a:gd name="connsiteX4" fmla="*/ 28575 w 28575"/>
                      <a:gd name="connsiteY4" fmla="*/ 14288 h 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5" h="28575">
                        <a:moveTo>
                          <a:pt x="28575" y="14288"/>
                        </a:moveTo>
                        <a:cubicBezTo>
                          <a:pt x="28575" y="22178"/>
                          <a:pt x="22178" y="28575"/>
                          <a:pt x="14288" y="28575"/>
                        </a:cubicBezTo>
                        <a:cubicBezTo>
                          <a:pt x="6397" y="28575"/>
                          <a:pt x="0" y="22178"/>
                          <a:pt x="0" y="14288"/>
                        </a:cubicBezTo>
                        <a:cubicBezTo>
                          <a:pt x="0" y="6397"/>
                          <a:pt x="6397" y="0"/>
                          <a:pt x="14288" y="0"/>
                        </a:cubicBezTo>
                        <a:cubicBezTo>
                          <a:pt x="22178" y="0"/>
                          <a:pt x="28575" y="6397"/>
                          <a:pt x="28575" y="14288"/>
                        </a:cubicBezTo>
                        <a:close/>
                      </a:path>
                    </a:pathLst>
                  </a:custGeom>
                  <a:grpFill/>
                  <a:ln w="952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sz="12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pic>
              <p:nvPicPr>
                <p:cNvPr id="181" name="그래픽 180" descr="데이터베이스 단색으로 채워진">
                  <a:extLst>
                    <a:ext uri="{FF2B5EF4-FFF2-40B4-BE49-F238E27FC236}">
                      <a16:creationId xmlns:a16="http://schemas.microsoft.com/office/drawing/2014/main" id="{F81A4B4E-7F45-F962-74DD-773E8153C9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686296" y="4005682"/>
                  <a:ext cx="426574" cy="426574"/>
                </a:xfrm>
                <a:prstGeom prst="rect">
                  <a:avLst/>
                </a:prstGeom>
              </p:spPr>
            </p:pic>
            <p:sp>
              <p:nvSpPr>
                <p:cNvPr id="182" name="TextBox 181">
                  <a:extLst>
                    <a:ext uri="{FF2B5EF4-FFF2-40B4-BE49-F238E27FC236}">
                      <a16:creationId xmlns:a16="http://schemas.microsoft.com/office/drawing/2014/main" id="{833FD83B-890B-5B57-4129-EAD0A01714DC}"/>
                    </a:ext>
                  </a:extLst>
                </p:cNvPr>
                <p:cNvSpPr txBox="1"/>
                <p:nvPr/>
              </p:nvSpPr>
              <p:spPr>
                <a:xfrm>
                  <a:off x="11580869" y="4347092"/>
                  <a:ext cx="637428" cy="2708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Data</a:t>
                  </a:r>
                  <a:endParaRPr lang="ko-KR" altLang="en-US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98" name="그룹 97">
                <a:extLst>
                  <a:ext uri="{FF2B5EF4-FFF2-40B4-BE49-F238E27FC236}">
                    <a16:creationId xmlns:a16="http://schemas.microsoft.com/office/drawing/2014/main" id="{2B676EE4-E16B-1F6D-D058-26779B0A828E}"/>
                  </a:ext>
                </a:extLst>
              </p:cNvPr>
              <p:cNvGrpSpPr/>
              <p:nvPr/>
            </p:nvGrpSpPr>
            <p:grpSpPr>
              <a:xfrm rot="16200000">
                <a:off x="7328297" y="3201870"/>
                <a:ext cx="639450" cy="632792"/>
                <a:chOff x="12337824" y="1670684"/>
                <a:chExt cx="639449" cy="613529"/>
              </a:xfrm>
            </p:grpSpPr>
            <p:sp>
              <p:nvSpPr>
                <p:cNvPr id="153" name="타원 152">
                  <a:extLst>
                    <a:ext uri="{FF2B5EF4-FFF2-40B4-BE49-F238E27FC236}">
                      <a16:creationId xmlns:a16="http://schemas.microsoft.com/office/drawing/2014/main" id="{49832927-58BC-1C7E-3E8C-2ED0CD9D8C56}"/>
                    </a:ext>
                  </a:extLst>
                </p:cNvPr>
                <p:cNvSpPr/>
                <p:nvPr/>
              </p:nvSpPr>
              <p:spPr>
                <a:xfrm>
                  <a:off x="12518940" y="1673486"/>
                  <a:ext cx="89256" cy="89256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4" name="타원 153">
                  <a:extLst>
                    <a:ext uri="{FF2B5EF4-FFF2-40B4-BE49-F238E27FC236}">
                      <a16:creationId xmlns:a16="http://schemas.microsoft.com/office/drawing/2014/main" id="{9A6B014D-504D-D876-0380-8B4879B0F299}"/>
                    </a:ext>
                  </a:extLst>
                </p:cNvPr>
                <p:cNvSpPr/>
                <p:nvPr/>
              </p:nvSpPr>
              <p:spPr>
                <a:xfrm>
                  <a:off x="12518940" y="1844743"/>
                  <a:ext cx="89256" cy="89256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5" name="타원 154">
                  <a:extLst>
                    <a:ext uri="{FF2B5EF4-FFF2-40B4-BE49-F238E27FC236}">
                      <a16:creationId xmlns:a16="http://schemas.microsoft.com/office/drawing/2014/main" id="{B7CC1C44-E9B7-04B5-6970-9F8E01A3A1E1}"/>
                    </a:ext>
                  </a:extLst>
                </p:cNvPr>
                <p:cNvSpPr/>
                <p:nvPr/>
              </p:nvSpPr>
              <p:spPr>
                <a:xfrm>
                  <a:off x="12518940" y="2019850"/>
                  <a:ext cx="89256" cy="89256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6" name="타원 155">
                  <a:extLst>
                    <a:ext uri="{FF2B5EF4-FFF2-40B4-BE49-F238E27FC236}">
                      <a16:creationId xmlns:a16="http://schemas.microsoft.com/office/drawing/2014/main" id="{C6ED0D42-52CB-6E87-DA85-D5C47E3CAA2D}"/>
                    </a:ext>
                  </a:extLst>
                </p:cNvPr>
                <p:cNvSpPr/>
                <p:nvPr/>
              </p:nvSpPr>
              <p:spPr>
                <a:xfrm>
                  <a:off x="12518940" y="2194957"/>
                  <a:ext cx="89256" cy="89256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7" name="타원 156">
                  <a:extLst>
                    <a:ext uri="{FF2B5EF4-FFF2-40B4-BE49-F238E27FC236}">
                      <a16:creationId xmlns:a16="http://schemas.microsoft.com/office/drawing/2014/main" id="{31198A6A-E713-4C4D-B461-1CC9B88C28BC}"/>
                    </a:ext>
                  </a:extLst>
                </p:cNvPr>
                <p:cNvSpPr/>
                <p:nvPr/>
              </p:nvSpPr>
              <p:spPr>
                <a:xfrm>
                  <a:off x="12707404" y="1670684"/>
                  <a:ext cx="89256" cy="89256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8" name="타원 157">
                  <a:extLst>
                    <a:ext uri="{FF2B5EF4-FFF2-40B4-BE49-F238E27FC236}">
                      <a16:creationId xmlns:a16="http://schemas.microsoft.com/office/drawing/2014/main" id="{5F9AA0A0-B1B4-FE20-8787-FDC00EA5EA0C}"/>
                    </a:ext>
                  </a:extLst>
                </p:cNvPr>
                <p:cNvSpPr/>
                <p:nvPr/>
              </p:nvSpPr>
              <p:spPr>
                <a:xfrm>
                  <a:off x="12707404" y="1841941"/>
                  <a:ext cx="89256" cy="89256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9" name="타원 158">
                  <a:extLst>
                    <a:ext uri="{FF2B5EF4-FFF2-40B4-BE49-F238E27FC236}">
                      <a16:creationId xmlns:a16="http://schemas.microsoft.com/office/drawing/2014/main" id="{38B21CB6-D615-7918-0B62-E3F3B928596D}"/>
                    </a:ext>
                  </a:extLst>
                </p:cNvPr>
                <p:cNvSpPr/>
                <p:nvPr/>
              </p:nvSpPr>
              <p:spPr>
                <a:xfrm>
                  <a:off x="12707404" y="2017047"/>
                  <a:ext cx="89256" cy="89256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0" name="타원 159">
                  <a:extLst>
                    <a:ext uri="{FF2B5EF4-FFF2-40B4-BE49-F238E27FC236}">
                      <a16:creationId xmlns:a16="http://schemas.microsoft.com/office/drawing/2014/main" id="{E57080CA-6634-DF39-18B9-B6E9FB7B6B10}"/>
                    </a:ext>
                  </a:extLst>
                </p:cNvPr>
                <p:cNvSpPr/>
                <p:nvPr/>
              </p:nvSpPr>
              <p:spPr>
                <a:xfrm>
                  <a:off x="12707404" y="2192154"/>
                  <a:ext cx="89256" cy="89256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1" name="타원 160">
                  <a:extLst>
                    <a:ext uri="{FF2B5EF4-FFF2-40B4-BE49-F238E27FC236}">
                      <a16:creationId xmlns:a16="http://schemas.microsoft.com/office/drawing/2014/main" id="{2B96262F-637E-9037-8D64-DBC1EF910E96}"/>
                    </a:ext>
                  </a:extLst>
                </p:cNvPr>
                <p:cNvSpPr/>
                <p:nvPr/>
              </p:nvSpPr>
              <p:spPr>
                <a:xfrm>
                  <a:off x="12337824" y="1761875"/>
                  <a:ext cx="89256" cy="89256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2" name="타원 161">
                  <a:extLst>
                    <a:ext uri="{FF2B5EF4-FFF2-40B4-BE49-F238E27FC236}">
                      <a16:creationId xmlns:a16="http://schemas.microsoft.com/office/drawing/2014/main" id="{C4FDD4CF-E7FB-EE6F-3912-90614DEFA703}"/>
                    </a:ext>
                  </a:extLst>
                </p:cNvPr>
                <p:cNvSpPr/>
                <p:nvPr/>
              </p:nvSpPr>
              <p:spPr>
                <a:xfrm>
                  <a:off x="12337824" y="1936981"/>
                  <a:ext cx="89256" cy="89256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3" name="타원 162">
                  <a:extLst>
                    <a:ext uri="{FF2B5EF4-FFF2-40B4-BE49-F238E27FC236}">
                      <a16:creationId xmlns:a16="http://schemas.microsoft.com/office/drawing/2014/main" id="{255F82C8-AFBE-11E1-1859-55624C196815}"/>
                    </a:ext>
                  </a:extLst>
                </p:cNvPr>
                <p:cNvSpPr/>
                <p:nvPr/>
              </p:nvSpPr>
              <p:spPr>
                <a:xfrm>
                  <a:off x="12337824" y="2112088"/>
                  <a:ext cx="89256" cy="89256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" name="타원 163">
                  <a:extLst>
                    <a:ext uri="{FF2B5EF4-FFF2-40B4-BE49-F238E27FC236}">
                      <a16:creationId xmlns:a16="http://schemas.microsoft.com/office/drawing/2014/main" id="{7E0F6C21-F03A-3852-245D-2D268376F0F9}"/>
                    </a:ext>
                  </a:extLst>
                </p:cNvPr>
                <p:cNvSpPr/>
                <p:nvPr/>
              </p:nvSpPr>
              <p:spPr>
                <a:xfrm>
                  <a:off x="12888017" y="1841941"/>
                  <a:ext cx="89256" cy="89256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5" name="타원 164">
                  <a:extLst>
                    <a:ext uri="{FF2B5EF4-FFF2-40B4-BE49-F238E27FC236}">
                      <a16:creationId xmlns:a16="http://schemas.microsoft.com/office/drawing/2014/main" id="{F06711AA-7499-8F27-21D3-0E52D962FCC1}"/>
                    </a:ext>
                  </a:extLst>
                </p:cNvPr>
                <p:cNvSpPr/>
                <p:nvPr/>
              </p:nvSpPr>
              <p:spPr>
                <a:xfrm>
                  <a:off x="12888017" y="2017047"/>
                  <a:ext cx="89256" cy="89256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66" name="직선 연결선 165">
                  <a:extLst>
                    <a:ext uri="{FF2B5EF4-FFF2-40B4-BE49-F238E27FC236}">
                      <a16:creationId xmlns:a16="http://schemas.microsoft.com/office/drawing/2014/main" id="{8755F047-70A5-3255-C045-D55594D18137}"/>
                    </a:ext>
                  </a:extLst>
                </p:cNvPr>
                <p:cNvCxnSpPr>
                  <a:stCxn id="161" idx="7"/>
                  <a:endCxn id="153" idx="2"/>
                </p:cNvCxnSpPr>
                <p:nvPr/>
              </p:nvCxnSpPr>
              <p:spPr>
                <a:xfrm flipV="1">
                  <a:off x="12414009" y="1718114"/>
                  <a:ext cx="104931" cy="56831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직선 연결선 166">
                  <a:extLst>
                    <a:ext uri="{FF2B5EF4-FFF2-40B4-BE49-F238E27FC236}">
                      <a16:creationId xmlns:a16="http://schemas.microsoft.com/office/drawing/2014/main" id="{E3C48A4F-F30B-4BCE-B0C1-0DB5BAAC6B6C}"/>
                    </a:ext>
                  </a:extLst>
                </p:cNvPr>
                <p:cNvCxnSpPr>
                  <a:cxnSpLocks/>
                  <a:stCxn id="153" idx="6"/>
                  <a:endCxn id="157" idx="2"/>
                </p:cNvCxnSpPr>
                <p:nvPr/>
              </p:nvCxnSpPr>
              <p:spPr>
                <a:xfrm flipV="1">
                  <a:off x="12608196" y="1715312"/>
                  <a:ext cx="99208" cy="2802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직선 연결선 167">
                  <a:extLst>
                    <a:ext uri="{FF2B5EF4-FFF2-40B4-BE49-F238E27FC236}">
                      <a16:creationId xmlns:a16="http://schemas.microsoft.com/office/drawing/2014/main" id="{A95C4766-CE6D-AD53-3E51-D36592B69B67}"/>
                    </a:ext>
                  </a:extLst>
                </p:cNvPr>
                <p:cNvCxnSpPr>
                  <a:cxnSpLocks/>
                  <a:stCxn id="157" idx="5"/>
                  <a:endCxn id="164" idx="1"/>
                </p:cNvCxnSpPr>
                <p:nvPr/>
              </p:nvCxnSpPr>
              <p:spPr>
                <a:xfrm>
                  <a:off x="12783590" y="1746869"/>
                  <a:ext cx="117498" cy="108143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직선 연결선 168">
                  <a:extLst>
                    <a:ext uri="{FF2B5EF4-FFF2-40B4-BE49-F238E27FC236}">
                      <a16:creationId xmlns:a16="http://schemas.microsoft.com/office/drawing/2014/main" id="{A8984324-75B9-2B20-7DCF-AF82D3B5B287}"/>
                    </a:ext>
                  </a:extLst>
                </p:cNvPr>
                <p:cNvCxnSpPr>
                  <a:cxnSpLocks/>
                  <a:stCxn id="162" idx="7"/>
                  <a:endCxn id="154" idx="2"/>
                </p:cNvCxnSpPr>
                <p:nvPr/>
              </p:nvCxnSpPr>
              <p:spPr>
                <a:xfrm flipV="1">
                  <a:off x="12414009" y="1889371"/>
                  <a:ext cx="104931" cy="60681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직선 연결선 169">
                  <a:extLst>
                    <a:ext uri="{FF2B5EF4-FFF2-40B4-BE49-F238E27FC236}">
                      <a16:creationId xmlns:a16="http://schemas.microsoft.com/office/drawing/2014/main" id="{26C70E29-CB81-1395-4699-543EE5672133}"/>
                    </a:ext>
                  </a:extLst>
                </p:cNvPr>
                <p:cNvCxnSpPr>
                  <a:cxnSpLocks/>
                  <a:stCxn id="162" idx="5"/>
                  <a:endCxn id="155" idx="2"/>
                </p:cNvCxnSpPr>
                <p:nvPr/>
              </p:nvCxnSpPr>
              <p:spPr>
                <a:xfrm>
                  <a:off x="12414009" y="2013166"/>
                  <a:ext cx="104931" cy="51312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직선 연결선 170">
                  <a:extLst>
                    <a:ext uri="{FF2B5EF4-FFF2-40B4-BE49-F238E27FC236}">
                      <a16:creationId xmlns:a16="http://schemas.microsoft.com/office/drawing/2014/main" id="{5439D33B-0314-8179-E6EC-C22171E75FF2}"/>
                    </a:ext>
                  </a:extLst>
                </p:cNvPr>
                <p:cNvCxnSpPr>
                  <a:cxnSpLocks/>
                  <a:stCxn id="163" idx="5"/>
                  <a:endCxn id="156" idx="2"/>
                </p:cNvCxnSpPr>
                <p:nvPr/>
              </p:nvCxnSpPr>
              <p:spPr>
                <a:xfrm>
                  <a:off x="12414009" y="2188273"/>
                  <a:ext cx="104931" cy="51312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직선 연결선 171">
                  <a:extLst>
                    <a:ext uri="{FF2B5EF4-FFF2-40B4-BE49-F238E27FC236}">
                      <a16:creationId xmlns:a16="http://schemas.microsoft.com/office/drawing/2014/main" id="{AE57F4E0-014B-C203-57E4-EB1313FB1F19}"/>
                    </a:ext>
                  </a:extLst>
                </p:cNvPr>
                <p:cNvCxnSpPr>
                  <a:cxnSpLocks/>
                  <a:stCxn id="156" idx="6"/>
                  <a:endCxn id="160" idx="2"/>
                </p:cNvCxnSpPr>
                <p:nvPr/>
              </p:nvCxnSpPr>
              <p:spPr>
                <a:xfrm flipV="1">
                  <a:off x="12608196" y="2236782"/>
                  <a:ext cx="99208" cy="2802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직선 연결선 172">
                  <a:extLst>
                    <a:ext uri="{FF2B5EF4-FFF2-40B4-BE49-F238E27FC236}">
                      <a16:creationId xmlns:a16="http://schemas.microsoft.com/office/drawing/2014/main" id="{F084F476-408D-898A-DA41-AD492049FC36}"/>
                    </a:ext>
                  </a:extLst>
                </p:cNvPr>
                <p:cNvCxnSpPr>
                  <a:cxnSpLocks/>
                  <a:stCxn id="155" idx="7"/>
                  <a:endCxn id="158" idx="3"/>
                </p:cNvCxnSpPr>
                <p:nvPr/>
              </p:nvCxnSpPr>
              <p:spPr>
                <a:xfrm flipV="1">
                  <a:off x="12595125" y="1918126"/>
                  <a:ext cx="125350" cy="114795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직선 연결선 173">
                  <a:extLst>
                    <a:ext uri="{FF2B5EF4-FFF2-40B4-BE49-F238E27FC236}">
                      <a16:creationId xmlns:a16="http://schemas.microsoft.com/office/drawing/2014/main" id="{FA491CDF-FD99-C3AF-0309-98E6F48C880E}"/>
                    </a:ext>
                  </a:extLst>
                </p:cNvPr>
                <p:cNvCxnSpPr>
                  <a:cxnSpLocks/>
                  <a:stCxn id="154" idx="5"/>
                  <a:endCxn id="159" idx="1"/>
                </p:cNvCxnSpPr>
                <p:nvPr/>
              </p:nvCxnSpPr>
              <p:spPr>
                <a:xfrm>
                  <a:off x="12595125" y="1920928"/>
                  <a:ext cx="125350" cy="10919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직선 연결선 174">
                  <a:extLst>
                    <a:ext uri="{FF2B5EF4-FFF2-40B4-BE49-F238E27FC236}">
                      <a16:creationId xmlns:a16="http://schemas.microsoft.com/office/drawing/2014/main" id="{166299AE-35DE-CF11-7130-FA23BA0838CE}"/>
                    </a:ext>
                  </a:extLst>
                </p:cNvPr>
                <p:cNvCxnSpPr>
                  <a:cxnSpLocks/>
                  <a:stCxn id="158" idx="6"/>
                  <a:endCxn id="164" idx="2"/>
                </p:cNvCxnSpPr>
                <p:nvPr/>
              </p:nvCxnSpPr>
              <p:spPr>
                <a:xfrm>
                  <a:off x="12796661" y="1886569"/>
                  <a:ext cx="91356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직선 연결선 175">
                  <a:extLst>
                    <a:ext uri="{FF2B5EF4-FFF2-40B4-BE49-F238E27FC236}">
                      <a16:creationId xmlns:a16="http://schemas.microsoft.com/office/drawing/2014/main" id="{EC593077-AA6F-75A3-6DDA-BE58CE154653}"/>
                    </a:ext>
                  </a:extLst>
                </p:cNvPr>
                <p:cNvCxnSpPr>
                  <a:cxnSpLocks/>
                  <a:stCxn id="159" idx="6"/>
                  <a:endCxn id="165" idx="2"/>
                </p:cNvCxnSpPr>
                <p:nvPr/>
              </p:nvCxnSpPr>
              <p:spPr>
                <a:xfrm>
                  <a:off x="12796661" y="2061676"/>
                  <a:ext cx="91356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직선 연결선 176">
                  <a:extLst>
                    <a:ext uri="{FF2B5EF4-FFF2-40B4-BE49-F238E27FC236}">
                      <a16:creationId xmlns:a16="http://schemas.microsoft.com/office/drawing/2014/main" id="{C8039CEF-F4BF-A133-CB77-39C1CCBC7709}"/>
                    </a:ext>
                  </a:extLst>
                </p:cNvPr>
                <p:cNvCxnSpPr>
                  <a:cxnSpLocks/>
                  <a:stCxn id="160" idx="7"/>
                  <a:endCxn id="165" idx="3"/>
                </p:cNvCxnSpPr>
                <p:nvPr/>
              </p:nvCxnSpPr>
              <p:spPr>
                <a:xfrm flipV="1">
                  <a:off x="12783590" y="2093233"/>
                  <a:ext cx="117498" cy="111993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직선 연결선 177">
                  <a:extLst>
                    <a:ext uri="{FF2B5EF4-FFF2-40B4-BE49-F238E27FC236}">
                      <a16:creationId xmlns:a16="http://schemas.microsoft.com/office/drawing/2014/main" id="{93A8CF2C-938F-2E56-D5D8-B073DE1BAA53}"/>
                    </a:ext>
                  </a:extLst>
                </p:cNvPr>
                <p:cNvCxnSpPr>
                  <a:cxnSpLocks/>
                  <a:stCxn id="164" idx="4"/>
                  <a:endCxn id="165" idx="0"/>
                </p:cNvCxnSpPr>
                <p:nvPr/>
              </p:nvCxnSpPr>
              <p:spPr>
                <a:xfrm>
                  <a:off x="12932645" y="1931197"/>
                  <a:ext cx="0" cy="8585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그룹 98">
                <a:extLst>
                  <a:ext uri="{FF2B5EF4-FFF2-40B4-BE49-F238E27FC236}">
                    <a16:creationId xmlns:a16="http://schemas.microsoft.com/office/drawing/2014/main" id="{24039991-D750-B724-7AF8-6955EA44A80E}"/>
                  </a:ext>
                </a:extLst>
              </p:cNvPr>
              <p:cNvGrpSpPr/>
              <p:nvPr/>
            </p:nvGrpSpPr>
            <p:grpSpPr>
              <a:xfrm rot="16200000">
                <a:off x="8449883" y="3202398"/>
                <a:ext cx="639450" cy="632792"/>
                <a:chOff x="12337824" y="2832775"/>
                <a:chExt cx="639449" cy="613529"/>
              </a:xfrm>
            </p:grpSpPr>
            <p:sp>
              <p:nvSpPr>
                <p:cNvPr id="127" name="타원 126">
                  <a:extLst>
                    <a:ext uri="{FF2B5EF4-FFF2-40B4-BE49-F238E27FC236}">
                      <a16:creationId xmlns:a16="http://schemas.microsoft.com/office/drawing/2014/main" id="{6D2E9A54-0FCD-1CCC-3FD9-8B3C341B421A}"/>
                    </a:ext>
                  </a:extLst>
                </p:cNvPr>
                <p:cNvSpPr/>
                <p:nvPr/>
              </p:nvSpPr>
              <p:spPr>
                <a:xfrm>
                  <a:off x="12518940" y="2835578"/>
                  <a:ext cx="89256" cy="89256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8" name="타원 127">
                  <a:extLst>
                    <a:ext uri="{FF2B5EF4-FFF2-40B4-BE49-F238E27FC236}">
                      <a16:creationId xmlns:a16="http://schemas.microsoft.com/office/drawing/2014/main" id="{08F94381-5DCC-99EE-68FB-24FB957C6313}"/>
                    </a:ext>
                  </a:extLst>
                </p:cNvPr>
                <p:cNvSpPr/>
                <p:nvPr/>
              </p:nvSpPr>
              <p:spPr>
                <a:xfrm>
                  <a:off x="12518940" y="3006835"/>
                  <a:ext cx="89256" cy="89256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9" name="타원 128">
                  <a:extLst>
                    <a:ext uri="{FF2B5EF4-FFF2-40B4-BE49-F238E27FC236}">
                      <a16:creationId xmlns:a16="http://schemas.microsoft.com/office/drawing/2014/main" id="{1FBF23D2-FC01-CDA6-F4C4-9EB54EC43F16}"/>
                    </a:ext>
                  </a:extLst>
                </p:cNvPr>
                <p:cNvSpPr/>
                <p:nvPr/>
              </p:nvSpPr>
              <p:spPr>
                <a:xfrm>
                  <a:off x="12518940" y="3181941"/>
                  <a:ext cx="89256" cy="89256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0" name="타원 129">
                  <a:extLst>
                    <a:ext uri="{FF2B5EF4-FFF2-40B4-BE49-F238E27FC236}">
                      <a16:creationId xmlns:a16="http://schemas.microsoft.com/office/drawing/2014/main" id="{FD25D342-FD56-A003-AB52-FF7CEBEB7487}"/>
                    </a:ext>
                  </a:extLst>
                </p:cNvPr>
                <p:cNvSpPr/>
                <p:nvPr/>
              </p:nvSpPr>
              <p:spPr>
                <a:xfrm>
                  <a:off x="12518940" y="3357048"/>
                  <a:ext cx="89256" cy="89256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1" name="타원 130">
                  <a:extLst>
                    <a:ext uri="{FF2B5EF4-FFF2-40B4-BE49-F238E27FC236}">
                      <a16:creationId xmlns:a16="http://schemas.microsoft.com/office/drawing/2014/main" id="{BE9A3AB0-283F-0D8C-AD7E-1B163B47B3F5}"/>
                    </a:ext>
                  </a:extLst>
                </p:cNvPr>
                <p:cNvSpPr/>
                <p:nvPr/>
              </p:nvSpPr>
              <p:spPr>
                <a:xfrm>
                  <a:off x="12707404" y="2832775"/>
                  <a:ext cx="89256" cy="89256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2" name="타원 131">
                  <a:extLst>
                    <a:ext uri="{FF2B5EF4-FFF2-40B4-BE49-F238E27FC236}">
                      <a16:creationId xmlns:a16="http://schemas.microsoft.com/office/drawing/2014/main" id="{7692D25E-10DF-F4EE-1F42-99581529E291}"/>
                    </a:ext>
                  </a:extLst>
                </p:cNvPr>
                <p:cNvSpPr/>
                <p:nvPr/>
              </p:nvSpPr>
              <p:spPr>
                <a:xfrm>
                  <a:off x="12707404" y="3004032"/>
                  <a:ext cx="89256" cy="89256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3" name="타원 132">
                  <a:extLst>
                    <a:ext uri="{FF2B5EF4-FFF2-40B4-BE49-F238E27FC236}">
                      <a16:creationId xmlns:a16="http://schemas.microsoft.com/office/drawing/2014/main" id="{3401FBF7-02D9-6C61-EEA8-0357C7BAC05C}"/>
                    </a:ext>
                  </a:extLst>
                </p:cNvPr>
                <p:cNvSpPr/>
                <p:nvPr/>
              </p:nvSpPr>
              <p:spPr>
                <a:xfrm>
                  <a:off x="12707404" y="3179139"/>
                  <a:ext cx="89256" cy="89256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4" name="타원 133">
                  <a:extLst>
                    <a:ext uri="{FF2B5EF4-FFF2-40B4-BE49-F238E27FC236}">
                      <a16:creationId xmlns:a16="http://schemas.microsoft.com/office/drawing/2014/main" id="{27658208-F3D1-2281-24F0-D49D42167ED3}"/>
                    </a:ext>
                  </a:extLst>
                </p:cNvPr>
                <p:cNvSpPr/>
                <p:nvPr/>
              </p:nvSpPr>
              <p:spPr>
                <a:xfrm>
                  <a:off x="12707404" y="3354246"/>
                  <a:ext cx="89256" cy="89256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5" name="타원 134">
                  <a:extLst>
                    <a:ext uri="{FF2B5EF4-FFF2-40B4-BE49-F238E27FC236}">
                      <a16:creationId xmlns:a16="http://schemas.microsoft.com/office/drawing/2014/main" id="{61DA367C-A8F1-8E2C-AA75-279A963E2BBD}"/>
                    </a:ext>
                  </a:extLst>
                </p:cNvPr>
                <p:cNvSpPr/>
                <p:nvPr/>
              </p:nvSpPr>
              <p:spPr>
                <a:xfrm>
                  <a:off x="12337824" y="2923966"/>
                  <a:ext cx="89256" cy="89256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6" name="타원 135">
                  <a:extLst>
                    <a:ext uri="{FF2B5EF4-FFF2-40B4-BE49-F238E27FC236}">
                      <a16:creationId xmlns:a16="http://schemas.microsoft.com/office/drawing/2014/main" id="{D4DD766B-6F91-0660-31B9-5E7E6CB866DE}"/>
                    </a:ext>
                  </a:extLst>
                </p:cNvPr>
                <p:cNvSpPr/>
                <p:nvPr/>
              </p:nvSpPr>
              <p:spPr>
                <a:xfrm>
                  <a:off x="12337824" y="3099073"/>
                  <a:ext cx="89256" cy="89256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7" name="타원 136">
                  <a:extLst>
                    <a:ext uri="{FF2B5EF4-FFF2-40B4-BE49-F238E27FC236}">
                      <a16:creationId xmlns:a16="http://schemas.microsoft.com/office/drawing/2014/main" id="{6B63A8BC-BCFB-3948-1161-2C3DC65A7308}"/>
                    </a:ext>
                  </a:extLst>
                </p:cNvPr>
                <p:cNvSpPr/>
                <p:nvPr/>
              </p:nvSpPr>
              <p:spPr>
                <a:xfrm>
                  <a:off x="12337824" y="3274179"/>
                  <a:ext cx="89256" cy="89256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8" name="타원 137">
                  <a:extLst>
                    <a:ext uri="{FF2B5EF4-FFF2-40B4-BE49-F238E27FC236}">
                      <a16:creationId xmlns:a16="http://schemas.microsoft.com/office/drawing/2014/main" id="{C241D889-7097-657E-B685-157598D9DF88}"/>
                    </a:ext>
                  </a:extLst>
                </p:cNvPr>
                <p:cNvSpPr/>
                <p:nvPr/>
              </p:nvSpPr>
              <p:spPr>
                <a:xfrm>
                  <a:off x="12888017" y="3004032"/>
                  <a:ext cx="89256" cy="89256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9" name="타원 138">
                  <a:extLst>
                    <a:ext uri="{FF2B5EF4-FFF2-40B4-BE49-F238E27FC236}">
                      <a16:creationId xmlns:a16="http://schemas.microsoft.com/office/drawing/2014/main" id="{D50BA005-6E47-CD38-F159-EAE0AFC57281}"/>
                    </a:ext>
                  </a:extLst>
                </p:cNvPr>
                <p:cNvSpPr/>
                <p:nvPr/>
              </p:nvSpPr>
              <p:spPr>
                <a:xfrm>
                  <a:off x="12888017" y="3179139"/>
                  <a:ext cx="89256" cy="89256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40" name="직선 연결선 139">
                  <a:extLst>
                    <a:ext uri="{FF2B5EF4-FFF2-40B4-BE49-F238E27FC236}">
                      <a16:creationId xmlns:a16="http://schemas.microsoft.com/office/drawing/2014/main" id="{66C12964-4CB9-B24C-D8E7-39776C0E20AE}"/>
                    </a:ext>
                  </a:extLst>
                </p:cNvPr>
                <p:cNvCxnSpPr>
                  <a:stCxn id="135" idx="7"/>
                  <a:endCxn id="127" idx="2"/>
                </p:cNvCxnSpPr>
                <p:nvPr/>
              </p:nvCxnSpPr>
              <p:spPr>
                <a:xfrm flipV="1">
                  <a:off x="12414009" y="2880206"/>
                  <a:ext cx="104931" cy="56831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직선 연결선 140">
                  <a:extLst>
                    <a:ext uri="{FF2B5EF4-FFF2-40B4-BE49-F238E27FC236}">
                      <a16:creationId xmlns:a16="http://schemas.microsoft.com/office/drawing/2014/main" id="{8C3A79DD-E275-F6E4-05F9-A1A301A01DF3}"/>
                    </a:ext>
                  </a:extLst>
                </p:cNvPr>
                <p:cNvCxnSpPr>
                  <a:cxnSpLocks/>
                  <a:stCxn id="127" idx="6"/>
                  <a:endCxn id="131" idx="2"/>
                </p:cNvCxnSpPr>
                <p:nvPr/>
              </p:nvCxnSpPr>
              <p:spPr>
                <a:xfrm flipV="1">
                  <a:off x="12608196" y="2877403"/>
                  <a:ext cx="99208" cy="2802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직선 연결선 141">
                  <a:extLst>
                    <a:ext uri="{FF2B5EF4-FFF2-40B4-BE49-F238E27FC236}">
                      <a16:creationId xmlns:a16="http://schemas.microsoft.com/office/drawing/2014/main" id="{56C5493E-5A9D-E9D9-7153-D7494BD4D4AF}"/>
                    </a:ext>
                  </a:extLst>
                </p:cNvPr>
                <p:cNvCxnSpPr>
                  <a:cxnSpLocks/>
                  <a:stCxn id="131" idx="5"/>
                  <a:endCxn id="138" idx="1"/>
                </p:cNvCxnSpPr>
                <p:nvPr/>
              </p:nvCxnSpPr>
              <p:spPr>
                <a:xfrm>
                  <a:off x="12783590" y="2908960"/>
                  <a:ext cx="117498" cy="108143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직선 연결선 142">
                  <a:extLst>
                    <a:ext uri="{FF2B5EF4-FFF2-40B4-BE49-F238E27FC236}">
                      <a16:creationId xmlns:a16="http://schemas.microsoft.com/office/drawing/2014/main" id="{888AC0B5-5B16-6FFF-09AB-801C0E49B461}"/>
                    </a:ext>
                  </a:extLst>
                </p:cNvPr>
                <p:cNvCxnSpPr>
                  <a:cxnSpLocks/>
                  <a:stCxn id="136" idx="7"/>
                  <a:endCxn id="128" idx="2"/>
                </p:cNvCxnSpPr>
                <p:nvPr/>
              </p:nvCxnSpPr>
              <p:spPr>
                <a:xfrm flipV="1">
                  <a:off x="12414009" y="3051463"/>
                  <a:ext cx="104931" cy="60681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직선 연결선 143">
                  <a:extLst>
                    <a:ext uri="{FF2B5EF4-FFF2-40B4-BE49-F238E27FC236}">
                      <a16:creationId xmlns:a16="http://schemas.microsoft.com/office/drawing/2014/main" id="{E2A6AAB1-D644-48D1-8315-2890081E9F0C}"/>
                    </a:ext>
                  </a:extLst>
                </p:cNvPr>
                <p:cNvCxnSpPr>
                  <a:cxnSpLocks/>
                  <a:stCxn id="136" idx="5"/>
                  <a:endCxn id="129" idx="2"/>
                </p:cNvCxnSpPr>
                <p:nvPr/>
              </p:nvCxnSpPr>
              <p:spPr>
                <a:xfrm>
                  <a:off x="12414009" y="3175258"/>
                  <a:ext cx="104931" cy="51312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직선 연결선 144">
                  <a:extLst>
                    <a:ext uri="{FF2B5EF4-FFF2-40B4-BE49-F238E27FC236}">
                      <a16:creationId xmlns:a16="http://schemas.microsoft.com/office/drawing/2014/main" id="{C6A01D82-3211-EC07-62EB-F2C0DDF55E97}"/>
                    </a:ext>
                  </a:extLst>
                </p:cNvPr>
                <p:cNvCxnSpPr>
                  <a:cxnSpLocks/>
                  <a:stCxn id="137" idx="5"/>
                  <a:endCxn id="130" idx="2"/>
                </p:cNvCxnSpPr>
                <p:nvPr/>
              </p:nvCxnSpPr>
              <p:spPr>
                <a:xfrm>
                  <a:off x="12414009" y="3350365"/>
                  <a:ext cx="104931" cy="51312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직선 연결선 145">
                  <a:extLst>
                    <a:ext uri="{FF2B5EF4-FFF2-40B4-BE49-F238E27FC236}">
                      <a16:creationId xmlns:a16="http://schemas.microsoft.com/office/drawing/2014/main" id="{136E61B6-9908-825E-6242-D051D99BA3CF}"/>
                    </a:ext>
                  </a:extLst>
                </p:cNvPr>
                <p:cNvCxnSpPr>
                  <a:cxnSpLocks/>
                  <a:stCxn id="130" idx="6"/>
                  <a:endCxn id="134" idx="2"/>
                </p:cNvCxnSpPr>
                <p:nvPr/>
              </p:nvCxnSpPr>
              <p:spPr>
                <a:xfrm flipV="1">
                  <a:off x="12608196" y="3398874"/>
                  <a:ext cx="99208" cy="2802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직선 연결선 146">
                  <a:extLst>
                    <a:ext uri="{FF2B5EF4-FFF2-40B4-BE49-F238E27FC236}">
                      <a16:creationId xmlns:a16="http://schemas.microsoft.com/office/drawing/2014/main" id="{302436C8-E5FE-E08F-41B9-509C0B6A2A4F}"/>
                    </a:ext>
                  </a:extLst>
                </p:cNvPr>
                <p:cNvCxnSpPr>
                  <a:cxnSpLocks/>
                  <a:stCxn id="129" idx="7"/>
                  <a:endCxn id="132" idx="3"/>
                </p:cNvCxnSpPr>
                <p:nvPr/>
              </p:nvCxnSpPr>
              <p:spPr>
                <a:xfrm flipV="1">
                  <a:off x="12595125" y="3080217"/>
                  <a:ext cx="125350" cy="114795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직선 연결선 147">
                  <a:extLst>
                    <a:ext uri="{FF2B5EF4-FFF2-40B4-BE49-F238E27FC236}">
                      <a16:creationId xmlns:a16="http://schemas.microsoft.com/office/drawing/2014/main" id="{AB15875B-58FF-FC4B-4EF7-A0011D0A5498}"/>
                    </a:ext>
                  </a:extLst>
                </p:cNvPr>
                <p:cNvCxnSpPr>
                  <a:cxnSpLocks/>
                  <a:stCxn id="128" idx="5"/>
                  <a:endCxn id="133" idx="1"/>
                </p:cNvCxnSpPr>
                <p:nvPr/>
              </p:nvCxnSpPr>
              <p:spPr>
                <a:xfrm>
                  <a:off x="12595125" y="3083020"/>
                  <a:ext cx="125350" cy="10919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직선 연결선 148">
                  <a:extLst>
                    <a:ext uri="{FF2B5EF4-FFF2-40B4-BE49-F238E27FC236}">
                      <a16:creationId xmlns:a16="http://schemas.microsoft.com/office/drawing/2014/main" id="{782994D3-2CA7-2E3A-12A7-FA059079FB6E}"/>
                    </a:ext>
                  </a:extLst>
                </p:cNvPr>
                <p:cNvCxnSpPr>
                  <a:cxnSpLocks/>
                  <a:stCxn id="132" idx="6"/>
                  <a:endCxn id="138" idx="2"/>
                </p:cNvCxnSpPr>
                <p:nvPr/>
              </p:nvCxnSpPr>
              <p:spPr>
                <a:xfrm>
                  <a:off x="12796661" y="3048660"/>
                  <a:ext cx="91356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직선 연결선 149">
                  <a:extLst>
                    <a:ext uri="{FF2B5EF4-FFF2-40B4-BE49-F238E27FC236}">
                      <a16:creationId xmlns:a16="http://schemas.microsoft.com/office/drawing/2014/main" id="{C85FED5E-6DD6-4DA7-341B-11984AA19BFD}"/>
                    </a:ext>
                  </a:extLst>
                </p:cNvPr>
                <p:cNvCxnSpPr>
                  <a:cxnSpLocks/>
                  <a:stCxn id="133" idx="6"/>
                  <a:endCxn id="139" idx="2"/>
                </p:cNvCxnSpPr>
                <p:nvPr/>
              </p:nvCxnSpPr>
              <p:spPr>
                <a:xfrm>
                  <a:off x="12796661" y="3223767"/>
                  <a:ext cx="91356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직선 연결선 150">
                  <a:extLst>
                    <a:ext uri="{FF2B5EF4-FFF2-40B4-BE49-F238E27FC236}">
                      <a16:creationId xmlns:a16="http://schemas.microsoft.com/office/drawing/2014/main" id="{9BE4BE48-2C14-2F73-EA18-A0CBB44A8750}"/>
                    </a:ext>
                  </a:extLst>
                </p:cNvPr>
                <p:cNvCxnSpPr>
                  <a:cxnSpLocks/>
                  <a:stCxn id="134" idx="7"/>
                  <a:endCxn id="139" idx="3"/>
                </p:cNvCxnSpPr>
                <p:nvPr/>
              </p:nvCxnSpPr>
              <p:spPr>
                <a:xfrm flipV="1">
                  <a:off x="12783590" y="3255324"/>
                  <a:ext cx="117498" cy="111993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직선 연결선 151">
                  <a:extLst>
                    <a:ext uri="{FF2B5EF4-FFF2-40B4-BE49-F238E27FC236}">
                      <a16:creationId xmlns:a16="http://schemas.microsoft.com/office/drawing/2014/main" id="{C4546244-FF3F-027A-2BB2-E7BE2DA87953}"/>
                    </a:ext>
                  </a:extLst>
                </p:cNvPr>
                <p:cNvCxnSpPr>
                  <a:cxnSpLocks/>
                  <a:stCxn id="138" idx="4"/>
                  <a:endCxn id="139" idx="0"/>
                </p:cNvCxnSpPr>
                <p:nvPr/>
              </p:nvCxnSpPr>
              <p:spPr>
                <a:xfrm>
                  <a:off x="12932645" y="3093289"/>
                  <a:ext cx="0" cy="8585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0" name="그룹 99">
                <a:extLst>
                  <a:ext uri="{FF2B5EF4-FFF2-40B4-BE49-F238E27FC236}">
                    <a16:creationId xmlns:a16="http://schemas.microsoft.com/office/drawing/2014/main" id="{ABE0DFF1-1775-AC5D-2F3E-76E1AAF9FA89}"/>
                  </a:ext>
                </a:extLst>
              </p:cNvPr>
              <p:cNvGrpSpPr/>
              <p:nvPr/>
            </p:nvGrpSpPr>
            <p:grpSpPr>
              <a:xfrm rot="16200000">
                <a:off x="9575959" y="3201525"/>
                <a:ext cx="639450" cy="632792"/>
                <a:chOff x="12337824" y="3952896"/>
                <a:chExt cx="639449" cy="613528"/>
              </a:xfrm>
            </p:grpSpPr>
            <p:sp>
              <p:nvSpPr>
                <p:cNvPr id="101" name="타원 100">
                  <a:extLst>
                    <a:ext uri="{FF2B5EF4-FFF2-40B4-BE49-F238E27FC236}">
                      <a16:creationId xmlns:a16="http://schemas.microsoft.com/office/drawing/2014/main" id="{C43E08CC-2D30-18B1-63D0-242B36AF45B0}"/>
                    </a:ext>
                  </a:extLst>
                </p:cNvPr>
                <p:cNvSpPr/>
                <p:nvPr/>
              </p:nvSpPr>
              <p:spPr>
                <a:xfrm>
                  <a:off x="12518940" y="3955698"/>
                  <a:ext cx="89256" cy="89256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2" name="타원 101">
                  <a:extLst>
                    <a:ext uri="{FF2B5EF4-FFF2-40B4-BE49-F238E27FC236}">
                      <a16:creationId xmlns:a16="http://schemas.microsoft.com/office/drawing/2014/main" id="{0DA069B7-5588-FAF7-5E5E-5D12B156D31C}"/>
                    </a:ext>
                  </a:extLst>
                </p:cNvPr>
                <p:cNvSpPr/>
                <p:nvPr/>
              </p:nvSpPr>
              <p:spPr>
                <a:xfrm>
                  <a:off x="12518940" y="4126955"/>
                  <a:ext cx="89256" cy="89256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3" name="타원 102">
                  <a:extLst>
                    <a:ext uri="{FF2B5EF4-FFF2-40B4-BE49-F238E27FC236}">
                      <a16:creationId xmlns:a16="http://schemas.microsoft.com/office/drawing/2014/main" id="{29570F29-6CA8-93D8-892C-EEAB265AF56E}"/>
                    </a:ext>
                  </a:extLst>
                </p:cNvPr>
                <p:cNvSpPr/>
                <p:nvPr/>
              </p:nvSpPr>
              <p:spPr>
                <a:xfrm>
                  <a:off x="12518940" y="4302062"/>
                  <a:ext cx="89256" cy="89256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4" name="타원 103">
                  <a:extLst>
                    <a:ext uri="{FF2B5EF4-FFF2-40B4-BE49-F238E27FC236}">
                      <a16:creationId xmlns:a16="http://schemas.microsoft.com/office/drawing/2014/main" id="{40A399BD-76C2-426E-449B-68413DC2BCCD}"/>
                    </a:ext>
                  </a:extLst>
                </p:cNvPr>
                <p:cNvSpPr/>
                <p:nvPr/>
              </p:nvSpPr>
              <p:spPr>
                <a:xfrm>
                  <a:off x="12518940" y="4477168"/>
                  <a:ext cx="89256" cy="89256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5" name="타원 104">
                  <a:extLst>
                    <a:ext uri="{FF2B5EF4-FFF2-40B4-BE49-F238E27FC236}">
                      <a16:creationId xmlns:a16="http://schemas.microsoft.com/office/drawing/2014/main" id="{60A79243-7A92-41C0-BFFE-D67DA8756DA0}"/>
                    </a:ext>
                  </a:extLst>
                </p:cNvPr>
                <p:cNvSpPr/>
                <p:nvPr/>
              </p:nvSpPr>
              <p:spPr>
                <a:xfrm>
                  <a:off x="12707404" y="3952896"/>
                  <a:ext cx="89256" cy="89256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6" name="타원 105">
                  <a:extLst>
                    <a:ext uri="{FF2B5EF4-FFF2-40B4-BE49-F238E27FC236}">
                      <a16:creationId xmlns:a16="http://schemas.microsoft.com/office/drawing/2014/main" id="{372D1156-A710-8D8F-274C-C7BE487C420D}"/>
                    </a:ext>
                  </a:extLst>
                </p:cNvPr>
                <p:cNvSpPr/>
                <p:nvPr/>
              </p:nvSpPr>
              <p:spPr>
                <a:xfrm>
                  <a:off x="12707404" y="4124153"/>
                  <a:ext cx="89256" cy="89256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7" name="타원 106">
                  <a:extLst>
                    <a:ext uri="{FF2B5EF4-FFF2-40B4-BE49-F238E27FC236}">
                      <a16:creationId xmlns:a16="http://schemas.microsoft.com/office/drawing/2014/main" id="{52752AE6-9B58-2E4B-3FA5-0D028D024777}"/>
                    </a:ext>
                  </a:extLst>
                </p:cNvPr>
                <p:cNvSpPr/>
                <p:nvPr/>
              </p:nvSpPr>
              <p:spPr>
                <a:xfrm>
                  <a:off x="12707404" y="4299259"/>
                  <a:ext cx="89256" cy="89256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8" name="타원 107">
                  <a:extLst>
                    <a:ext uri="{FF2B5EF4-FFF2-40B4-BE49-F238E27FC236}">
                      <a16:creationId xmlns:a16="http://schemas.microsoft.com/office/drawing/2014/main" id="{700FE66F-75D3-ADE7-DFD3-28D7ABCE3AD7}"/>
                    </a:ext>
                  </a:extLst>
                </p:cNvPr>
                <p:cNvSpPr/>
                <p:nvPr/>
              </p:nvSpPr>
              <p:spPr>
                <a:xfrm>
                  <a:off x="12707404" y="4474366"/>
                  <a:ext cx="89256" cy="89256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9" name="타원 108">
                  <a:extLst>
                    <a:ext uri="{FF2B5EF4-FFF2-40B4-BE49-F238E27FC236}">
                      <a16:creationId xmlns:a16="http://schemas.microsoft.com/office/drawing/2014/main" id="{A0F71AE9-4E8F-53E8-85B8-39858B1C11FF}"/>
                    </a:ext>
                  </a:extLst>
                </p:cNvPr>
                <p:cNvSpPr/>
                <p:nvPr/>
              </p:nvSpPr>
              <p:spPr>
                <a:xfrm>
                  <a:off x="12337824" y="4044087"/>
                  <a:ext cx="89256" cy="89256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0" name="타원 109">
                  <a:extLst>
                    <a:ext uri="{FF2B5EF4-FFF2-40B4-BE49-F238E27FC236}">
                      <a16:creationId xmlns:a16="http://schemas.microsoft.com/office/drawing/2014/main" id="{57DA379A-D81C-CAC9-FD25-9E5CAE58874C}"/>
                    </a:ext>
                  </a:extLst>
                </p:cNvPr>
                <p:cNvSpPr/>
                <p:nvPr/>
              </p:nvSpPr>
              <p:spPr>
                <a:xfrm>
                  <a:off x="12337824" y="4219193"/>
                  <a:ext cx="89256" cy="89256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1" name="타원 110">
                  <a:extLst>
                    <a:ext uri="{FF2B5EF4-FFF2-40B4-BE49-F238E27FC236}">
                      <a16:creationId xmlns:a16="http://schemas.microsoft.com/office/drawing/2014/main" id="{7513FC41-41CE-7926-1EB4-0C33E28B20DF}"/>
                    </a:ext>
                  </a:extLst>
                </p:cNvPr>
                <p:cNvSpPr/>
                <p:nvPr/>
              </p:nvSpPr>
              <p:spPr>
                <a:xfrm>
                  <a:off x="12337824" y="4394300"/>
                  <a:ext cx="89256" cy="89256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2" name="타원 111">
                  <a:extLst>
                    <a:ext uri="{FF2B5EF4-FFF2-40B4-BE49-F238E27FC236}">
                      <a16:creationId xmlns:a16="http://schemas.microsoft.com/office/drawing/2014/main" id="{0587A65D-3EB0-4E56-AEA7-E4E90F831F85}"/>
                    </a:ext>
                  </a:extLst>
                </p:cNvPr>
                <p:cNvSpPr/>
                <p:nvPr/>
              </p:nvSpPr>
              <p:spPr>
                <a:xfrm>
                  <a:off x="12888017" y="4124153"/>
                  <a:ext cx="89256" cy="89256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3" name="타원 112">
                  <a:extLst>
                    <a:ext uri="{FF2B5EF4-FFF2-40B4-BE49-F238E27FC236}">
                      <a16:creationId xmlns:a16="http://schemas.microsoft.com/office/drawing/2014/main" id="{F33A8707-2848-C3E5-9E4F-F278D84E9A89}"/>
                    </a:ext>
                  </a:extLst>
                </p:cNvPr>
                <p:cNvSpPr/>
                <p:nvPr/>
              </p:nvSpPr>
              <p:spPr>
                <a:xfrm>
                  <a:off x="12888017" y="4299259"/>
                  <a:ext cx="89256" cy="89256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14" name="직선 연결선 113">
                  <a:extLst>
                    <a:ext uri="{FF2B5EF4-FFF2-40B4-BE49-F238E27FC236}">
                      <a16:creationId xmlns:a16="http://schemas.microsoft.com/office/drawing/2014/main" id="{E8F87C20-BF36-BC4E-2C96-18FA68AADC06}"/>
                    </a:ext>
                  </a:extLst>
                </p:cNvPr>
                <p:cNvCxnSpPr>
                  <a:stCxn id="109" idx="7"/>
                  <a:endCxn id="101" idx="2"/>
                </p:cNvCxnSpPr>
                <p:nvPr/>
              </p:nvCxnSpPr>
              <p:spPr>
                <a:xfrm flipV="1">
                  <a:off x="12414009" y="4000326"/>
                  <a:ext cx="104931" cy="56831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직선 연결선 114">
                  <a:extLst>
                    <a:ext uri="{FF2B5EF4-FFF2-40B4-BE49-F238E27FC236}">
                      <a16:creationId xmlns:a16="http://schemas.microsoft.com/office/drawing/2014/main" id="{0E9671B4-EC0C-D410-50AC-AC625901962D}"/>
                    </a:ext>
                  </a:extLst>
                </p:cNvPr>
                <p:cNvCxnSpPr>
                  <a:cxnSpLocks/>
                  <a:stCxn id="101" idx="6"/>
                  <a:endCxn id="105" idx="2"/>
                </p:cNvCxnSpPr>
                <p:nvPr/>
              </p:nvCxnSpPr>
              <p:spPr>
                <a:xfrm flipV="1">
                  <a:off x="12608196" y="3997524"/>
                  <a:ext cx="99208" cy="2802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직선 연결선 115">
                  <a:extLst>
                    <a:ext uri="{FF2B5EF4-FFF2-40B4-BE49-F238E27FC236}">
                      <a16:creationId xmlns:a16="http://schemas.microsoft.com/office/drawing/2014/main" id="{9C9793EC-4A4A-56E8-A3F9-08C1503B1C17}"/>
                    </a:ext>
                  </a:extLst>
                </p:cNvPr>
                <p:cNvCxnSpPr>
                  <a:cxnSpLocks/>
                  <a:stCxn id="105" idx="5"/>
                  <a:endCxn id="112" idx="1"/>
                </p:cNvCxnSpPr>
                <p:nvPr/>
              </p:nvCxnSpPr>
              <p:spPr>
                <a:xfrm>
                  <a:off x="12783590" y="4029081"/>
                  <a:ext cx="117498" cy="108143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직선 연결선 116">
                  <a:extLst>
                    <a:ext uri="{FF2B5EF4-FFF2-40B4-BE49-F238E27FC236}">
                      <a16:creationId xmlns:a16="http://schemas.microsoft.com/office/drawing/2014/main" id="{8EA62C94-5FD6-51BD-7C30-117C42096C1E}"/>
                    </a:ext>
                  </a:extLst>
                </p:cNvPr>
                <p:cNvCxnSpPr>
                  <a:cxnSpLocks/>
                  <a:stCxn id="110" idx="7"/>
                  <a:endCxn id="102" idx="2"/>
                </p:cNvCxnSpPr>
                <p:nvPr/>
              </p:nvCxnSpPr>
              <p:spPr>
                <a:xfrm flipV="1">
                  <a:off x="12414009" y="4171583"/>
                  <a:ext cx="104931" cy="60681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직선 연결선 117">
                  <a:extLst>
                    <a:ext uri="{FF2B5EF4-FFF2-40B4-BE49-F238E27FC236}">
                      <a16:creationId xmlns:a16="http://schemas.microsoft.com/office/drawing/2014/main" id="{50FD0800-77F6-D5D3-666F-67DB0B983080}"/>
                    </a:ext>
                  </a:extLst>
                </p:cNvPr>
                <p:cNvCxnSpPr>
                  <a:cxnSpLocks/>
                  <a:stCxn id="110" idx="5"/>
                  <a:endCxn id="103" idx="2"/>
                </p:cNvCxnSpPr>
                <p:nvPr/>
              </p:nvCxnSpPr>
              <p:spPr>
                <a:xfrm>
                  <a:off x="12414009" y="4295378"/>
                  <a:ext cx="104931" cy="51312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직선 연결선 118">
                  <a:extLst>
                    <a:ext uri="{FF2B5EF4-FFF2-40B4-BE49-F238E27FC236}">
                      <a16:creationId xmlns:a16="http://schemas.microsoft.com/office/drawing/2014/main" id="{CBD1D316-E2E5-1BC4-6B39-B51B9325E5CA}"/>
                    </a:ext>
                  </a:extLst>
                </p:cNvPr>
                <p:cNvCxnSpPr>
                  <a:cxnSpLocks/>
                  <a:stCxn id="111" idx="5"/>
                  <a:endCxn id="104" idx="2"/>
                </p:cNvCxnSpPr>
                <p:nvPr/>
              </p:nvCxnSpPr>
              <p:spPr>
                <a:xfrm>
                  <a:off x="12414009" y="4470485"/>
                  <a:ext cx="104931" cy="51312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직선 연결선 119">
                  <a:extLst>
                    <a:ext uri="{FF2B5EF4-FFF2-40B4-BE49-F238E27FC236}">
                      <a16:creationId xmlns:a16="http://schemas.microsoft.com/office/drawing/2014/main" id="{2AC3EFBC-794F-AD6E-9C9F-69876E99A5EF}"/>
                    </a:ext>
                  </a:extLst>
                </p:cNvPr>
                <p:cNvCxnSpPr>
                  <a:cxnSpLocks/>
                  <a:stCxn id="104" idx="6"/>
                  <a:endCxn id="108" idx="2"/>
                </p:cNvCxnSpPr>
                <p:nvPr/>
              </p:nvCxnSpPr>
              <p:spPr>
                <a:xfrm flipV="1">
                  <a:off x="12608196" y="4518994"/>
                  <a:ext cx="99208" cy="2802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직선 연결선 120">
                  <a:extLst>
                    <a:ext uri="{FF2B5EF4-FFF2-40B4-BE49-F238E27FC236}">
                      <a16:creationId xmlns:a16="http://schemas.microsoft.com/office/drawing/2014/main" id="{C4FEA87D-8F4A-E77A-20BE-B139E4C1ED52}"/>
                    </a:ext>
                  </a:extLst>
                </p:cNvPr>
                <p:cNvCxnSpPr>
                  <a:cxnSpLocks/>
                  <a:stCxn id="103" idx="7"/>
                  <a:endCxn id="106" idx="3"/>
                </p:cNvCxnSpPr>
                <p:nvPr/>
              </p:nvCxnSpPr>
              <p:spPr>
                <a:xfrm flipV="1">
                  <a:off x="12595125" y="4200338"/>
                  <a:ext cx="125350" cy="114795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직선 연결선 121">
                  <a:extLst>
                    <a:ext uri="{FF2B5EF4-FFF2-40B4-BE49-F238E27FC236}">
                      <a16:creationId xmlns:a16="http://schemas.microsoft.com/office/drawing/2014/main" id="{30D56B95-BEC6-F382-2982-904E74A35E8F}"/>
                    </a:ext>
                  </a:extLst>
                </p:cNvPr>
                <p:cNvCxnSpPr>
                  <a:cxnSpLocks/>
                  <a:stCxn id="102" idx="5"/>
                  <a:endCxn id="107" idx="1"/>
                </p:cNvCxnSpPr>
                <p:nvPr/>
              </p:nvCxnSpPr>
              <p:spPr>
                <a:xfrm>
                  <a:off x="12595125" y="4203140"/>
                  <a:ext cx="125350" cy="10919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직선 연결선 122">
                  <a:extLst>
                    <a:ext uri="{FF2B5EF4-FFF2-40B4-BE49-F238E27FC236}">
                      <a16:creationId xmlns:a16="http://schemas.microsoft.com/office/drawing/2014/main" id="{439EA3B2-30A6-62B5-D707-87FB8BECDD48}"/>
                    </a:ext>
                  </a:extLst>
                </p:cNvPr>
                <p:cNvCxnSpPr>
                  <a:cxnSpLocks/>
                  <a:stCxn id="106" idx="6"/>
                  <a:endCxn id="112" idx="2"/>
                </p:cNvCxnSpPr>
                <p:nvPr/>
              </p:nvCxnSpPr>
              <p:spPr>
                <a:xfrm>
                  <a:off x="12796661" y="4168781"/>
                  <a:ext cx="91356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직선 연결선 123">
                  <a:extLst>
                    <a:ext uri="{FF2B5EF4-FFF2-40B4-BE49-F238E27FC236}">
                      <a16:creationId xmlns:a16="http://schemas.microsoft.com/office/drawing/2014/main" id="{C4B08783-3AFF-EE0C-BBCA-7564EFC400D0}"/>
                    </a:ext>
                  </a:extLst>
                </p:cNvPr>
                <p:cNvCxnSpPr>
                  <a:cxnSpLocks/>
                  <a:stCxn id="107" idx="6"/>
                  <a:endCxn id="113" idx="2"/>
                </p:cNvCxnSpPr>
                <p:nvPr/>
              </p:nvCxnSpPr>
              <p:spPr>
                <a:xfrm>
                  <a:off x="12796661" y="4343887"/>
                  <a:ext cx="91356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직선 연결선 124">
                  <a:extLst>
                    <a:ext uri="{FF2B5EF4-FFF2-40B4-BE49-F238E27FC236}">
                      <a16:creationId xmlns:a16="http://schemas.microsoft.com/office/drawing/2014/main" id="{C000EF61-9CF4-7DDB-CB01-1684E9EC66AD}"/>
                    </a:ext>
                  </a:extLst>
                </p:cNvPr>
                <p:cNvCxnSpPr>
                  <a:cxnSpLocks/>
                  <a:stCxn id="108" idx="7"/>
                  <a:endCxn id="113" idx="3"/>
                </p:cNvCxnSpPr>
                <p:nvPr/>
              </p:nvCxnSpPr>
              <p:spPr>
                <a:xfrm flipV="1">
                  <a:off x="12783590" y="4375444"/>
                  <a:ext cx="117498" cy="111993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직선 연결선 125">
                  <a:extLst>
                    <a:ext uri="{FF2B5EF4-FFF2-40B4-BE49-F238E27FC236}">
                      <a16:creationId xmlns:a16="http://schemas.microsoft.com/office/drawing/2014/main" id="{FCC930FF-5ADB-B912-4017-390509538A87}"/>
                    </a:ext>
                  </a:extLst>
                </p:cNvPr>
                <p:cNvCxnSpPr>
                  <a:cxnSpLocks/>
                  <a:stCxn id="112" idx="4"/>
                  <a:endCxn id="113" idx="0"/>
                </p:cNvCxnSpPr>
                <p:nvPr/>
              </p:nvCxnSpPr>
              <p:spPr>
                <a:xfrm>
                  <a:off x="12932645" y="4213409"/>
                  <a:ext cx="0" cy="8585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그룹 39">
                <a:extLst>
                  <a:ext uri="{FF2B5EF4-FFF2-40B4-BE49-F238E27FC236}">
                    <a16:creationId xmlns:a16="http://schemas.microsoft.com/office/drawing/2014/main" id="{D8C2C76A-C890-900F-D937-423F50F26F46}"/>
                  </a:ext>
                </a:extLst>
              </p:cNvPr>
              <p:cNvGrpSpPr/>
              <p:nvPr/>
            </p:nvGrpSpPr>
            <p:grpSpPr>
              <a:xfrm>
                <a:off x="8296579" y="1984505"/>
                <a:ext cx="943077" cy="638962"/>
                <a:chOff x="9497083" y="4287702"/>
                <a:chExt cx="1217023" cy="702858"/>
              </a:xfrm>
            </p:grpSpPr>
            <p:grpSp>
              <p:nvGrpSpPr>
                <p:cNvPr id="78" name="그룹 77">
                  <a:extLst>
                    <a:ext uri="{FF2B5EF4-FFF2-40B4-BE49-F238E27FC236}">
                      <a16:creationId xmlns:a16="http://schemas.microsoft.com/office/drawing/2014/main" id="{3CC170C4-7D79-8ED6-29AC-0338E3378AC1}"/>
                    </a:ext>
                  </a:extLst>
                </p:cNvPr>
                <p:cNvGrpSpPr/>
                <p:nvPr/>
              </p:nvGrpSpPr>
              <p:grpSpPr>
                <a:xfrm>
                  <a:off x="9787618" y="4287702"/>
                  <a:ext cx="631477" cy="425083"/>
                  <a:chOff x="10181176" y="3867801"/>
                  <a:chExt cx="631477" cy="425083"/>
                </a:xfrm>
              </p:grpSpPr>
              <p:grpSp>
                <p:nvGrpSpPr>
                  <p:cNvPr id="80" name="그룹 79">
                    <a:extLst>
                      <a:ext uri="{FF2B5EF4-FFF2-40B4-BE49-F238E27FC236}">
                        <a16:creationId xmlns:a16="http://schemas.microsoft.com/office/drawing/2014/main" id="{4297DCEE-3CC5-3253-482C-F2C6DF61FC48}"/>
                      </a:ext>
                    </a:extLst>
                  </p:cNvPr>
                  <p:cNvGrpSpPr/>
                  <p:nvPr/>
                </p:nvGrpSpPr>
                <p:grpSpPr>
                  <a:xfrm>
                    <a:off x="10181176" y="3867801"/>
                    <a:ext cx="220413" cy="425083"/>
                    <a:chOff x="7984215" y="2233881"/>
                    <a:chExt cx="266700" cy="514350"/>
                  </a:xfrm>
                  <a:solidFill>
                    <a:schemeClr val="tx1"/>
                  </a:solidFill>
                </p:grpSpPr>
                <p:sp>
                  <p:nvSpPr>
                    <p:cNvPr id="91" name="자유형: 도형 90">
                      <a:extLst>
                        <a:ext uri="{FF2B5EF4-FFF2-40B4-BE49-F238E27FC236}">
                          <a16:creationId xmlns:a16="http://schemas.microsoft.com/office/drawing/2014/main" id="{4222B9F0-BE43-2AC0-7F81-39AACB23AA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84215" y="2233881"/>
                      <a:ext cx="266700" cy="514350"/>
                    </a:xfrm>
                    <a:custGeom>
                      <a:avLst/>
                      <a:gdLst>
                        <a:gd name="connsiteX0" fmla="*/ 228600 w 266700"/>
                        <a:gd name="connsiteY0" fmla="*/ 0 h 514350"/>
                        <a:gd name="connsiteX1" fmla="*/ 38100 w 266700"/>
                        <a:gd name="connsiteY1" fmla="*/ 0 h 514350"/>
                        <a:gd name="connsiteX2" fmla="*/ 0 w 266700"/>
                        <a:gd name="connsiteY2" fmla="*/ 38100 h 514350"/>
                        <a:gd name="connsiteX3" fmla="*/ 0 w 266700"/>
                        <a:gd name="connsiteY3" fmla="*/ 476250 h 514350"/>
                        <a:gd name="connsiteX4" fmla="*/ 38100 w 266700"/>
                        <a:gd name="connsiteY4" fmla="*/ 514350 h 514350"/>
                        <a:gd name="connsiteX5" fmla="*/ 228600 w 266700"/>
                        <a:gd name="connsiteY5" fmla="*/ 514350 h 514350"/>
                        <a:gd name="connsiteX6" fmla="*/ 266700 w 266700"/>
                        <a:gd name="connsiteY6" fmla="*/ 476250 h 514350"/>
                        <a:gd name="connsiteX7" fmla="*/ 266700 w 266700"/>
                        <a:gd name="connsiteY7" fmla="*/ 38100 h 514350"/>
                        <a:gd name="connsiteX8" fmla="*/ 228600 w 266700"/>
                        <a:gd name="connsiteY8" fmla="*/ 0 h 514350"/>
                        <a:gd name="connsiteX9" fmla="*/ 247650 w 266700"/>
                        <a:gd name="connsiteY9" fmla="*/ 476250 h 514350"/>
                        <a:gd name="connsiteX10" fmla="*/ 228600 w 266700"/>
                        <a:gd name="connsiteY10" fmla="*/ 495300 h 514350"/>
                        <a:gd name="connsiteX11" fmla="*/ 38100 w 266700"/>
                        <a:gd name="connsiteY11" fmla="*/ 495300 h 514350"/>
                        <a:gd name="connsiteX12" fmla="*/ 19050 w 266700"/>
                        <a:gd name="connsiteY12" fmla="*/ 476250 h 514350"/>
                        <a:gd name="connsiteX13" fmla="*/ 19050 w 266700"/>
                        <a:gd name="connsiteY13" fmla="*/ 38100 h 514350"/>
                        <a:gd name="connsiteX14" fmla="*/ 38100 w 266700"/>
                        <a:gd name="connsiteY14" fmla="*/ 19050 h 514350"/>
                        <a:gd name="connsiteX15" fmla="*/ 228600 w 266700"/>
                        <a:gd name="connsiteY15" fmla="*/ 19050 h 514350"/>
                        <a:gd name="connsiteX16" fmla="*/ 247650 w 266700"/>
                        <a:gd name="connsiteY16" fmla="*/ 38100 h 5143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66700" h="514350">
                          <a:moveTo>
                            <a:pt x="228600" y="0"/>
                          </a:moveTo>
                          <a:lnTo>
                            <a:pt x="38100" y="0"/>
                          </a:lnTo>
                          <a:cubicBezTo>
                            <a:pt x="17058" y="0"/>
                            <a:pt x="0" y="17058"/>
                            <a:pt x="0" y="38100"/>
                          </a:cubicBezTo>
                          <a:lnTo>
                            <a:pt x="0" y="476250"/>
                          </a:lnTo>
                          <a:cubicBezTo>
                            <a:pt x="0" y="497292"/>
                            <a:pt x="17058" y="514350"/>
                            <a:pt x="38100" y="514350"/>
                          </a:cubicBezTo>
                          <a:lnTo>
                            <a:pt x="228600" y="514350"/>
                          </a:lnTo>
                          <a:cubicBezTo>
                            <a:pt x="249642" y="514350"/>
                            <a:pt x="266700" y="497292"/>
                            <a:pt x="266700" y="476250"/>
                          </a:cubicBezTo>
                          <a:lnTo>
                            <a:pt x="266700" y="38100"/>
                          </a:lnTo>
                          <a:cubicBezTo>
                            <a:pt x="266700" y="17058"/>
                            <a:pt x="249642" y="0"/>
                            <a:pt x="228600" y="0"/>
                          </a:cubicBezTo>
                          <a:close/>
                          <a:moveTo>
                            <a:pt x="247650" y="476250"/>
                          </a:moveTo>
                          <a:cubicBezTo>
                            <a:pt x="247650" y="486771"/>
                            <a:pt x="239121" y="495300"/>
                            <a:pt x="228600" y="495300"/>
                          </a:cubicBezTo>
                          <a:lnTo>
                            <a:pt x="38100" y="495300"/>
                          </a:lnTo>
                          <a:cubicBezTo>
                            <a:pt x="27579" y="495300"/>
                            <a:pt x="19050" y="486771"/>
                            <a:pt x="19050" y="476250"/>
                          </a:cubicBezTo>
                          <a:lnTo>
                            <a:pt x="19050" y="38100"/>
                          </a:lnTo>
                          <a:cubicBezTo>
                            <a:pt x="19050" y="27579"/>
                            <a:pt x="27579" y="19050"/>
                            <a:pt x="38100" y="19050"/>
                          </a:cubicBezTo>
                          <a:lnTo>
                            <a:pt x="228600" y="19050"/>
                          </a:lnTo>
                          <a:cubicBezTo>
                            <a:pt x="239121" y="19050"/>
                            <a:pt x="247650" y="27579"/>
                            <a:pt x="247650" y="38100"/>
                          </a:cubicBezTo>
                          <a:close/>
                        </a:path>
                      </a:pathLst>
                    </a:custGeom>
                    <a:grpFill/>
                    <a:ln w="9525" cap="flat">
                      <a:solidFill>
                        <a:schemeClr val="tx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92" name="자유형: 도형 91">
                      <a:extLst>
                        <a:ext uri="{FF2B5EF4-FFF2-40B4-BE49-F238E27FC236}">
                          <a16:creationId xmlns:a16="http://schemas.microsoft.com/office/drawing/2014/main" id="{2D1ADBCC-AAC6-E667-3658-1AC39E3FEE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1365" y="2310081"/>
                      <a:ext cx="152400" cy="19050"/>
                    </a:xfrm>
                    <a:custGeom>
                      <a:avLst/>
                      <a:gdLst>
                        <a:gd name="connsiteX0" fmla="*/ 0 w 152400"/>
                        <a:gd name="connsiteY0" fmla="*/ 0 h 19050"/>
                        <a:gd name="connsiteX1" fmla="*/ 152400 w 152400"/>
                        <a:gd name="connsiteY1" fmla="*/ 0 h 19050"/>
                        <a:gd name="connsiteX2" fmla="*/ 152400 w 152400"/>
                        <a:gd name="connsiteY2" fmla="*/ 19050 h 19050"/>
                        <a:gd name="connsiteX3" fmla="*/ 0 w 152400"/>
                        <a:gd name="connsiteY3" fmla="*/ 19050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2400" h="19050">
                          <a:moveTo>
                            <a:pt x="0" y="0"/>
                          </a:moveTo>
                          <a:lnTo>
                            <a:pt x="152400" y="0"/>
                          </a:lnTo>
                          <a:lnTo>
                            <a:pt x="152400" y="19050"/>
                          </a:lnTo>
                          <a:lnTo>
                            <a:pt x="0" y="19050"/>
                          </a:lnTo>
                          <a:close/>
                        </a:path>
                      </a:pathLst>
                    </a:custGeom>
                    <a:grpFill/>
                    <a:ln w="9525" cap="flat">
                      <a:solidFill>
                        <a:schemeClr val="tx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93" name="자유형: 도형 92">
                      <a:extLst>
                        <a:ext uri="{FF2B5EF4-FFF2-40B4-BE49-F238E27FC236}">
                          <a16:creationId xmlns:a16="http://schemas.microsoft.com/office/drawing/2014/main" id="{4263E097-AB03-1FB0-B163-53B540C121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1365" y="2367231"/>
                      <a:ext cx="152400" cy="19050"/>
                    </a:xfrm>
                    <a:custGeom>
                      <a:avLst/>
                      <a:gdLst>
                        <a:gd name="connsiteX0" fmla="*/ 0 w 152400"/>
                        <a:gd name="connsiteY0" fmla="*/ 0 h 19050"/>
                        <a:gd name="connsiteX1" fmla="*/ 152400 w 152400"/>
                        <a:gd name="connsiteY1" fmla="*/ 0 h 19050"/>
                        <a:gd name="connsiteX2" fmla="*/ 152400 w 152400"/>
                        <a:gd name="connsiteY2" fmla="*/ 19050 h 19050"/>
                        <a:gd name="connsiteX3" fmla="*/ 0 w 152400"/>
                        <a:gd name="connsiteY3" fmla="*/ 19050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2400" h="19050">
                          <a:moveTo>
                            <a:pt x="0" y="0"/>
                          </a:moveTo>
                          <a:lnTo>
                            <a:pt x="152400" y="0"/>
                          </a:lnTo>
                          <a:lnTo>
                            <a:pt x="152400" y="19050"/>
                          </a:lnTo>
                          <a:lnTo>
                            <a:pt x="0" y="19050"/>
                          </a:lnTo>
                          <a:close/>
                        </a:path>
                      </a:pathLst>
                    </a:custGeom>
                    <a:grpFill/>
                    <a:ln w="9525" cap="flat">
                      <a:solidFill>
                        <a:schemeClr val="tx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94" name="자유형: 도형 93">
                      <a:extLst>
                        <a:ext uri="{FF2B5EF4-FFF2-40B4-BE49-F238E27FC236}">
                          <a16:creationId xmlns:a16="http://schemas.microsoft.com/office/drawing/2014/main" id="{A24D58C4-E4FE-C423-F570-872BDC80EC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03277" y="2643456"/>
                      <a:ext cx="28575" cy="28575"/>
                    </a:xfrm>
                    <a:custGeom>
                      <a:avLst/>
                      <a:gdLst>
                        <a:gd name="connsiteX0" fmla="*/ 28575 w 28575"/>
                        <a:gd name="connsiteY0" fmla="*/ 14288 h 28575"/>
                        <a:gd name="connsiteX1" fmla="*/ 14288 w 28575"/>
                        <a:gd name="connsiteY1" fmla="*/ 28575 h 28575"/>
                        <a:gd name="connsiteX2" fmla="*/ 0 w 28575"/>
                        <a:gd name="connsiteY2" fmla="*/ 14288 h 28575"/>
                        <a:gd name="connsiteX3" fmla="*/ 14288 w 28575"/>
                        <a:gd name="connsiteY3" fmla="*/ 0 h 28575"/>
                        <a:gd name="connsiteX4" fmla="*/ 28575 w 28575"/>
                        <a:gd name="connsiteY4" fmla="*/ 14288 h 285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575" h="28575">
                          <a:moveTo>
                            <a:pt x="28575" y="14288"/>
                          </a:moveTo>
                          <a:cubicBezTo>
                            <a:pt x="28575" y="22178"/>
                            <a:pt x="22178" y="28575"/>
                            <a:pt x="14288" y="28575"/>
                          </a:cubicBezTo>
                          <a:cubicBezTo>
                            <a:pt x="6397" y="28575"/>
                            <a:pt x="0" y="22178"/>
                            <a:pt x="0" y="14288"/>
                          </a:cubicBezTo>
                          <a:cubicBezTo>
                            <a:pt x="0" y="6397"/>
                            <a:pt x="6397" y="0"/>
                            <a:pt x="14288" y="0"/>
                          </a:cubicBezTo>
                          <a:cubicBezTo>
                            <a:pt x="22178" y="0"/>
                            <a:pt x="28575" y="6397"/>
                            <a:pt x="28575" y="14288"/>
                          </a:cubicBezTo>
                          <a:close/>
                        </a:path>
                      </a:pathLst>
                    </a:custGeom>
                    <a:grpFill/>
                    <a:ln w="9525" cap="flat">
                      <a:solidFill>
                        <a:schemeClr val="tx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81" name="그룹 80">
                    <a:extLst>
                      <a:ext uri="{FF2B5EF4-FFF2-40B4-BE49-F238E27FC236}">
                        <a16:creationId xmlns:a16="http://schemas.microsoft.com/office/drawing/2014/main" id="{83A0AD21-8D8C-5405-3090-66693156D5CF}"/>
                      </a:ext>
                    </a:extLst>
                  </p:cNvPr>
                  <p:cNvGrpSpPr/>
                  <p:nvPr/>
                </p:nvGrpSpPr>
                <p:grpSpPr>
                  <a:xfrm>
                    <a:off x="10391685" y="3867801"/>
                    <a:ext cx="220413" cy="425083"/>
                    <a:chOff x="7984215" y="2233881"/>
                    <a:chExt cx="266700" cy="514350"/>
                  </a:xfrm>
                  <a:solidFill>
                    <a:schemeClr val="tx1"/>
                  </a:solidFill>
                </p:grpSpPr>
                <p:sp>
                  <p:nvSpPr>
                    <p:cNvPr id="87" name="자유형: 도형 86">
                      <a:extLst>
                        <a:ext uri="{FF2B5EF4-FFF2-40B4-BE49-F238E27FC236}">
                          <a16:creationId xmlns:a16="http://schemas.microsoft.com/office/drawing/2014/main" id="{7C7102A2-7D42-7BE1-ECC8-7C2CAD6990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84215" y="2233881"/>
                      <a:ext cx="266700" cy="514350"/>
                    </a:xfrm>
                    <a:custGeom>
                      <a:avLst/>
                      <a:gdLst>
                        <a:gd name="connsiteX0" fmla="*/ 228600 w 266700"/>
                        <a:gd name="connsiteY0" fmla="*/ 0 h 514350"/>
                        <a:gd name="connsiteX1" fmla="*/ 38100 w 266700"/>
                        <a:gd name="connsiteY1" fmla="*/ 0 h 514350"/>
                        <a:gd name="connsiteX2" fmla="*/ 0 w 266700"/>
                        <a:gd name="connsiteY2" fmla="*/ 38100 h 514350"/>
                        <a:gd name="connsiteX3" fmla="*/ 0 w 266700"/>
                        <a:gd name="connsiteY3" fmla="*/ 476250 h 514350"/>
                        <a:gd name="connsiteX4" fmla="*/ 38100 w 266700"/>
                        <a:gd name="connsiteY4" fmla="*/ 514350 h 514350"/>
                        <a:gd name="connsiteX5" fmla="*/ 228600 w 266700"/>
                        <a:gd name="connsiteY5" fmla="*/ 514350 h 514350"/>
                        <a:gd name="connsiteX6" fmla="*/ 266700 w 266700"/>
                        <a:gd name="connsiteY6" fmla="*/ 476250 h 514350"/>
                        <a:gd name="connsiteX7" fmla="*/ 266700 w 266700"/>
                        <a:gd name="connsiteY7" fmla="*/ 38100 h 514350"/>
                        <a:gd name="connsiteX8" fmla="*/ 228600 w 266700"/>
                        <a:gd name="connsiteY8" fmla="*/ 0 h 514350"/>
                        <a:gd name="connsiteX9" fmla="*/ 247650 w 266700"/>
                        <a:gd name="connsiteY9" fmla="*/ 476250 h 514350"/>
                        <a:gd name="connsiteX10" fmla="*/ 228600 w 266700"/>
                        <a:gd name="connsiteY10" fmla="*/ 495300 h 514350"/>
                        <a:gd name="connsiteX11" fmla="*/ 38100 w 266700"/>
                        <a:gd name="connsiteY11" fmla="*/ 495300 h 514350"/>
                        <a:gd name="connsiteX12" fmla="*/ 19050 w 266700"/>
                        <a:gd name="connsiteY12" fmla="*/ 476250 h 514350"/>
                        <a:gd name="connsiteX13" fmla="*/ 19050 w 266700"/>
                        <a:gd name="connsiteY13" fmla="*/ 38100 h 514350"/>
                        <a:gd name="connsiteX14" fmla="*/ 38100 w 266700"/>
                        <a:gd name="connsiteY14" fmla="*/ 19050 h 514350"/>
                        <a:gd name="connsiteX15" fmla="*/ 228600 w 266700"/>
                        <a:gd name="connsiteY15" fmla="*/ 19050 h 514350"/>
                        <a:gd name="connsiteX16" fmla="*/ 247650 w 266700"/>
                        <a:gd name="connsiteY16" fmla="*/ 38100 h 5143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66700" h="514350">
                          <a:moveTo>
                            <a:pt x="228600" y="0"/>
                          </a:moveTo>
                          <a:lnTo>
                            <a:pt x="38100" y="0"/>
                          </a:lnTo>
                          <a:cubicBezTo>
                            <a:pt x="17058" y="0"/>
                            <a:pt x="0" y="17058"/>
                            <a:pt x="0" y="38100"/>
                          </a:cubicBezTo>
                          <a:lnTo>
                            <a:pt x="0" y="476250"/>
                          </a:lnTo>
                          <a:cubicBezTo>
                            <a:pt x="0" y="497292"/>
                            <a:pt x="17058" y="514350"/>
                            <a:pt x="38100" y="514350"/>
                          </a:cubicBezTo>
                          <a:lnTo>
                            <a:pt x="228600" y="514350"/>
                          </a:lnTo>
                          <a:cubicBezTo>
                            <a:pt x="249642" y="514350"/>
                            <a:pt x="266700" y="497292"/>
                            <a:pt x="266700" y="476250"/>
                          </a:cubicBezTo>
                          <a:lnTo>
                            <a:pt x="266700" y="38100"/>
                          </a:lnTo>
                          <a:cubicBezTo>
                            <a:pt x="266700" y="17058"/>
                            <a:pt x="249642" y="0"/>
                            <a:pt x="228600" y="0"/>
                          </a:cubicBezTo>
                          <a:close/>
                          <a:moveTo>
                            <a:pt x="247650" y="476250"/>
                          </a:moveTo>
                          <a:cubicBezTo>
                            <a:pt x="247650" y="486771"/>
                            <a:pt x="239121" y="495300"/>
                            <a:pt x="228600" y="495300"/>
                          </a:cubicBezTo>
                          <a:lnTo>
                            <a:pt x="38100" y="495300"/>
                          </a:lnTo>
                          <a:cubicBezTo>
                            <a:pt x="27579" y="495300"/>
                            <a:pt x="19050" y="486771"/>
                            <a:pt x="19050" y="476250"/>
                          </a:cubicBezTo>
                          <a:lnTo>
                            <a:pt x="19050" y="38100"/>
                          </a:lnTo>
                          <a:cubicBezTo>
                            <a:pt x="19050" y="27579"/>
                            <a:pt x="27579" y="19050"/>
                            <a:pt x="38100" y="19050"/>
                          </a:cubicBezTo>
                          <a:lnTo>
                            <a:pt x="228600" y="19050"/>
                          </a:lnTo>
                          <a:cubicBezTo>
                            <a:pt x="239121" y="19050"/>
                            <a:pt x="247650" y="27579"/>
                            <a:pt x="247650" y="38100"/>
                          </a:cubicBezTo>
                          <a:close/>
                        </a:path>
                      </a:pathLst>
                    </a:custGeom>
                    <a:grpFill/>
                    <a:ln w="9525" cap="flat">
                      <a:solidFill>
                        <a:schemeClr val="tx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8" name="자유형: 도형 87">
                      <a:extLst>
                        <a:ext uri="{FF2B5EF4-FFF2-40B4-BE49-F238E27FC236}">
                          <a16:creationId xmlns:a16="http://schemas.microsoft.com/office/drawing/2014/main" id="{DC4885A2-0671-0DBC-8EFB-09B81F0A8E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1365" y="2310081"/>
                      <a:ext cx="152400" cy="19050"/>
                    </a:xfrm>
                    <a:custGeom>
                      <a:avLst/>
                      <a:gdLst>
                        <a:gd name="connsiteX0" fmla="*/ 0 w 152400"/>
                        <a:gd name="connsiteY0" fmla="*/ 0 h 19050"/>
                        <a:gd name="connsiteX1" fmla="*/ 152400 w 152400"/>
                        <a:gd name="connsiteY1" fmla="*/ 0 h 19050"/>
                        <a:gd name="connsiteX2" fmla="*/ 152400 w 152400"/>
                        <a:gd name="connsiteY2" fmla="*/ 19050 h 19050"/>
                        <a:gd name="connsiteX3" fmla="*/ 0 w 152400"/>
                        <a:gd name="connsiteY3" fmla="*/ 19050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2400" h="19050">
                          <a:moveTo>
                            <a:pt x="0" y="0"/>
                          </a:moveTo>
                          <a:lnTo>
                            <a:pt x="152400" y="0"/>
                          </a:lnTo>
                          <a:lnTo>
                            <a:pt x="152400" y="19050"/>
                          </a:lnTo>
                          <a:lnTo>
                            <a:pt x="0" y="19050"/>
                          </a:lnTo>
                          <a:close/>
                        </a:path>
                      </a:pathLst>
                    </a:custGeom>
                    <a:grpFill/>
                    <a:ln w="9525" cap="flat">
                      <a:solidFill>
                        <a:schemeClr val="tx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9" name="자유형: 도형 88">
                      <a:extLst>
                        <a:ext uri="{FF2B5EF4-FFF2-40B4-BE49-F238E27FC236}">
                          <a16:creationId xmlns:a16="http://schemas.microsoft.com/office/drawing/2014/main" id="{BF9CBABC-FBB9-A050-502B-9A9F0F7153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1365" y="2367231"/>
                      <a:ext cx="152400" cy="19050"/>
                    </a:xfrm>
                    <a:custGeom>
                      <a:avLst/>
                      <a:gdLst>
                        <a:gd name="connsiteX0" fmla="*/ 0 w 152400"/>
                        <a:gd name="connsiteY0" fmla="*/ 0 h 19050"/>
                        <a:gd name="connsiteX1" fmla="*/ 152400 w 152400"/>
                        <a:gd name="connsiteY1" fmla="*/ 0 h 19050"/>
                        <a:gd name="connsiteX2" fmla="*/ 152400 w 152400"/>
                        <a:gd name="connsiteY2" fmla="*/ 19050 h 19050"/>
                        <a:gd name="connsiteX3" fmla="*/ 0 w 152400"/>
                        <a:gd name="connsiteY3" fmla="*/ 19050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2400" h="19050">
                          <a:moveTo>
                            <a:pt x="0" y="0"/>
                          </a:moveTo>
                          <a:lnTo>
                            <a:pt x="152400" y="0"/>
                          </a:lnTo>
                          <a:lnTo>
                            <a:pt x="152400" y="19050"/>
                          </a:lnTo>
                          <a:lnTo>
                            <a:pt x="0" y="19050"/>
                          </a:lnTo>
                          <a:close/>
                        </a:path>
                      </a:pathLst>
                    </a:custGeom>
                    <a:grpFill/>
                    <a:ln w="9525" cap="flat">
                      <a:solidFill>
                        <a:schemeClr val="tx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90" name="자유형: 도형 89">
                      <a:extLst>
                        <a:ext uri="{FF2B5EF4-FFF2-40B4-BE49-F238E27FC236}">
                          <a16:creationId xmlns:a16="http://schemas.microsoft.com/office/drawing/2014/main" id="{AE62ECB2-FBB5-8608-D520-4591112B3A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03277" y="2643456"/>
                      <a:ext cx="28575" cy="28575"/>
                    </a:xfrm>
                    <a:custGeom>
                      <a:avLst/>
                      <a:gdLst>
                        <a:gd name="connsiteX0" fmla="*/ 28575 w 28575"/>
                        <a:gd name="connsiteY0" fmla="*/ 14288 h 28575"/>
                        <a:gd name="connsiteX1" fmla="*/ 14288 w 28575"/>
                        <a:gd name="connsiteY1" fmla="*/ 28575 h 28575"/>
                        <a:gd name="connsiteX2" fmla="*/ 0 w 28575"/>
                        <a:gd name="connsiteY2" fmla="*/ 14288 h 28575"/>
                        <a:gd name="connsiteX3" fmla="*/ 14288 w 28575"/>
                        <a:gd name="connsiteY3" fmla="*/ 0 h 28575"/>
                        <a:gd name="connsiteX4" fmla="*/ 28575 w 28575"/>
                        <a:gd name="connsiteY4" fmla="*/ 14288 h 285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575" h="28575">
                          <a:moveTo>
                            <a:pt x="28575" y="14288"/>
                          </a:moveTo>
                          <a:cubicBezTo>
                            <a:pt x="28575" y="22178"/>
                            <a:pt x="22178" y="28575"/>
                            <a:pt x="14288" y="28575"/>
                          </a:cubicBezTo>
                          <a:cubicBezTo>
                            <a:pt x="6397" y="28575"/>
                            <a:pt x="0" y="22178"/>
                            <a:pt x="0" y="14288"/>
                          </a:cubicBezTo>
                          <a:cubicBezTo>
                            <a:pt x="0" y="6397"/>
                            <a:pt x="6397" y="0"/>
                            <a:pt x="14288" y="0"/>
                          </a:cubicBezTo>
                          <a:cubicBezTo>
                            <a:pt x="22178" y="0"/>
                            <a:pt x="28575" y="6397"/>
                            <a:pt x="28575" y="14288"/>
                          </a:cubicBezTo>
                          <a:close/>
                        </a:path>
                      </a:pathLst>
                    </a:custGeom>
                    <a:grpFill/>
                    <a:ln w="9525" cap="flat">
                      <a:solidFill>
                        <a:schemeClr val="tx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82" name="그룹 81">
                    <a:extLst>
                      <a:ext uri="{FF2B5EF4-FFF2-40B4-BE49-F238E27FC236}">
                        <a16:creationId xmlns:a16="http://schemas.microsoft.com/office/drawing/2014/main" id="{866C4840-FC39-02E4-744A-DB52C2F9E13F}"/>
                      </a:ext>
                    </a:extLst>
                  </p:cNvPr>
                  <p:cNvGrpSpPr/>
                  <p:nvPr/>
                </p:nvGrpSpPr>
                <p:grpSpPr>
                  <a:xfrm>
                    <a:off x="10592240" y="3867801"/>
                    <a:ext cx="220413" cy="425083"/>
                    <a:chOff x="7984215" y="2233881"/>
                    <a:chExt cx="266700" cy="514350"/>
                  </a:xfrm>
                  <a:solidFill>
                    <a:schemeClr val="tx1"/>
                  </a:solidFill>
                </p:grpSpPr>
                <p:sp>
                  <p:nvSpPr>
                    <p:cNvPr id="83" name="자유형: 도형 82">
                      <a:extLst>
                        <a:ext uri="{FF2B5EF4-FFF2-40B4-BE49-F238E27FC236}">
                          <a16:creationId xmlns:a16="http://schemas.microsoft.com/office/drawing/2014/main" id="{D25D97CF-B989-7B5C-F2A8-66F0A98E2C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84215" y="2233881"/>
                      <a:ext cx="266700" cy="514350"/>
                    </a:xfrm>
                    <a:custGeom>
                      <a:avLst/>
                      <a:gdLst>
                        <a:gd name="connsiteX0" fmla="*/ 228600 w 266700"/>
                        <a:gd name="connsiteY0" fmla="*/ 0 h 514350"/>
                        <a:gd name="connsiteX1" fmla="*/ 38100 w 266700"/>
                        <a:gd name="connsiteY1" fmla="*/ 0 h 514350"/>
                        <a:gd name="connsiteX2" fmla="*/ 0 w 266700"/>
                        <a:gd name="connsiteY2" fmla="*/ 38100 h 514350"/>
                        <a:gd name="connsiteX3" fmla="*/ 0 w 266700"/>
                        <a:gd name="connsiteY3" fmla="*/ 476250 h 514350"/>
                        <a:gd name="connsiteX4" fmla="*/ 38100 w 266700"/>
                        <a:gd name="connsiteY4" fmla="*/ 514350 h 514350"/>
                        <a:gd name="connsiteX5" fmla="*/ 228600 w 266700"/>
                        <a:gd name="connsiteY5" fmla="*/ 514350 h 514350"/>
                        <a:gd name="connsiteX6" fmla="*/ 266700 w 266700"/>
                        <a:gd name="connsiteY6" fmla="*/ 476250 h 514350"/>
                        <a:gd name="connsiteX7" fmla="*/ 266700 w 266700"/>
                        <a:gd name="connsiteY7" fmla="*/ 38100 h 514350"/>
                        <a:gd name="connsiteX8" fmla="*/ 228600 w 266700"/>
                        <a:gd name="connsiteY8" fmla="*/ 0 h 514350"/>
                        <a:gd name="connsiteX9" fmla="*/ 247650 w 266700"/>
                        <a:gd name="connsiteY9" fmla="*/ 476250 h 514350"/>
                        <a:gd name="connsiteX10" fmla="*/ 228600 w 266700"/>
                        <a:gd name="connsiteY10" fmla="*/ 495300 h 514350"/>
                        <a:gd name="connsiteX11" fmla="*/ 38100 w 266700"/>
                        <a:gd name="connsiteY11" fmla="*/ 495300 h 514350"/>
                        <a:gd name="connsiteX12" fmla="*/ 19050 w 266700"/>
                        <a:gd name="connsiteY12" fmla="*/ 476250 h 514350"/>
                        <a:gd name="connsiteX13" fmla="*/ 19050 w 266700"/>
                        <a:gd name="connsiteY13" fmla="*/ 38100 h 514350"/>
                        <a:gd name="connsiteX14" fmla="*/ 38100 w 266700"/>
                        <a:gd name="connsiteY14" fmla="*/ 19050 h 514350"/>
                        <a:gd name="connsiteX15" fmla="*/ 228600 w 266700"/>
                        <a:gd name="connsiteY15" fmla="*/ 19050 h 514350"/>
                        <a:gd name="connsiteX16" fmla="*/ 247650 w 266700"/>
                        <a:gd name="connsiteY16" fmla="*/ 38100 h 5143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66700" h="514350">
                          <a:moveTo>
                            <a:pt x="228600" y="0"/>
                          </a:moveTo>
                          <a:lnTo>
                            <a:pt x="38100" y="0"/>
                          </a:lnTo>
                          <a:cubicBezTo>
                            <a:pt x="17058" y="0"/>
                            <a:pt x="0" y="17058"/>
                            <a:pt x="0" y="38100"/>
                          </a:cubicBezTo>
                          <a:lnTo>
                            <a:pt x="0" y="476250"/>
                          </a:lnTo>
                          <a:cubicBezTo>
                            <a:pt x="0" y="497292"/>
                            <a:pt x="17058" y="514350"/>
                            <a:pt x="38100" y="514350"/>
                          </a:cubicBezTo>
                          <a:lnTo>
                            <a:pt x="228600" y="514350"/>
                          </a:lnTo>
                          <a:cubicBezTo>
                            <a:pt x="249642" y="514350"/>
                            <a:pt x="266700" y="497292"/>
                            <a:pt x="266700" y="476250"/>
                          </a:cubicBezTo>
                          <a:lnTo>
                            <a:pt x="266700" y="38100"/>
                          </a:lnTo>
                          <a:cubicBezTo>
                            <a:pt x="266700" y="17058"/>
                            <a:pt x="249642" y="0"/>
                            <a:pt x="228600" y="0"/>
                          </a:cubicBezTo>
                          <a:close/>
                          <a:moveTo>
                            <a:pt x="247650" y="476250"/>
                          </a:moveTo>
                          <a:cubicBezTo>
                            <a:pt x="247650" y="486771"/>
                            <a:pt x="239121" y="495300"/>
                            <a:pt x="228600" y="495300"/>
                          </a:cubicBezTo>
                          <a:lnTo>
                            <a:pt x="38100" y="495300"/>
                          </a:lnTo>
                          <a:cubicBezTo>
                            <a:pt x="27579" y="495300"/>
                            <a:pt x="19050" y="486771"/>
                            <a:pt x="19050" y="476250"/>
                          </a:cubicBezTo>
                          <a:lnTo>
                            <a:pt x="19050" y="38100"/>
                          </a:lnTo>
                          <a:cubicBezTo>
                            <a:pt x="19050" y="27579"/>
                            <a:pt x="27579" y="19050"/>
                            <a:pt x="38100" y="19050"/>
                          </a:cubicBezTo>
                          <a:lnTo>
                            <a:pt x="228600" y="19050"/>
                          </a:lnTo>
                          <a:cubicBezTo>
                            <a:pt x="239121" y="19050"/>
                            <a:pt x="247650" y="27579"/>
                            <a:pt x="247650" y="38100"/>
                          </a:cubicBezTo>
                          <a:close/>
                        </a:path>
                      </a:pathLst>
                    </a:custGeom>
                    <a:grpFill/>
                    <a:ln w="9525" cap="flat">
                      <a:solidFill>
                        <a:schemeClr val="tx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4" name="자유형: 도형 83">
                      <a:extLst>
                        <a:ext uri="{FF2B5EF4-FFF2-40B4-BE49-F238E27FC236}">
                          <a16:creationId xmlns:a16="http://schemas.microsoft.com/office/drawing/2014/main" id="{7A0F3F8A-D709-FB8F-DA5A-8F59B9C280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1365" y="2310081"/>
                      <a:ext cx="152400" cy="19050"/>
                    </a:xfrm>
                    <a:custGeom>
                      <a:avLst/>
                      <a:gdLst>
                        <a:gd name="connsiteX0" fmla="*/ 0 w 152400"/>
                        <a:gd name="connsiteY0" fmla="*/ 0 h 19050"/>
                        <a:gd name="connsiteX1" fmla="*/ 152400 w 152400"/>
                        <a:gd name="connsiteY1" fmla="*/ 0 h 19050"/>
                        <a:gd name="connsiteX2" fmla="*/ 152400 w 152400"/>
                        <a:gd name="connsiteY2" fmla="*/ 19050 h 19050"/>
                        <a:gd name="connsiteX3" fmla="*/ 0 w 152400"/>
                        <a:gd name="connsiteY3" fmla="*/ 19050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2400" h="19050">
                          <a:moveTo>
                            <a:pt x="0" y="0"/>
                          </a:moveTo>
                          <a:lnTo>
                            <a:pt x="152400" y="0"/>
                          </a:lnTo>
                          <a:lnTo>
                            <a:pt x="152400" y="19050"/>
                          </a:lnTo>
                          <a:lnTo>
                            <a:pt x="0" y="19050"/>
                          </a:lnTo>
                          <a:close/>
                        </a:path>
                      </a:pathLst>
                    </a:custGeom>
                    <a:grpFill/>
                    <a:ln w="9525" cap="flat">
                      <a:solidFill>
                        <a:schemeClr val="tx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5" name="자유형: 도형 84">
                      <a:extLst>
                        <a:ext uri="{FF2B5EF4-FFF2-40B4-BE49-F238E27FC236}">
                          <a16:creationId xmlns:a16="http://schemas.microsoft.com/office/drawing/2014/main" id="{2BDA2E54-F69A-D232-57A8-9C71332928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1365" y="2367231"/>
                      <a:ext cx="152400" cy="19050"/>
                    </a:xfrm>
                    <a:custGeom>
                      <a:avLst/>
                      <a:gdLst>
                        <a:gd name="connsiteX0" fmla="*/ 0 w 152400"/>
                        <a:gd name="connsiteY0" fmla="*/ 0 h 19050"/>
                        <a:gd name="connsiteX1" fmla="*/ 152400 w 152400"/>
                        <a:gd name="connsiteY1" fmla="*/ 0 h 19050"/>
                        <a:gd name="connsiteX2" fmla="*/ 152400 w 152400"/>
                        <a:gd name="connsiteY2" fmla="*/ 19050 h 19050"/>
                        <a:gd name="connsiteX3" fmla="*/ 0 w 152400"/>
                        <a:gd name="connsiteY3" fmla="*/ 19050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2400" h="19050">
                          <a:moveTo>
                            <a:pt x="0" y="0"/>
                          </a:moveTo>
                          <a:lnTo>
                            <a:pt x="152400" y="0"/>
                          </a:lnTo>
                          <a:lnTo>
                            <a:pt x="152400" y="19050"/>
                          </a:lnTo>
                          <a:lnTo>
                            <a:pt x="0" y="19050"/>
                          </a:lnTo>
                          <a:close/>
                        </a:path>
                      </a:pathLst>
                    </a:custGeom>
                    <a:grpFill/>
                    <a:ln w="9525" cap="flat">
                      <a:solidFill>
                        <a:schemeClr val="tx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6" name="자유형: 도형 85">
                      <a:extLst>
                        <a:ext uri="{FF2B5EF4-FFF2-40B4-BE49-F238E27FC236}">
                          <a16:creationId xmlns:a16="http://schemas.microsoft.com/office/drawing/2014/main" id="{A34DB895-3BAE-B9AC-DF4C-A6B961D56F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03277" y="2643456"/>
                      <a:ext cx="28575" cy="28575"/>
                    </a:xfrm>
                    <a:custGeom>
                      <a:avLst/>
                      <a:gdLst>
                        <a:gd name="connsiteX0" fmla="*/ 28575 w 28575"/>
                        <a:gd name="connsiteY0" fmla="*/ 14288 h 28575"/>
                        <a:gd name="connsiteX1" fmla="*/ 14288 w 28575"/>
                        <a:gd name="connsiteY1" fmla="*/ 28575 h 28575"/>
                        <a:gd name="connsiteX2" fmla="*/ 0 w 28575"/>
                        <a:gd name="connsiteY2" fmla="*/ 14288 h 28575"/>
                        <a:gd name="connsiteX3" fmla="*/ 14288 w 28575"/>
                        <a:gd name="connsiteY3" fmla="*/ 0 h 28575"/>
                        <a:gd name="connsiteX4" fmla="*/ 28575 w 28575"/>
                        <a:gd name="connsiteY4" fmla="*/ 14288 h 285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575" h="28575">
                          <a:moveTo>
                            <a:pt x="28575" y="14288"/>
                          </a:moveTo>
                          <a:cubicBezTo>
                            <a:pt x="28575" y="22178"/>
                            <a:pt x="22178" y="28575"/>
                            <a:pt x="14288" y="28575"/>
                          </a:cubicBezTo>
                          <a:cubicBezTo>
                            <a:pt x="6397" y="28575"/>
                            <a:pt x="0" y="22178"/>
                            <a:pt x="0" y="14288"/>
                          </a:cubicBezTo>
                          <a:cubicBezTo>
                            <a:pt x="0" y="6397"/>
                            <a:pt x="6397" y="0"/>
                            <a:pt x="14288" y="0"/>
                          </a:cubicBezTo>
                          <a:cubicBezTo>
                            <a:pt x="22178" y="0"/>
                            <a:pt x="28575" y="6397"/>
                            <a:pt x="28575" y="14288"/>
                          </a:cubicBezTo>
                          <a:close/>
                        </a:path>
                      </a:pathLst>
                    </a:custGeom>
                    <a:grpFill/>
                    <a:ln w="9525" cap="flat">
                      <a:solidFill>
                        <a:schemeClr val="tx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4812B431-AA11-21A9-A056-032F0E028E73}"/>
                    </a:ext>
                  </a:extLst>
                </p:cNvPr>
                <p:cNvSpPr txBox="1"/>
                <p:nvPr/>
              </p:nvSpPr>
              <p:spPr>
                <a:xfrm>
                  <a:off x="9497083" y="4719717"/>
                  <a:ext cx="1217023" cy="2708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Aggregator</a:t>
                  </a:r>
                  <a:endParaRPr lang="ko-KR" altLang="en-US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FE6C7A0-B509-115A-DA98-9EC9FC4CD237}"/>
                  </a:ext>
                </a:extLst>
              </p:cNvPr>
              <p:cNvSpPr txBox="1"/>
              <p:nvPr/>
            </p:nvSpPr>
            <p:spPr>
              <a:xfrm>
                <a:off x="10208812" y="2612336"/>
                <a:ext cx="132041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Updated model</a:t>
                </a:r>
                <a:endParaRPr lang="ko-KR" altLang="en-US" sz="1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51" name="그룹 50">
                <a:extLst>
                  <a:ext uri="{FF2B5EF4-FFF2-40B4-BE49-F238E27FC236}">
                    <a16:creationId xmlns:a16="http://schemas.microsoft.com/office/drawing/2014/main" id="{280209E2-CB5A-4CA5-3AE6-19A7C3F12C4B}"/>
                  </a:ext>
                </a:extLst>
              </p:cNvPr>
              <p:cNvGrpSpPr/>
              <p:nvPr/>
            </p:nvGrpSpPr>
            <p:grpSpPr>
              <a:xfrm>
                <a:off x="10548193" y="1814325"/>
                <a:ext cx="659527" cy="674881"/>
                <a:chOff x="10017277" y="2500351"/>
                <a:chExt cx="639449" cy="613529"/>
              </a:xfrm>
            </p:grpSpPr>
            <p:sp>
              <p:nvSpPr>
                <p:cNvPr id="52" name="타원 51">
                  <a:extLst>
                    <a:ext uri="{FF2B5EF4-FFF2-40B4-BE49-F238E27FC236}">
                      <a16:creationId xmlns:a16="http://schemas.microsoft.com/office/drawing/2014/main" id="{43B690DC-FC7C-7BAA-4F19-617A272C7F65}"/>
                    </a:ext>
                  </a:extLst>
                </p:cNvPr>
                <p:cNvSpPr/>
                <p:nvPr/>
              </p:nvSpPr>
              <p:spPr>
                <a:xfrm>
                  <a:off x="10198393" y="2503154"/>
                  <a:ext cx="89256" cy="89256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" name="타원 52">
                  <a:extLst>
                    <a:ext uri="{FF2B5EF4-FFF2-40B4-BE49-F238E27FC236}">
                      <a16:creationId xmlns:a16="http://schemas.microsoft.com/office/drawing/2014/main" id="{0897AF7B-3C7F-3C5F-CE30-C14BE47CFE0F}"/>
                    </a:ext>
                  </a:extLst>
                </p:cNvPr>
                <p:cNvSpPr/>
                <p:nvPr/>
              </p:nvSpPr>
              <p:spPr>
                <a:xfrm>
                  <a:off x="10198393" y="2674411"/>
                  <a:ext cx="89256" cy="89256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4" name="타원 53">
                  <a:extLst>
                    <a:ext uri="{FF2B5EF4-FFF2-40B4-BE49-F238E27FC236}">
                      <a16:creationId xmlns:a16="http://schemas.microsoft.com/office/drawing/2014/main" id="{15B5FE02-919B-8D2D-2F76-E6A1593BB667}"/>
                    </a:ext>
                  </a:extLst>
                </p:cNvPr>
                <p:cNvSpPr/>
                <p:nvPr/>
              </p:nvSpPr>
              <p:spPr>
                <a:xfrm>
                  <a:off x="10198393" y="2849517"/>
                  <a:ext cx="89256" cy="89256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5" name="타원 54">
                  <a:extLst>
                    <a:ext uri="{FF2B5EF4-FFF2-40B4-BE49-F238E27FC236}">
                      <a16:creationId xmlns:a16="http://schemas.microsoft.com/office/drawing/2014/main" id="{32046B32-4569-A384-130D-B305BD7F5AEF}"/>
                    </a:ext>
                  </a:extLst>
                </p:cNvPr>
                <p:cNvSpPr/>
                <p:nvPr/>
              </p:nvSpPr>
              <p:spPr>
                <a:xfrm>
                  <a:off x="10198393" y="3024624"/>
                  <a:ext cx="89256" cy="89256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6" name="타원 55">
                  <a:extLst>
                    <a:ext uri="{FF2B5EF4-FFF2-40B4-BE49-F238E27FC236}">
                      <a16:creationId xmlns:a16="http://schemas.microsoft.com/office/drawing/2014/main" id="{06A1D36A-432A-53FB-0828-71EAF9DF0F32}"/>
                    </a:ext>
                  </a:extLst>
                </p:cNvPr>
                <p:cNvSpPr/>
                <p:nvPr/>
              </p:nvSpPr>
              <p:spPr>
                <a:xfrm>
                  <a:off x="10386857" y="2500351"/>
                  <a:ext cx="89256" cy="89256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7" name="타원 56">
                  <a:extLst>
                    <a:ext uri="{FF2B5EF4-FFF2-40B4-BE49-F238E27FC236}">
                      <a16:creationId xmlns:a16="http://schemas.microsoft.com/office/drawing/2014/main" id="{719EE943-6981-3D01-E2A1-58854C24CBA2}"/>
                    </a:ext>
                  </a:extLst>
                </p:cNvPr>
                <p:cNvSpPr/>
                <p:nvPr/>
              </p:nvSpPr>
              <p:spPr>
                <a:xfrm>
                  <a:off x="10386857" y="2671608"/>
                  <a:ext cx="89256" cy="89256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8" name="타원 57">
                  <a:extLst>
                    <a:ext uri="{FF2B5EF4-FFF2-40B4-BE49-F238E27FC236}">
                      <a16:creationId xmlns:a16="http://schemas.microsoft.com/office/drawing/2014/main" id="{74EEDA84-6BBA-4572-06B9-71B5F82B5BB0}"/>
                    </a:ext>
                  </a:extLst>
                </p:cNvPr>
                <p:cNvSpPr/>
                <p:nvPr/>
              </p:nvSpPr>
              <p:spPr>
                <a:xfrm>
                  <a:off x="10386857" y="2846715"/>
                  <a:ext cx="89256" cy="89256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9" name="타원 58">
                  <a:extLst>
                    <a:ext uri="{FF2B5EF4-FFF2-40B4-BE49-F238E27FC236}">
                      <a16:creationId xmlns:a16="http://schemas.microsoft.com/office/drawing/2014/main" id="{87C6A616-ED2C-1309-956D-9A906052B71A}"/>
                    </a:ext>
                  </a:extLst>
                </p:cNvPr>
                <p:cNvSpPr/>
                <p:nvPr/>
              </p:nvSpPr>
              <p:spPr>
                <a:xfrm>
                  <a:off x="10386857" y="3021822"/>
                  <a:ext cx="89256" cy="89256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0" name="타원 59">
                  <a:extLst>
                    <a:ext uri="{FF2B5EF4-FFF2-40B4-BE49-F238E27FC236}">
                      <a16:creationId xmlns:a16="http://schemas.microsoft.com/office/drawing/2014/main" id="{5D18669F-32EF-0DB8-26CE-F2A11192D831}"/>
                    </a:ext>
                  </a:extLst>
                </p:cNvPr>
                <p:cNvSpPr/>
                <p:nvPr/>
              </p:nvSpPr>
              <p:spPr>
                <a:xfrm>
                  <a:off x="10017277" y="2591542"/>
                  <a:ext cx="89256" cy="89256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1" name="타원 60">
                  <a:extLst>
                    <a:ext uri="{FF2B5EF4-FFF2-40B4-BE49-F238E27FC236}">
                      <a16:creationId xmlns:a16="http://schemas.microsoft.com/office/drawing/2014/main" id="{4AC9B999-E87D-15B6-FDF6-F6B1F6A3DE25}"/>
                    </a:ext>
                  </a:extLst>
                </p:cNvPr>
                <p:cNvSpPr/>
                <p:nvPr/>
              </p:nvSpPr>
              <p:spPr>
                <a:xfrm>
                  <a:off x="10017277" y="2766649"/>
                  <a:ext cx="89256" cy="89256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2" name="타원 61">
                  <a:extLst>
                    <a:ext uri="{FF2B5EF4-FFF2-40B4-BE49-F238E27FC236}">
                      <a16:creationId xmlns:a16="http://schemas.microsoft.com/office/drawing/2014/main" id="{9241B084-4820-2F4A-4BC5-D254A4B385E2}"/>
                    </a:ext>
                  </a:extLst>
                </p:cNvPr>
                <p:cNvSpPr/>
                <p:nvPr/>
              </p:nvSpPr>
              <p:spPr>
                <a:xfrm>
                  <a:off x="10017277" y="2941755"/>
                  <a:ext cx="89256" cy="89256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3" name="타원 62">
                  <a:extLst>
                    <a:ext uri="{FF2B5EF4-FFF2-40B4-BE49-F238E27FC236}">
                      <a16:creationId xmlns:a16="http://schemas.microsoft.com/office/drawing/2014/main" id="{2BE8A1A0-0EAF-64F6-730F-E5D00DC5EDE5}"/>
                    </a:ext>
                  </a:extLst>
                </p:cNvPr>
                <p:cNvSpPr/>
                <p:nvPr/>
              </p:nvSpPr>
              <p:spPr>
                <a:xfrm>
                  <a:off x="10567470" y="2671608"/>
                  <a:ext cx="89256" cy="89256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4" name="타원 63">
                  <a:extLst>
                    <a:ext uri="{FF2B5EF4-FFF2-40B4-BE49-F238E27FC236}">
                      <a16:creationId xmlns:a16="http://schemas.microsoft.com/office/drawing/2014/main" id="{8E7C7ABB-07AC-3EC0-EC0E-E13EBF957CDB}"/>
                    </a:ext>
                  </a:extLst>
                </p:cNvPr>
                <p:cNvSpPr/>
                <p:nvPr/>
              </p:nvSpPr>
              <p:spPr>
                <a:xfrm>
                  <a:off x="10567470" y="2846715"/>
                  <a:ext cx="89256" cy="89256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65" name="직선 연결선 64">
                  <a:extLst>
                    <a:ext uri="{FF2B5EF4-FFF2-40B4-BE49-F238E27FC236}">
                      <a16:creationId xmlns:a16="http://schemas.microsoft.com/office/drawing/2014/main" id="{5E87AC18-867D-A9F4-BC4D-0EE32AA95447}"/>
                    </a:ext>
                  </a:extLst>
                </p:cNvPr>
                <p:cNvCxnSpPr>
                  <a:stCxn id="60" idx="7"/>
                  <a:endCxn id="52" idx="2"/>
                </p:cNvCxnSpPr>
                <p:nvPr/>
              </p:nvCxnSpPr>
              <p:spPr>
                <a:xfrm flipV="1">
                  <a:off x="10093462" y="2547782"/>
                  <a:ext cx="104931" cy="56831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직선 연결선 65">
                  <a:extLst>
                    <a:ext uri="{FF2B5EF4-FFF2-40B4-BE49-F238E27FC236}">
                      <a16:creationId xmlns:a16="http://schemas.microsoft.com/office/drawing/2014/main" id="{FC301BBE-C5B7-3944-22CA-E9F65E1FD00D}"/>
                    </a:ext>
                  </a:extLst>
                </p:cNvPr>
                <p:cNvCxnSpPr>
                  <a:cxnSpLocks/>
                  <a:stCxn id="52" idx="6"/>
                  <a:endCxn id="56" idx="2"/>
                </p:cNvCxnSpPr>
                <p:nvPr/>
              </p:nvCxnSpPr>
              <p:spPr>
                <a:xfrm flipV="1">
                  <a:off x="10287649" y="2544979"/>
                  <a:ext cx="99208" cy="2802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직선 연결선 66">
                  <a:extLst>
                    <a:ext uri="{FF2B5EF4-FFF2-40B4-BE49-F238E27FC236}">
                      <a16:creationId xmlns:a16="http://schemas.microsoft.com/office/drawing/2014/main" id="{E712E1B3-FD4F-30E0-2C22-3B9A8BD52E98}"/>
                    </a:ext>
                  </a:extLst>
                </p:cNvPr>
                <p:cNvCxnSpPr>
                  <a:cxnSpLocks/>
                  <a:stCxn id="56" idx="5"/>
                  <a:endCxn id="63" idx="1"/>
                </p:cNvCxnSpPr>
                <p:nvPr/>
              </p:nvCxnSpPr>
              <p:spPr>
                <a:xfrm>
                  <a:off x="10463043" y="2576536"/>
                  <a:ext cx="117498" cy="108143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직선 연결선 67">
                  <a:extLst>
                    <a:ext uri="{FF2B5EF4-FFF2-40B4-BE49-F238E27FC236}">
                      <a16:creationId xmlns:a16="http://schemas.microsoft.com/office/drawing/2014/main" id="{7D202207-48A5-0F2D-B745-161E6FBF348E}"/>
                    </a:ext>
                  </a:extLst>
                </p:cNvPr>
                <p:cNvCxnSpPr>
                  <a:cxnSpLocks/>
                  <a:stCxn id="61" idx="7"/>
                  <a:endCxn id="53" idx="2"/>
                </p:cNvCxnSpPr>
                <p:nvPr/>
              </p:nvCxnSpPr>
              <p:spPr>
                <a:xfrm flipV="1">
                  <a:off x="10093462" y="2719039"/>
                  <a:ext cx="104931" cy="60681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직선 연결선 68">
                  <a:extLst>
                    <a:ext uri="{FF2B5EF4-FFF2-40B4-BE49-F238E27FC236}">
                      <a16:creationId xmlns:a16="http://schemas.microsoft.com/office/drawing/2014/main" id="{25A60658-5871-FE87-0059-70CAC0A115A4}"/>
                    </a:ext>
                  </a:extLst>
                </p:cNvPr>
                <p:cNvCxnSpPr>
                  <a:cxnSpLocks/>
                  <a:stCxn id="61" idx="5"/>
                  <a:endCxn id="54" idx="2"/>
                </p:cNvCxnSpPr>
                <p:nvPr/>
              </p:nvCxnSpPr>
              <p:spPr>
                <a:xfrm>
                  <a:off x="10093462" y="2842834"/>
                  <a:ext cx="104931" cy="51312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직선 연결선 69">
                  <a:extLst>
                    <a:ext uri="{FF2B5EF4-FFF2-40B4-BE49-F238E27FC236}">
                      <a16:creationId xmlns:a16="http://schemas.microsoft.com/office/drawing/2014/main" id="{20EAD4A4-CE89-9C59-8ACA-CE1EE41071C8}"/>
                    </a:ext>
                  </a:extLst>
                </p:cNvPr>
                <p:cNvCxnSpPr>
                  <a:cxnSpLocks/>
                  <a:stCxn id="62" idx="5"/>
                  <a:endCxn id="55" idx="2"/>
                </p:cNvCxnSpPr>
                <p:nvPr/>
              </p:nvCxnSpPr>
              <p:spPr>
                <a:xfrm>
                  <a:off x="10093462" y="3017941"/>
                  <a:ext cx="104931" cy="51312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직선 연결선 70">
                  <a:extLst>
                    <a:ext uri="{FF2B5EF4-FFF2-40B4-BE49-F238E27FC236}">
                      <a16:creationId xmlns:a16="http://schemas.microsoft.com/office/drawing/2014/main" id="{EED54BFF-6455-B620-DA3B-87710D249E33}"/>
                    </a:ext>
                  </a:extLst>
                </p:cNvPr>
                <p:cNvCxnSpPr>
                  <a:cxnSpLocks/>
                  <a:stCxn id="55" idx="6"/>
                  <a:endCxn id="59" idx="2"/>
                </p:cNvCxnSpPr>
                <p:nvPr/>
              </p:nvCxnSpPr>
              <p:spPr>
                <a:xfrm flipV="1">
                  <a:off x="10287649" y="3066450"/>
                  <a:ext cx="99208" cy="2802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직선 연결선 71">
                  <a:extLst>
                    <a:ext uri="{FF2B5EF4-FFF2-40B4-BE49-F238E27FC236}">
                      <a16:creationId xmlns:a16="http://schemas.microsoft.com/office/drawing/2014/main" id="{DF41354C-51D3-78AF-68CC-F2CC4ACFBE69}"/>
                    </a:ext>
                  </a:extLst>
                </p:cNvPr>
                <p:cNvCxnSpPr>
                  <a:cxnSpLocks/>
                  <a:stCxn id="54" idx="7"/>
                  <a:endCxn id="57" idx="3"/>
                </p:cNvCxnSpPr>
                <p:nvPr/>
              </p:nvCxnSpPr>
              <p:spPr>
                <a:xfrm flipV="1">
                  <a:off x="10274578" y="2747793"/>
                  <a:ext cx="125350" cy="114795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직선 연결선 72">
                  <a:extLst>
                    <a:ext uri="{FF2B5EF4-FFF2-40B4-BE49-F238E27FC236}">
                      <a16:creationId xmlns:a16="http://schemas.microsoft.com/office/drawing/2014/main" id="{EDC50539-D972-2434-AF45-C4AEE7A91657}"/>
                    </a:ext>
                  </a:extLst>
                </p:cNvPr>
                <p:cNvCxnSpPr>
                  <a:cxnSpLocks/>
                  <a:stCxn id="53" idx="5"/>
                  <a:endCxn id="58" idx="1"/>
                </p:cNvCxnSpPr>
                <p:nvPr/>
              </p:nvCxnSpPr>
              <p:spPr>
                <a:xfrm>
                  <a:off x="10274578" y="2750596"/>
                  <a:ext cx="125350" cy="10919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직선 연결선 73">
                  <a:extLst>
                    <a:ext uri="{FF2B5EF4-FFF2-40B4-BE49-F238E27FC236}">
                      <a16:creationId xmlns:a16="http://schemas.microsoft.com/office/drawing/2014/main" id="{825AB526-EA86-9371-F0C5-9CB125548B86}"/>
                    </a:ext>
                  </a:extLst>
                </p:cNvPr>
                <p:cNvCxnSpPr>
                  <a:cxnSpLocks/>
                  <a:stCxn id="57" idx="6"/>
                  <a:endCxn id="63" idx="2"/>
                </p:cNvCxnSpPr>
                <p:nvPr/>
              </p:nvCxnSpPr>
              <p:spPr>
                <a:xfrm>
                  <a:off x="10476114" y="2716236"/>
                  <a:ext cx="91356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직선 연결선 74">
                  <a:extLst>
                    <a:ext uri="{FF2B5EF4-FFF2-40B4-BE49-F238E27FC236}">
                      <a16:creationId xmlns:a16="http://schemas.microsoft.com/office/drawing/2014/main" id="{CF401B80-FFFA-3CFC-2355-C5CFA10E3305}"/>
                    </a:ext>
                  </a:extLst>
                </p:cNvPr>
                <p:cNvCxnSpPr>
                  <a:cxnSpLocks/>
                  <a:stCxn id="58" idx="6"/>
                  <a:endCxn id="64" idx="2"/>
                </p:cNvCxnSpPr>
                <p:nvPr/>
              </p:nvCxnSpPr>
              <p:spPr>
                <a:xfrm>
                  <a:off x="10476114" y="2891343"/>
                  <a:ext cx="91356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직선 연결선 75">
                  <a:extLst>
                    <a:ext uri="{FF2B5EF4-FFF2-40B4-BE49-F238E27FC236}">
                      <a16:creationId xmlns:a16="http://schemas.microsoft.com/office/drawing/2014/main" id="{D5847D2D-EA5F-F206-6B4C-C40D2BE9286B}"/>
                    </a:ext>
                  </a:extLst>
                </p:cNvPr>
                <p:cNvCxnSpPr>
                  <a:cxnSpLocks/>
                  <a:stCxn id="59" idx="7"/>
                  <a:endCxn id="64" idx="3"/>
                </p:cNvCxnSpPr>
                <p:nvPr/>
              </p:nvCxnSpPr>
              <p:spPr>
                <a:xfrm flipV="1">
                  <a:off x="10463043" y="2922900"/>
                  <a:ext cx="117498" cy="111993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직선 연결선 76">
                  <a:extLst>
                    <a:ext uri="{FF2B5EF4-FFF2-40B4-BE49-F238E27FC236}">
                      <a16:creationId xmlns:a16="http://schemas.microsoft.com/office/drawing/2014/main" id="{3B794043-66E6-33C1-764D-1655050880C8}"/>
                    </a:ext>
                  </a:extLst>
                </p:cNvPr>
                <p:cNvCxnSpPr>
                  <a:cxnSpLocks/>
                  <a:stCxn id="63" idx="4"/>
                  <a:endCxn id="64" idx="0"/>
                </p:cNvCxnSpPr>
                <p:nvPr/>
              </p:nvCxnSpPr>
              <p:spPr>
                <a:xfrm>
                  <a:off x="10612098" y="2760865"/>
                  <a:ext cx="0" cy="8585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3" name="직선 화살표 연결선 42">
                <a:extLst>
                  <a:ext uri="{FF2B5EF4-FFF2-40B4-BE49-F238E27FC236}">
                    <a16:creationId xmlns:a16="http://schemas.microsoft.com/office/drawing/2014/main" id="{7E2A7C9D-9A8B-5204-9BF5-4E8DF2175F7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15919" y="2661317"/>
                <a:ext cx="856854" cy="464983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직선 화살표 연결선 43">
                <a:extLst>
                  <a:ext uri="{FF2B5EF4-FFF2-40B4-BE49-F238E27FC236}">
                    <a16:creationId xmlns:a16="http://schemas.microsoft.com/office/drawing/2014/main" id="{0A7A6551-0AAD-2CE6-75DE-FA41D2DC90A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761088" y="2671011"/>
                <a:ext cx="1845" cy="448005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직선 화살표 연결선 44">
                <a:extLst>
                  <a:ext uri="{FF2B5EF4-FFF2-40B4-BE49-F238E27FC236}">
                    <a16:creationId xmlns:a16="http://schemas.microsoft.com/office/drawing/2014/main" id="{777439AF-973B-6E27-B132-771AC9E42CD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949403" y="2661317"/>
                <a:ext cx="860545" cy="464983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81373CE-5515-5544-DE63-F8142585EBC0}"/>
                  </a:ext>
                </a:extLst>
              </p:cNvPr>
              <p:cNvSpPr txBox="1"/>
              <p:nvPr/>
            </p:nvSpPr>
            <p:spPr>
              <a:xfrm>
                <a:off x="8118049" y="1703534"/>
                <a:ext cx="132041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Server</a:t>
                </a:r>
                <a:endParaRPr lang="ko-KR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8" name="연결선: 꺾임 47">
                <a:extLst>
                  <a:ext uri="{FF2B5EF4-FFF2-40B4-BE49-F238E27FC236}">
                    <a16:creationId xmlns:a16="http://schemas.microsoft.com/office/drawing/2014/main" id="{31886549-F317-66F3-274E-6BB04E66F4A9}"/>
                  </a:ext>
                </a:extLst>
              </p:cNvPr>
              <p:cNvCxnSpPr>
                <a:cxnSpLocks/>
                <a:stCxn id="50" idx="2"/>
              </p:cNvCxnSpPr>
              <p:nvPr/>
            </p:nvCxnSpPr>
            <p:spPr>
              <a:xfrm rot="5400000">
                <a:off x="10072548" y="3319545"/>
                <a:ext cx="1257458" cy="335483"/>
              </a:xfrm>
              <a:prstGeom prst="bentConnector3">
                <a:avLst>
                  <a:gd name="adj1" fmla="val 100297"/>
                </a:avLst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직선 화살표 연결선 48">
                <a:extLst>
                  <a:ext uri="{FF2B5EF4-FFF2-40B4-BE49-F238E27FC236}">
                    <a16:creationId xmlns:a16="http://schemas.microsoft.com/office/drawing/2014/main" id="{8F89D104-D22B-0C3E-680A-4189C346EC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35050" y="2177094"/>
                <a:ext cx="1197763" cy="0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9BEF0B4-C56E-B5C4-7296-07DCA9999DC1}"/>
                </a:ext>
              </a:extLst>
            </p:cNvPr>
            <p:cNvSpPr txBox="1"/>
            <p:nvPr/>
          </p:nvSpPr>
          <p:spPr>
            <a:xfrm>
              <a:off x="7550246" y="5176904"/>
              <a:ext cx="355992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spc="-30" dirty="0"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</a:rPr>
                <a:t>&lt;Federated Learning&gt;</a:t>
              </a:r>
              <a:endParaRPr lang="ko-KR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2" name="슬라이드 번호 개체 틀 221">
            <a:extLst>
              <a:ext uri="{FF2B5EF4-FFF2-40B4-BE49-F238E27FC236}">
                <a16:creationId xmlns:a16="http://schemas.microsoft.com/office/drawing/2014/main" id="{3C435535-4449-0A06-7E57-50525B375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30193-EF39-44E9-9B41-D49A767A02C7}" type="slidenum">
              <a:rPr lang="ko-KR" altLang="en-US" smtClean="0"/>
              <a:pPr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19618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6455884"/>
            <a:ext cx="12192000" cy="40211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직선 연결선 10"/>
          <p:cNvCxnSpPr>
            <a:cxnSpLocks/>
            <a:endCxn id="15" idx="2"/>
          </p:cNvCxnSpPr>
          <p:nvPr/>
        </p:nvCxnSpPr>
        <p:spPr>
          <a:xfrm>
            <a:off x="340818" y="1303893"/>
            <a:ext cx="39194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317841" y="903783"/>
            <a:ext cx="78848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spc="-1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 Introduction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D8005C8-DF87-4DD9-8BF3-C6EF9A778917}"/>
              </a:ext>
            </a:extLst>
          </p:cNvPr>
          <p:cNvSpPr/>
          <p:nvPr/>
        </p:nvSpPr>
        <p:spPr>
          <a:xfrm>
            <a:off x="0" y="0"/>
            <a:ext cx="12191999" cy="4054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Yunsang Joo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AABB1ED3-4060-50D8-7D43-EF0428C6DF54}"/>
              </a:ext>
            </a:extLst>
          </p:cNvPr>
          <p:cNvSpPr/>
          <p:nvPr/>
        </p:nvSpPr>
        <p:spPr>
          <a:xfrm>
            <a:off x="129396" y="6503053"/>
            <a:ext cx="8885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  <a:sym typeface="Malgun Gothic"/>
              </a:rPr>
              <a:t>A Research on Efficient Liver Fibrosis Diagnosis Based on Federated Learning Using Heterogeneous Ultrasound Images</a:t>
            </a:r>
            <a:endParaRPr lang="ko-KR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9" name="그룹 478">
            <a:extLst>
              <a:ext uri="{FF2B5EF4-FFF2-40B4-BE49-F238E27FC236}">
                <a16:creationId xmlns:a16="http://schemas.microsoft.com/office/drawing/2014/main" id="{BB559F02-CE60-7FE7-AE81-81664466D2F1}"/>
              </a:ext>
            </a:extLst>
          </p:cNvPr>
          <p:cNvGrpSpPr/>
          <p:nvPr/>
        </p:nvGrpSpPr>
        <p:grpSpPr>
          <a:xfrm>
            <a:off x="7850686" y="1643610"/>
            <a:ext cx="4000499" cy="3630314"/>
            <a:chOff x="7140119" y="1710940"/>
            <a:chExt cx="4840604" cy="4392680"/>
          </a:xfrm>
        </p:grpSpPr>
        <p:sp>
          <p:nvSpPr>
            <p:cNvPr id="3" name="순서도: 자기 디스크 2">
              <a:extLst>
                <a:ext uri="{FF2B5EF4-FFF2-40B4-BE49-F238E27FC236}">
                  <a16:creationId xmlns:a16="http://schemas.microsoft.com/office/drawing/2014/main" id="{6A8D11BC-7CD0-D127-3A77-77A62F913DE1}"/>
                </a:ext>
              </a:extLst>
            </p:cNvPr>
            <p:cNvSpPr/>
            <p:nvPr/>
          </p:nvSpPr>
          <p:spPr>
            <a:xfrm>
              <a:off x="7475683" y="4917104"/>
              <a:ext cx="351294" cy="317440"/>
            </a:xfrm>
            <a:prstGeom prst="flowChartMagneticDisk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65" name="그룹 264">
              <a:extLst>
                <a:ext uri="{FF2B5EF4-FFF2-40B4-BE49-F238E27FC236}">
                  <a16:creationId xmlns:a16="http://schemas.microsoft.com/office/drawing/2014/main" id="{5461F7F4-804F-A39A-9F69-3A05D9CA54AE}"/>
                </a:ext>
              </a:extLst>
            </p:cNvPr>
            <p:cNvGrpSpPr/>
            <p:nvPr/>
          </p:nvGrpSpPr>
          <p:grpSpPr>
            <a:xfrm>
              <a:off x="7289005" y="4282589"/>
              <a:ext cx="720752" cy="551966"/>
              <a:chOff x="4578102" y="4779112"/>
              <a:chExt cx="879822" cy="673785"/>
            </a:xfrm>
          </p:grpSpPr>
          <p:grpSp>
            <p:nvGrpSpPr>
              <p:cNvPr id="20" name="그룹 19">
                <a:extLst>
                  <a:ext uri="{FF2B5EF4-FFF2-40B4-BE49-F238E27FC236}">
                    <a16:creationId xmlns:a16="http://schemas.microsoft.com/office/drawing/2014/main" id="{CC02A3B4-8BCF-E259-8C95-E25C4ED546E5}"/>
                  </a:ext>
                </a:extLst>
              </p:cNvPr>
              <p:cNvGrpSpPr/>
              <p:nvPr/>
            </p:nvGrpSpPr>
            <p:grpSpPr>
              <a:xfrm>
                <a:off x="4801945" y="5308897"/>
                <a:ext cx="436894" cy="144000"/>
                <a:chOff x="4775746" y="5308897"/>
                <a:chExt cx="436894" cy="144000"/>
              </a:xfrm>
            </p:grpSpPr>
            <p:sp>
              <p:nvSpPr>
                <p:cNvPr id="4" name="타원 3">
                  <a:extLst>
                    <a:ext uri="{FF2B5EF4-FFF2-40B4-BE49-F238E27FC236}">
                      <a16:creationId xmlns:a16="http://schemas.microsoft.com/office/drawing/2014/main" id="{67AD71C5-77F1-45B5-5941-E476E22E32B5}"/>
                    </a:ext>
                  </a:extLst>
                </p:cNvPr>
                <p:cNvSpPr/>
                <p:nvPr/>
              </p:nvSpPr>
              <p:spPr>
                <a:xfrm>
                  <a:off x="4775746" y="5308897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" name="타원 4">
                  <a:extLst>
                    <a:ext uri="{FF2B5EF4-FFF2-40B4-BE49-F238E27FC236}">
                      <a16:creationId xmlns:a16="http://schemas.microsoft.com/office/drawing/2014/main" id="{4552CE05-391D-5D2F-37AF-7150DDFAD44E}"/>
                    </a:ext>
                  </a:extLst>
                </p:cNvPr>
                <p:cNvSpPr/>
                <p:nvPr/>
              </p:nvSpPr>
              <p:spPr>
                <a:xfrm>
                  <a:off x="5068640" y="5308897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9" name="그룹 18">
                <a:extLst>
                  <a:ext uri="{FF2B5EF4-FFF2-40B4-BE49-F238E27FC236}">
                    <a16:creationId xmlns:a16="http://schemas.microsoft.com/office/drawing/2014/main" id="{35F58B8A-02B6-392C-E84F-9B5DDA017392}"/>
                  </a:ext>
                </a:extLst>
              </p:cNvPr>
              <p:cNvGrpSpPr/>
              <p:nvPr/>
            </p:nvGrpSpPr>
            <p:grpSpPr>
              <a:xfrm>
                <a:off x="4578102" y="5056116"/>
                <a:ext cx="879822" cy="144000"/>
                <a:chOff x="4516189" y="5056116"/>
                <a:chExt cx="879822" cy="144000"/>
              </a:xfrm>
            </p:grpSpPr>
            <p:sp>
              <p:nvSpPr>
                <p:cNvPr id="6" name="타원 5">
                  <a:extLst>
                    <a:ext uri="{FF2B5EF4-FFF2-40B4-BE49-F238E27FC236}">
                      <a16:creationId xmlns:a16="http://schemas.microsoft.com/office/drawing/2014/main" id="{4B275CF2-AC8E-DF12-FD51-A89542809BF5}"/>
                    </a:ext>
                  </a:extLst>
                </p:cNvPr>
                <p:cNvSpPr/>
                <p:nvPr/>
              </p:nvSpPr>
              <p:spPr>
                <a:xfrm>
                  <a:off x="4516189" y="5056116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" name="타원 7">
                  <a:extLst>
                    <a:ext uri="{FF2B5EF4-FFF2-40B4-BE49-F238E27FC236}">
                      <a16:creationId xmlns:a16="http://schemas.microsoft.com/office/drawing/2014/main" id="{89680172-3C9D-4A8B-EBD7-6F0DF26E7475}"/>
                    </a:ext>
                  </a:extLst>
                </p:cNvPr>
                <p:cNvSpPr/>
                <p:nvPr/>
              </p:nvSpPr>
              <p:spPr>
                <a:xfrm>
                  <a:off x="4761463" y="5056116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" name="타원 15">
                  <a:extLst>
                    <a:ext uri="{FF2B5EF4-FFF2-40B4-BE49-F238E27FC236}">
                      <a16:creationId xmlns:a16="http://schemas.microsoft.com/office/drawing/2014/main" id="{CC5A24DA-B702-F3E0-11E5-0791B0B9F99D}"/>
                    </a:ext>
                  </a:extLst>
                </p:cNvPr>
                <p:cNvSpPr/>
                <p:nvPr/>
              </p:nvSpPr>
              <p:spPr>
                <a:xfrm>
                  <a:off x="5006737" y="5056116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" name="타원 17">
                  <a:extLst>
                    <a:ext uri="{FF2B5EF4-FFF2-40B4-BE49-F238E27FC236}">
                      <a16:creationId xmlns:a16="http://schemas.microsoft.com/office/drawing/2014/main" id="{124D3CBF-1127-BA23-52B7-4FE56DED13A6}"/>
                    </a:ext>
                  </a:extLst>
                </p:cNvPr>
                <p:cNvSpPr/>
                <p:nvPr/>
              </p:nvSpPr>
              <p:spPr>
                <a:xfrm>
                  <a:off x="5252011" y="5056116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1" name="그룹 20">
                <a:extLst>
                  <a:ext uri="{FF2B5EF4-FFF2-40B4-BE49-F238E27FC236}">
                    <a16:creationId xmlns:a16="http://schemas.microsoft.com/office/drawing/2014/main" id="{7A180A76-754F-1F53-2C91-D655B1D7B986}"/>
                  </a:ext>
                </a:extLst>
              </p:cNvPr>
              <p:cNvGrpSpPr/>
              <p:nvPr/>
            </p:nvGrpSpPr>
            <p:grpSpPr>
              <a:xfrm>
                <a:off x="4676899" y="4779112"/>
                <a:ext cx="680952" cy="144000"/>
                <a:chOff x="4775746" y="5308897"/>
                <a:chExt cx="680952" cy="144000"/>
              </a:xfrm>
            </p:grpSpPr>
            <p:sp>
              <p:nvSpPr>
                <p:cNvPr id="22" name="타원 21">
                  <a:extLst>
                    <a:ext uri="{FF2B5EF4-FFF2-40B4-BE49-F238E27FC236}">
                      <a16:creationId xmlns:a16="http://schemas.microsoft.com/office/drawing/2014/main" id="{FA58C30B-287E-009D-4DC8-CFE6A0DE57C9}"/>
                    </a:ext>
                  </a:extLst>
                </p:cNvPr>
                <p:cNvSpPr/>
                <p:nvPr/>
              </p:nvSpPr>
              <p:spPr>
                <a:xfrm>
                  <a:off x="4775746" y="5308897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" name="타원 22">
                  <a:extLst>
                    <a:ext uri="{FF2B5EF4-FFF2-40B4-BE49-F238E27FC236}">
                      <a16:creationId xmlns:a16="http://schemas.microsoft.com/office/drawing/2014/main" id="{0577D960-6519-F5A0-7332-9DF19DCDC88F}"/>
                    </a:ext>
                  </a:extLst>
                </p:cNvPr>
                <p:cNvSpPr/>
                <p:nvPr/>
              </p:nvSpPr>
              <p:spPr>
                <a:xfrm>
                  <a:off x="5042451" y="5308897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" name="타원 23">
                  <a:extLst>
                    <a:ext uri="{FF2B5EF4-FFF2-40B4-BE49-F238E27FC236}">
                      <a16:creationId xmlns:a16="http://schemas.microsoft.com/office/drawing/2014/main" id="{5EADA0FA-78FF-69D4-D50F-4C8946D5DE4A}"/>
                    </a:ext>
                  </a:extLst>
                </p:cNvPr>
                <p:cNvSpPr/>
                <p:nvPr/>
              </p:nvSpPr>
              <p:spPr>
                <a:xfrm>
                  <a:off x="5312698" y="5308897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26" name="직선 연결선 25">
                <a:extLst>
                  <a:ext uri="{FF2B5EF4-FFF2-40B4-BE49-F238E27FC236}">
                    <a16:creationId xmlns:a16="http://schemas.microsoft.com/office/drawing/2014/main" id="{C5FA04D2-6BE2-9349-EF1C-458EF9C4DFF7}"/>
                  </a:ext>
                </a:extLst>
              </p:cNvPr>
              <p:cNvCxnSpPr>
                <a:cxnSpLocks/>
                <a:stCxn id="4" idx="0"/>
                <a:endCxn id="8" idx="4"/>
              </p:cNvCxnSpPr>
              <p:nvPr/>
            </p:nvCxnSpPr>
            <p:spPr>
              <a:xfrm flipV="1">
                <a:off x="4873945" y="5200116"/>
                <a:ext cx="21431" cy="10878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직선 연결선 28">
                <a:extLst>
                  <a:ext uri="{FF2B5EF4-FFF2-40B4-BE49-F238E27FC236}">
                    <a16:creationId xmlns:a16="http://schemas.microsoft.com/office/drawing/2014/main" id="{2865D964-F402-D0B3-6490-61DF80F179AD}"/>
                  </a:ext>
                </a:extLst>
              </p:cNvPr>
              <p:cNvCxnSpPr>
                <a:cxnSpLocks/>
                <a:stCxn id="4" idx="0"/>
                <a:endCxn id="16" idx="3"/>
              </p:cNvCxnSpPr>
              <p:nvPr/>
            </p:nvCxnSpPr>
            <p:spPr>
              <a:xfrm flipV="1">
                <a:off x="4873945" y="5179028"/>
                <a:ext cx="215793" cy="129869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직선 연결선 31">
                <a:extLst>
                  <a:ext uri="{FF2B5EF4-FFF2-40B4-BE49-F238E27FC236}">
                    <a16:creationId xmlns:a16="http://schemas.microsoft.com/office/drawing/2014/main" id="{FB95784F-ED76-8566-433F-CE5EE61482B4}"/>
                  </a:ext>
                </a:extLst>
              </p:cNvPr>
              <p:cNvCxnSpPr>
                <a:cxnSpLocks/>
                <a:stCxn id="4" idx="0"/>
                <a:endCxn id="18" idx="3"/>
              </p:cNvCxnSpPr>
              <p:nvPr/>
            </p:nvCxnSpPr>
            <p:spPr>
              <a:xfrm flipV="1">
                <a:off x="4873945" y="5179028"/>
                <a:ext cx="461067" cy="129869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직선 연결선 36">
                <a:extLst>
                  <a:ext uri="{FF2B5EF4-FFF2-40B4-BE49-F238E27FC236}">
                    <a16:creationId xmlns:a16="http://schemas.microsoft.com/office/drawing/2014/main" id="{595E5A2C-95B6-BCB0-B5B8-76FBC0E95087}"/>
                  </a:ext>
                </a:extLst>
              </p:cNvPr>
              <p:cNvCxnSpPr>
                <a:cxnSpLocks/>
                <a:stCxn id="4" idx="0"/>
                <a:endCxn id="6" idx="4"/>
              </p:cNvCxnSpPr>
              <p:nvPr/>
            </p:nvCxnSpPr>
            <p:spPr>
              <a:xfrm flipH="1" flipV="1">
                <a:off x="4650102" y="5200116"/>
                <a:ext cx="223843" cy="10878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직선 연결선 41">
                <a:extLst>
                  <a:ext uri="{FF2B5EF4-FFF2-40B4-BE49-F238E27FC236}">
                    <a16:creationId xmlns:a16="http://schemas.microsoft.com/office/drawing/2014/main" id="{8EC47C18-A536-85B9-6746-0539D6B7A8DE}"/>
                  </a:ext>
                </a:extLst>
              </p:cNvPr>
              <p:cNvCxnSpPr>
                <a:cxnSpLocks/>
                <a:stCxn id="5" idx="0"/>
                <a:endCxn id="6" idx="4"/>
              </p:cNvCxnSpPr>
              <p:nvPr/>
            </p:nvCxnSpPr>
            <p:spPr>
              <a:xfrm flipH="1" flipV="1">
                <a:off x="4650102" y="5200116"/>
                <a:ext cx="516737" cy="10878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6" name="직선 연결선 215">
                <a:extLst>
                  <a:ext uri="{FF2B5EF4-FFF2-40B4-BE49-F238E27FC236}">
                    <a16:creationId xmlns:a16="http://schemas.microsoft.com/office/drawing/2014/main" id="{5D03DC7D-6FAE-A7EA-3B96-2DE0C52704AB}"/>
                  </a:ext>
                </a:extLst>
              </p:cNvPr>
              <p:cNvCxnSpPr>
                <a:cxnSpLocks/>
                <a:stCxn id="5" idx="0"/>
                <a:endCxn id="8" idx="4"/>
              </p:cNvCxnSpPr>
              <p:nvPr/>
            </p:nvCxnSpPr>
            <p:spPr>
              <a:xfrm flipH="1" flipV="1">
                <a:off x="4895376" y="5200116"/>
                <a:ext cx="271463" cy="10878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0" name="직선 연결선 219">
                <a:extLst>
                  <a:ext uri="{FF2B5EF4-FFF2-40B4-BE49-F238E27FC236}">
                    <a16:creationId xmlns:a16="http://schemas.microsoft.com/office/drawing/2014/main" id="{0A645AE2-A347-7738-5D7D-FC6E8066155B}"/>
                  </a:ext>
                </a:extLst>
              </p:cNvPr>
              <p:cNvCxnSpPr>
                <a:cxnSpLocks/>
                <a:stCxn id="5" idx="0"/>
                <a:endCxn id="16" idx="3"/>
              </p:cNvCxnSpPr>
              <p:nvPr/>
            </p:nvCxnSpPr>
            <p:spPr>
              <a:xfrm flipH="1" flipV="1">
                <a:off x="5089738" y="5179028"/>
                <a:ext cx="77101" cy="129869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3" name="직선 연결선 222">
                <a:extLst>
                  <a:ext uri="{FF2B5EF4-FFF2-40B4-BE49-F238E27FC236}">
                    <a16:creationId xmlns:a16="http://schemas.microsoft.com/office/drawing/2014/main" id="{867FCDAB-BFF8-0A85-FC64-4AD8EA0C9422}"/>
                  </a:ext>
                </a:extLst>
              </p:cNvPr>
              <p:cNvCxnSpPr>
                <a:cxnSpLocks/>
                <a:stCxn id="5" idx="0"/>
                <a:endCxn id="18" idx="3"/>
              </p:cNvCxnSpPr>
              <p:nvPr/>
            </p:nvCxnSpPr>
            <p:spPr>
              <a:xfrm flipV="1">
                <a:off x="5166839" y="5179028"/>
                <a:ext cx="168173" cy="129869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6" name="직선 연결선 225">
                <a:extLst>
                  <a:ext uri="{FF2B5EF4-FFF2-40B4-BE49-F238E27FC236}">
                    <a16:creationId xmlns:a16="http://schemas.microsoft.com/office/drawing/2014/main" id="{39CDE1E2-18D8-33B3-BEC3-D83A5572CBB8}"/>
                  </a:ext>
                </a:extLst>
              </p:cNvPr>
              <p:cNvCxnSpPr>
                <a:cxnSpLocks/>
                <a:stCxn id="8" idx="0"/>
                <a:endCxn id="23" idx="4"/>
              </p:cNvCxnSpPr>
              <p:nvPr/>
            </p:nvCxnSpPr>
            <p:spPr>
              <a:xfrm flipV="1">
                <a:off x="4895376" y="4923112"/>
                <a:ext cx="120228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9" name="직선 연결선 228">
                <a:extLst>
                  <a:ext uri="{FF2B5EF4-FFF2-40B4-BE49-F238E27FC236}">
                    <a16:creationId xmlns:a16="http://schemas.microsoft.com/office/drawing/2014/main" id="{0664651C-9C47-0435-4CD6-10AF107A284E}"/>
                  </a:ext>
                </a:extLst>
              </p:cNvPr>
              <p:cNvCxnSpPr>
                <a:cxnSpLocks/>
                <a:stCxn id="8" idx="0"/>
                <a:endCxn id="22" idx="4"/>
              </p:cNvCxnSpPr>
              <p:nvPr/>
            </p:nvCxnSpPr>
            <p:spPr>
              <a:xfrm flipH="1" flipV="1">
                <a:off x="4748899" y="4923112"/>
                <a:ext cx="146477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3" name="직선 연결선 232">
                <a:extLst>
                  <a:ext uri="{FF2B5EF4-FFF2-40B4-BE49-F238E27FC236}">
                    <a16:creationId xmlns:a16="http://schemas.microsoft.com/office/drawing/2014/main" id="{0B17F37E-8316-1807-0BB2-294187C15633}"/>
                  </a:ext>
                </a:extLst>
              </p:cNvPr>
              <p:cNvCxnSpPr>
                <a:cxnSpLocks/>
                <a:stCxn id="8" idx="0"/>
                <a:endCxn id="24" idx="4"/>
              </p:cNvCxnSpPr>
              <p:nvPr/>
            </p:nvCxnSpPr>
            <p:spPr>
              <a:xfrm flipV="1">
                <a:off x="4895376" y="4923112"/>
                <a:ext cx="390475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8" name="직선 연결선 237">
                <a:extLst>
                  <a:ext uri="{FF2B5EF4-FFF2-40B4-BE49-F238E27FC236}">
                    <a16:creationId xmlns:a16="http://schemas.microsoft.com/office/drawing/2014/main" id="{C073D192-6C0F-C294-F13A-8BDC84AB87B4}"/>
                  </a:ext>
                </a:extLst>
              </p:cNvPr>
              <p:cNvCxnSpPr>
                <a:cxnSpLocks/>
                <a:stCxn id="6" idx="0"/>
                <a:endCxn id="22" idx="4"/>
              </p:cNvCxnSpPr>
              <p:nvPr/>
            </p:nvCxnSpPr>
            <p:spPr>
              <a:xfrm flipV="1">
                <a:off x="4650102" y="4923112"/>
                <a:ext cx="98797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1" name="직선 연결선 240">
                <a:extLst>
                  <a:ext uri="{FF2B5EF4-FFF2-40B4-BE49-F238E27FC236}">
                    <a16:creationId xmlns:a16="http://schemas.microsoft.com/office/drawing/2014/main" id="{22DA346F-0D13-1DCB-A181-9BEED85B5C53}"/>
                  </a:ext>
                </a:extLst>
              </p:cNvPr>
              <p:cNvCxnSpPr>
                <a:cxnSpLocks/>
                <a:stCxn id="6" idx="0"/>
                <a:endCxn id="23" idx="4"/>
              </p:cNvCxnSpPr>
              <p:nvPr/>
            </p:nvCxnSpPr>
            <p:spPr>
              <a:xfrm flipV="1">
                <a:off x="4650102" y="4923112"/>
                <a:ext cx="365502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4" name="직선 연결선 243">
                <a:extLst>
                  <a:ext uri="{FF2B5EF4-FFF2-40B4-BE49-F238E27FC236}">
                    <a16:creationId xmlns:a16="http://schemas.microsoft.com/office/drawing/2014/main" id="{71C906DB-35F7-5194-37A4-9BA011EBE770}"/>
                  </a:ext>
                </a:extLst>
              </p:cNvPr>
              <p:cNvCxnSpPr>
                <a:cxnSpLocks/>
                <a:stCxn id="6" idx="0"/>
                <a:endCxn id="24" idx="4"/>
              </p:cNvCxnSpPr>
              <p:nvPr/>
            </p:nvCxnSpPr>
            <p:spPr>
              <a:xfrm flipV="1">
                <a:off x="4650102" y="4923112"/>
                <a:ext cx="635749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7" name="직선 연결선 246">
                <a:extLst>
                  <a:ext uri="{FF2B5EF4-FFF2-40B4-BE49-F238E27FC236}">
                    <a16:creationId xmlns:a16="http://schemas.microsoft.com/office/drawing/2014/main" id="{C91EBEFB-BFCE-5E76-4E14-5F228C5C7C85}"/>
                  </a:ext>
                </a:extLst>
              </p:cNvPr>
              <p:cNvCxnSpPr>
                <a:cxnSpLocks/>
                <a:stCxn id="16" idx="0"/>
                <a:endCxn id="24" idx="4"/>
              </p:cNvCxnSpPr>
              <p:nvPr/>
            </p:nvCxnSpPr>
            <p:spPr>
              <a:xfrm flipV="1">
                <a:off x="5140650" y="4923112"/>
                <a:ext cx="145201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0" name="직선 연결선 249">
                <a:extLst>
                  <a:ext uri="{FF2B5EF4-FFF2-40B4-BE49-F238E27FC236}">
                    <a16:creationId xmlns:a16="http://schemas.microsoft.com/office/drawing/2014/main" id="{B02EAD5D-DA34-F82B-917D-B98BA0540A3E}"/>
                  </a:ext>
                </a:extLst>
              </p:cNvPr>
              <p:cNvCxnSpPr>
                <a:cxnSpLocks/>
                <a:stCxn id="16" idx="0"/>
                <a:endCxn id="23" idx="4"/>
              </p:cNvCxnSpPr>
              <p:nvPr/>
            </p:nvCxnSpPr>
            <p:spPr>
              <a:xfrm flipH="1" flipV="1">
                <a:off x="5015604" y="4923112"/>
                <a:ext cx="125046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3" name="직선 연결선 252">
                <a:extLst>
                  <a:ext uri="{FF2B5EF4-FFF2-40B4-BE49-F238E27FC236}">
                    <a16:creationId xmlns:a16="http://schemas.microsoft.com/office/drawing/2014/main" id="{44346B2C-5024-9751-9972-6A2DFDD4D1B7}"/>
                  </a:ext>
                </a:extLst>
              </p:cNvPr>
              <p:cNvCxnSpPr>
                <a:cxnSpLocks/>
                <a:stCxn id="18" idx="0"/>
                <a:endCxn id="24" idx="4"/>
              </p:cNvCxnSpPr>
              <p:nvPr/>
            </p:nvCxnSpPr>
            <p:spPr>
              <a:xfrm flipH="1" flipV="1">
                <a:off x="5285851" y="4923112"/>
                <a:ext cx="100073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6" name="직선 연결선 255">
                <a:extLst>
                  <a:ext uri="{FF2B5EF4-FFF2-40B4-BE49-F238E27FC236}">
                    <a16:creationId xmlns:a16="http://schemas.microsoft.com/office/drawing/2014/main" id="{516CCE5C-BD24-4139-CEB8-469B7B2618EE}"/>
                  </a:ext>
                </a:extLst>
              </p:cNvPr>
              <p:cNvCxnSpPr>
                <a:cxnSpLocks/>
                <a:stCxn id="18" idx="0"/>
                <a:endCxn id="23" idx="4"/>
              </p:cNvCxnSpPr>
              <p:nvPr/>
            </p:nvCxnSpPr>
            <p:spPr>
              <a:xfrm flipH="1" flipV="1">
                <a:off x="5015604" y="4923112"/>
                <a:ext cx="370320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9" name="직선 연결선 258">
                <a:extLst>
                  <a:ext uri="{FF2B5EF4-FFF2-40B4-BE49-F238E27FC236}">
                    <a16:creationId xmlns:a16="http://schemas.microsoft.com/office/drawing/2014/main" id="{D9D335F3-38B8-21DB-2565-6A0236948272}"/>
                  </a:ext>
                </a:extLst>
              </p:cNvPr>
              <p:cNvCxnSpPr>
                <a:cxnSpLocks/>
                <a:stCxn id="18" idx="0"/>
                <a:endCxn id="22" idx="4"/>
              </p:cNvCxnSpPr>
              <p:nvPr/>
            </p:nvCxnSpPr>
            <p:spPr>
              <a:xfrm flipH="1" flipV="1">
                <a:off x="4748899" y="4923112"/>
                <a:ext cx="637025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2" name="직선 연결선 261">
                <a:extLst>
                  <a:ext uri="{FF2B5EF4-FFF2-40B4-BE49-F238E27FC236}">
                    <a16:creationId xmlns:a16="http://schemas.microsoft.com/office/drawing/2014/main" id="{1B673EFD-F419-AE5A-4469-9E70AC3D53BB}"/>
                  </a:ext>
                </a:extLst>
              </p:cNvPr>
              <p:cNvCxnSpPr>
                <a:cxnSpLocks/>
                <a:stCxn id="16" idx="0"/>
                <a:endCxn id="22" idx="4"/>
              </p:cNvCxnSpPr>
              <p:nvPr/>
            </p:nvCxnSpPr>
            <p:spPr>
              <a:xfrm flipH="1" flipV="1">
                <a:off x="4748899" y="4923112"/>
                <a:ext cx="391751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68" name="순서도: 자기 디스크 267">
              <a:extLst>
                <a:ext uri="{FF2B5EF4-FFF2-40B4-BE49-F238E27FC236}">
                  <a16:creationId xmlns:a16="http://schemas.microsoft.com/office/drawing/2014/main" id="{59550377-7079-BBF7-93DF-E4518ACC6E1C}"/>
                </a:ext>
              </a:extLst>
            </p:cNvPr>
            <p:cNvSpPr/>
            <p:nvPr/>
          </p:nvSpPr>
          <p:spPr>
            <a:xfrm>
              <a:off x="8330432" y="4917104"/>
              <a:ext cx="351294" cy="317440"/>
            </a:xfrm>
            <a:prstGeom prst="flowChartMagneticDisk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69" name="그룹 268">
              <a:extLst>
                <a:ext uri="{FF2B5EF4-FFF2-40B4-BE49-F238E27FC236}">
                  <a16:creationId xmlns:a16="http://schemas.microsoft.com/office/drawing/2014/main" id="{B2DD876B-EC9B-C427-737F-3179A7D9A3DF}"/>
                </a:ext>
              </a:extLst>
            </p:cNvPr>
            <p:cNvGrpSpPr/>
            <p:nvPr/>
          </p:nvGrpSpPr>
          <p:grpSpPr>
            <a:xfrm>
              <a:off x="8143754" y="4282589"/>
              <a:ext cx="720752" cy="551966"/>
              <a:chOff x="4578102" y="4779112"/>
              <a:chExt cx="879822" cy="673785"/>
            </a:xfrm>
          </p:grpSpPr>
          <p:grpSp>
            <p:nvGrpSpPr>
              <p:cNvPr id="270" name="그룹 269">
                <a:extLst>
                  <a:ext uri="{FF2B5EF4-FFF2-40B4-BE49-F238E27FC236}">
                    <a16:creationId xmlns:a16="http://schemas.microsoft.com/office/drawing/2014/main" id="{115DEE9A-6B54-16A6-6F80-A6E38C47B8EB}"/>
                  </a:ext>
                </a:extLst>
              </p:cNvPr>
              <p:cNvGrpSpPr/>
              <p:nvPr/>
            </p:nvGrpSpPr>
            <p:grpSpPr>
              <a:xfrm>
                <a:off x="4801945" y="5308897"/>
                <a:ext cx="436894" cy="144000"/>
                <a:chOff x="4775746" y="5308897"/>
                <a:chExt cx="436894" cy="144000"/>
              </a:xfrm>
            </p:grpSpPr>
            <p:sp>
              <p:nvSpPr>
                <p:cNvPr id="300" name="타원 299">
                  <a:extLst>
                    <a:ext uri="{FF2B5EF4-FFF2-40B4-BE49-F238E27FC236}">
                      <a16:creationId xmlns:a16="http://schemas.microsoft.com/office/drawing/2014/main" id="{3299E19F-0D40-05F9-0A3D-179C08192715}"/>
                    </a:ext>
                  </a:extLst>
                </p:cNvPr>
                <p:cNvSpPr/>
                <p:nvPr/>
              </p:nvSpPr>
              <p:spPr>
                <a:xfrm>
                  <a:off x="4775746" y="5308897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1" name="타원 300">
                  <a:extLst>
                    <a:ext uri="{FF2B5EF4-FFF2-40B4-BE49-F238E27FC236}">
                      <a16:creationId xmlns:a16="http://schemas.microsoft.com/office/drawing/2014/main" id="{215DCA4D-7E63-79B1-E379-E45400D67B20}"/>
                    </a:ext>
                  </a:extLst>
                </p:cNvPr>
                <p:cNvSpPr/>
                <p:nvPr/>
              </p:nvSpPr>
              <p:spPr>
                <a:xfrm>
                  <a:off x="5068640" y="5308897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71" name="그룹 270">
                <a:extLst>
                  <a:ext uri="{FF2B5EF4-FFF2-40B4-BE49-F238E27FC236}">
                    <a16:creationId xmlns:a16="http://schemas.microsoft.com/office/drawing/2014/main" id="{18C1E723-798A-F962-8470-FD1369B6D712}"/>
                  </a:ext>
                </a:extLst>
              </p:cNvPr>
              <p:cNvGrpSpPr/>
              <p:nvPr/>
            </p:nvGrpSpPr>
            <p:grpSpPr>
              <a:xfrm>
                <a:off x="4578102" y="5056116"/>
                <a:ext cx="879822" cy="144000"/>
                <a:chOff x="4516189" y="5056116"/>
                <a:chExt cx="879822" cy="144000"/>
              </a:xfrm>
            </p:grpSpPr>
            <p:sp>
              <p:nvSpPr>
                <p:cNvPr id="296" name="타원 295">
                  <a:extLst>
                    <a:ext uri="{FF2B5EF4-FFF2-40B4-BE49-F238E27FC236}">
                      <a16:creationId xmlns:a16="http://schemas.microsoft.com/office/drawing/2014/main" id="{905085CF-5461-CBB7-7B64-67CDEC8B251F}"/>
                    </a:ext>
                  </a:extLst>
                </p:cNvPr>
                <p:cNvSpPr/>
                <p:nvPr/>
              </p:nvSpPr>
              <p:spPr>
                <a:xfrm>
                  <a:off x="4516189" y="5056116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7" name="타원 296">
                  <a:extLst>
                    <a:ext uri="{FF2B5EF4-FFF2-40B4-BE49-F238E27FC236}">
                      <a16:creationId xmlns:a16="http://schemas.microsoft.com/office/drawing/2014/main" id="{39F05AFF-0A5E-3B1C-5E9A-4A0D1182AC0D}"/>
                    </a:ext>
                  </a:extLst>
                </p:cNvPr>
                <p:cNvSpPr/>
                <p:nvPr/>
              </p:nvSpPr>
              <p:spPr>
                <a:xfrm>
                  <a:off x="4761463" y="5056116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8" name="타원 297">
                  <a:extLst>
                    <a:ext uri="{FF2B5EF4-FFF2-40B4-BE49-F238E27FC236}">
                      <a16:creationId xmlns:a16="http://schemas.microsoft.com/office/drawing/2014/main" id="{1D40818A-5089-2D69-DDF4-0EE303C39192}"/>
                    </a:ext>
                  </a:extLst>
                </p:cNvPr>
                <p:cNvSpPr/>
                <p:nvPr/>
              </p:nvSpPr>
              <p:spPr>
                <a:xfrm>
                  <a:off x="5006737" y="5056116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9" name="타원 298">
                  <a:extLst>
                    <a:ext uri="{FF2B5EF4-FFF2-40B4-BE49-F238E27FC236}">
                      <a16:creationId xmlns:a16="http://schemas.microsoft.com/office/drawing/2014/main" id="{2449C420-9277-5F87-ADDF-4DAA3E8575A4}"/>
                    </a:ext>
                  </a:extLst>
                </p:cNvPr>
                <p:cNvSpPr/>
                <p:nvPr/>
              </p:nvSpPr>
              <p:spPr>
                <a:xfrm>
                  <a:off x="5252011" y="5056116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72" name="그룹 271">
                <a:extLst>
                  <a:ext uri="{FF2B5EF4-FFF2-40B4-BE49-F238E27FC236}">
                    <a16:creationId xmlns:a16="http://schemas.microsoft.com/office/drawing/2014/main" id="{554B816C-0FAF-0B05-A97B-580C6922BBEB}"/>
                  </a:ext>
                </a:extLst>
              </p:cNvPr>
              <p:cNvGrpSpPr/>
              <p:nvPr/>
            </p:nvGrpSpPr>
            <p:grpSpPr>
              <a:xfrm>
                <a:off x="4676899" y="4779112"/>
                <a:ext cx="680952" cy="144000"/>
                <a:chOff x="4775746" y="5308897"/>
                <a:chExt cx="680952" cy="144000"/>
              </a:xfrm>
            </p:grpSpPr>
            <p:sp>
              <p:nvSpPr>
                <p:cNvPr id="293" name="타원 292">
                  <a:extLst>
                    <a:ext uri="{FF2B5EF4-FFF2-40B4-BE49-F238E27FC236}">
                      <a16:creationId xmlns:a16="http://schemas.microsoft.com/office/drawing/2014/main" id="{081585DA-1C01-691D-C8C8-89F641458CC6}"/>
                    </a:ext>
                  </a:extLst>
                </p:cNvPr>
                <p:cNvSpPr/>
                <p:nvPr/>
              </p:nvSpPr>
              <p:spPr>
                <a:xfrm>
                  <a:off x="4775746" y="5308897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4" name="타원 293">
                  <a:extLst>
                    <a:ext uri="{FF2B5EF4-FFF2-40B4-BE49-F238E27FC236}">
                      <a16:creationId xmlns:a16="http://schemas.microsoft.com/office/drawing/2014/main" id="{DF2AE738-0025-4C10-2B1E-07188DC671D1}"/>
                    </a:ext>
                  </a:extLst>
                </p:cNvPr>
                <p:cNvSpPr/>
                <p:nvPr/>
              </p:nvSpPr>
              <p:spPr>
                <a:xfrm>
                  <a:off x="5042451" y="5308897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5" name="타원 294">
                  <a:extLst>
                    <a:ext uri="{FF2B5EF4-FFF2-40B4-BE49-F238E27FC236}">
                      <a16:creationId xmlns:a16="http://schemas.microsoft.com/office/drawing/2014/main" id="{3DE42097-8C98-6A66-AEDF-449D631E8645}"/>
                    </a:ext>
                  </a:extLst>
                </p:cNvPr>
                <p:cNvSpPr/>
                <p:nvPr/>
              </p:nvSpPr>
              <p:spPr>
                <a:xfrm>
                  <a:off x="5312698" y="5308897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273" name="직선 연결선 272">
                <a:extLst>
                  <a:ext uri="{FF2B5EF4-FFF2-40B4-BE49-F238E27FC236}">
                    <a16:creationId xmlns:a16="http://schemas.microsoft.com/office/drawing/2014/main" id="{89658E1B-1982-8009-1818-CFE41D62CCFB}"/>
                  </a:ext>
                </a:extLst>
              </p:cNvPr>
              <p:cNvCxnSpPr>
                <a:cxnSpLocks/>
                <a:stCxn id="300" idx="0"/>
                <a:endCxn id="297" idx="4"/>
              </p:cNvCxnSpPr>
              <p:nvPr/>
            </p:nvCxnSpPr>
            <p:spPr>
              <a:xfrm flipV="1">
                <a:off x="4873945" y="5200116"/>
                <a:ext cx="21431" cy="10878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4" name="직선 연결선 273">
                <a:extLst>
                  <a:ext uri="{FF2B5EF4-FFF2-40B4-BE49-F238E27FC236}">
                    <a16:creationId xmlns:a16="http://schemas.microsoft.com/office/drawing/2014/main" id="{0AEBD040-51B8-EAB4-15AC-5C9458AFC280}"/>
                  </a:ext>
                </a:extLst>
              </p:cNvPr>
              <p:cNvCxnSpPr>
                <a:cxnSpLocks/>
                <a:stCxn id="300" idx="0"/>
                <a:endCxn id="298" idx="3"/>
              </p:cNvCxnSpPr>
              <p:nvPr/>
            </p:nvCxnSpPr>
            <p:spPr>
              <a:xfrm flipV="1">
                <a:off x="4873945" y="5179028"/>
                <a:ext cx="215793" cy="129869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5" name="직선 연결선 274">
                <a:extLst>
                  <a:ext uri="{FF2B5EF4-FFF2-40B4-BE49-F238E27FC236}">
                    <a16:creationId xmlns:a16="http://schemas.microsoft.com/office/drawing/2014/main" id="{99423F8A-4977-2672-0AA2-9C397275EF3F}"/>
                  </a:ext>
                </a:extLst>
              </p:cNvPr>
              <p:cNvCxnSpPr>
                <a:cxnSpLocks/>
                <a:stCxn id="300" idx="0"/>
                <a:endCxn id="299" idx="3"/>
              </p:cNvCxnSpPr>
              <p:nvPr/>
            </p:nvCxnSpPr>
            <p:spPr>
              <a:xfrm flipV="1">
                <a:off x="4873945" y="5179028"/>
                <a:ext cx="461067" cy="129869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6" name="직선 연결선 275">
                <a:extLst>
                  <a:ext uri="{FF2B5EF4-FFF2-40B4-BE49-F238E27FC236}">
                    <a16:creationId xmlns:a16="http://schemas.microsoft.com/office/drawing/2014/main" id="{B07BE608-4C0F-BC7E-2FBE-72CAD3802996}"/>
                  </a:ext>
                </a:extLst>
              </p:cNvPr>
              <p:cNvCxnSpPr>
                <a:cxnSpLocks/>
                <a:stCxn id="300" idx="0"/>
                <a:endCxn id="296" idx="4"/>
              </p:cNvCxnSpPr>
              <p:nvPr/>
            </p:nvCxnSpPr>
            <p:spPr>
              <a:xfrm flipH="1" flipV="1">
                <a:off x="4650102" y="5200116"/>
                <a:ext cx="223843" cy="10878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7" name="직선 연결선 276">
                <a:extLst>
                  <a:ext uri="{FF2B5EF4-FFF2-40B4-BE49-F238E27FC236}">
                    <a16:creationId xmlns:a16="http://schemas.microsoft.com/office/drawing/2014/main" id="{FF560A3D-D271-F809-D0CD-A4BFE30897DD}"/>
                  </a:ext>
                </a:extLst>
              </p:cNvPr>
              <p:cNvCxnSpPr>
                <a:cxnSpLocks/>
                <a:stCxn id="301" idx="0"/>
                <a:endCxn id="296" idx="4"/>
              </p:cNvCxnSpPr>
              <p:nvPr/>
            </p:nvCxnSpPr>
            <p:spPr>
              <a:xfrm flipH="1" flipV="1">
                <a:off x="4650102" y="5200116"/>
                <a:ext cx="516737" cy="10878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8" name="직선 연결선 277">
                <a:extLst>
                  <a:ext uri="{FF2B5EF4-FFF2-40B4-BE49-F238E27FC236}">
                    <a16:creationId xmlns:a16="http://schemas.microsoft.com/office/drawing/2014/main" id="{C60A4C72-7253-0048-1286-9A49D19F0949}"/>
                  </a:ext>
                </a:extLst>
              </p:cNvPr>
              <p:cNvCxnSpPr>
                <a:cxnSpLocks/>
                <a:stCxn id="301" idx="0"/>
                <a:endCxn id="297" idx="4"/>
              </p:cNvCxnSpPr>
              <p:nvPr/>
            </p:nvCxnSpPr>
            <p:spPr>
              <a:xfrm flipH="1" flipV="1">
                <a:off x="4895376" y="5200116"/>
                <a:ext cx="271463" cy="10878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9" name="직선 연결선 278">
                <a:extLst>
                  <a:ext uri="{FF2B5EF4-FFF2-40B4-BE49-F238E27FC236}">
                    <a16:creationId xmlns:a16="http://schemas.microsoft.com/office/drawing/2014/main" id="{65DE1D9A-F3F8-8FD8-F599-F21EB3B817BE}"/>
                  </a:ext>
                </a:extLst>
              </p:cNvPr>
              <p:cNvCxnSpPr>
                <a:cxnSpLocks/>
                <a:stCxn id="301" idx="0"/>
                <a:endCxn id="298" idx="3"/>
              </p:cNvCxnSpPr>
              <p:nvPr/>
            </p:nvCxnSpPr>
            <p:spPr>
              <a:xfrm flipH="1" flipV="1">
                <a:off x="5089738" y="5179028"/>
                <a:ext cx="77101" cy="129869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0" name="직선 연결선 279">
                <a:extLst>
                  <a:ext uri="{FF2B5EF4-FFF2-40B4-BE49-F238E27FC236}">
                    <a16:creationId xmlns:a16="http://schemas.microsoft.com/office/drawing/2014/main" id="{4F314892-6C01-FBEC-0623-4810E096F538}"/>
                  </a:ext>
                </a:extLst>
              </p:cNvPr>
              <p:cNvCxnSpPr>
                <a:cxnSpLocks/>
                <a:stCxn id="301" idx="0"/>
                <a:endCxn id="299" idx="3"/>
              </p:cNvCxnSpPr>
              <p:nvPr/>
            </p:nvCxnSpPr>
            <p:spPr>
              <a:xfrm flipV="1">
                <a:off x="5166839" y="5179028"/>
                <a:ext cx="168173" cy="129869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1" name="직선 연결선 280">
                <a:extLst>
                  <a:ext uri="{FF2B5EF4-FFF2-40B4-BE49-F238E27FC236}">
                    <a16:creationId xmlns:a16="http://schemas.microsoft.com/office/drawing/2014/main" id="{AF658369-F6CA-B3CA-5D9F-9CEE9A34CD87}"/>
                  </a:ext>
                </a:extLst>
              </p:cNvPr>
              <p:cNvCxnSpPr>
                <a:cxnSpLocks/>
                <a:stCxn id="297" idx="0"/>
                <a:endCxn id="294" idx="4"/>
              </p:cNvCxnSpPr>
              <p:nvPr/>
            </p:nvCxnSpPr>
            <p:spPr>
              <a:xfrm flipV="1">
                <a:off x="4895376" y="4923112"/>
                <a:ext cx="120228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2" name="직선 연결선 281">
                <a:extLst>
                  <a:ext uri="{FF2B5EF4-FFF2-40B4-BE49-F238E27FC236}">
                    <a16:creationId xmlns:a16="http://schemas.microsoft.com/office/drawing/2014/main" id="{EA17A213-C2AB-3D7E-8D4C-CCC1D3AFBD08}"/>
                  </a:ext>
                </a:extLst>
              </p:cNvPr>
              <p:cNvCxnSpPr>
                <a:cxnSpLocks/>
                <a:stCxn id="297" idx="0"/>
                <a:endCxn id="293" idx="4"/>
              </p:cNvCxnSpPr>
              <p:nvPr/>
            </p:nvCxnSpPr>
            <p:spPr>
              <a:xfrm flipH="1" flipV="1">
                <a:off x="4748899" y="4923112"/>
                <a:ext cx="146477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3" name="직선 연결선 282">
                <a:extLst>
                  <a:ext uri="{FF2B5EF4-FFF2-40B4-BE49-F238E27FC236}">
                    <a16:creationId xmlns:a16="http://schemas.microsoft.com/office/drawing/2014/main" id="{F1B9F5C3-C010-35D1-45AC-B3315213511D}"/>
                  </a:ext>
                </a:extLst>
              </p:cNvPr>
              <p:cNvCxnSpPr>
                <a:cxnSpLocks/>
                <a:stCxn id="297" idx="0"/>
                <a:endCxn id="295" idx="4"/>
              </p:cNvCxnSpPr>
              <p:nvPr/>
            </p:nvCxnSpPr>
            <p:spPr>
              <a:xfrm flipV="1">
                <a:off x="4895376" y="4923112"/>
                <a:ext cx="390475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4" name="직선 연결선 283">
                <a:extLst>
                  <a:ext uri="{FF2B5EF4-FFF2-40B4-BE49-F238E27FC236}">
                    <a16:creationId xmlns:a16="http://schemas.microsoft.com/office/drawing/2014/main" id="{633F128E-EA89-7C2A-B0D9-432D0D1E61F9}"/>
                  </a:ext>
                </a:extLst>
              </p:cNvPr>
              <p:cNvCxnSpPr>
                <a:cxnSpLocks/>
                <a:stCxn id="296" idx="0"/>
                <a:endCxn id="293" idx="4"/>
              </p:cNvCxnSpPr>
              <p:nvPr/>
            </p:nvCxnSpPr>
            <p:spPr>
              <a:xfrm flipV="1">
                <a:off x="4650102" y="4923112"/>
                <a:ext cx="98797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5" name="직선 연결선 284">
                <a:extLst>
                  <a:ext uri="{FF2B5EF4-FFF2-40B4-BE49-F238E27FC236}">
                    <a16:creationId xmlns:a16="http://schemas.microsoft.com/office/drawing/2014/main" id="{29E7F081-4565-3EE6-D211-D7583A1F1BFA}"/>
                  </a:ext>
                </a:extLst>
              </p:cNvPr>
              <p:cNvCxnSpPr>
                <a:cxnSpLocks/>
                <a:stCxn id="296" idx="0"/>
                <a:endCxn id="294" idx="4"/>
              </p:cNvCxnSpPr>
              <p:nvPr/>
            </p:nvCxnSpPr>
            <p:spPr>
              <a:xfrm flipV="1">
                <a:off x="4650102" y="4923112"/>
                <a:ext cx="365502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6" name="직선 연결선 285">
                <a:extLst>
                  <a:ext uri="{FF2B5EF4-FFF2-40B4-BE49-F238E27FC236}">
                    <a16:creationId xmlns:a16="http://schemas.microsoft.com/office/drawing/2014/main" id="{A3DA786E-76E6-5326-C121-D18D1C513BD4}"/>
                  </a:ext>
                </a:extLst>
              </p:cNvPr>
              <p:cNvCxnSpPr>
                <a:cxnSpLocks/>
                <a:stCxn id="296" idx="0"/>
                <a:endCxn id="295" idx="4"/>
              </p:cNvCxnSpPr>
              <p:nvPr/>
            </p:nvCxnSpPr>
            <p:spPr>
              <a:xfrm flipV="1">
                <a:off x="4650102" y="4923112"/>
                <a:ext cx="635749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7" name="직선 연결선 286">
                <a:extLst>
                  <a:ext uri="{FF2B5EF4-FFF2-40B4-BE49-F238E27FC236}">
                    <a16:creationId xmlns:a16="http://schemas.microsoft.com/office/drawing/2014/main" id="{1AD05A23-86B5-041D-83B3-5F22C48FB9FC}"/>
                  </a:ext>
                </a:extLst>
              </p:cNvPr>
              <p:cNvCxnSpPr>
                <a:cxnSpLocks/>
                <a:stCxn id="298" idx="0"/>
                <a:endCxn id="295" idx="4"/>
              </p:cNvCxnSpPr>
              <p:nvPr/>
            </p:nvCxnSpPr>
            <p:spPr>
              <a:xfrm flipV="1">
                <a:off x="5140650" y="4923112"/>
                <a:ext cx="145201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8" name="직선 연결선 287">
                <a:extLst>
                  <a:ext uri="{FF2B5EF4-FFF2-40B4-BE49-F238E27FC236}">
                    <a16:creationId xmlns:a16="http://schemas.microsoft.com/office/drawing/2014/main" id="{8307E899-005C-29B9-0798-0BC0E6B8E1CD}"/>
                  </a:ext>
                </a:extLst>
              </p:cNvPr>
              <p:cNvCxnSpPr>
                <a:cxnSpLocks/>
                <a:stCxn id="298" idx="0"/>
                <a:endCxn id="294" idx="4"/>
              </p:cNvCxnSpPr>
              <p:nvPr/>
            </p:nvCxnSpPr>
            <p:spPr>
              <a:xfrm flipH="1" flipV="1">
                <a:off x="5015604" y="4923112"/>
                <a:ext cx="125046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9" name="직선 연결선 288">
                <a:extLst>
                  <a:ext uri="{FF2B5EF4-FFF2-40B4-BE49-F238E27FC236}">
                    <a16:creationId xmlns:a16="http://schemas.microsoft.com/office/drawing/2014/main" id="{A01D7332-B8BA-51A5-98A8-C8F693AF5ABA}"/>
                  </a:ext>
                </a:extLst>
              </p:cNvPr>
              <p:cNvCxnSpPr>
                <a:cxnSpLocks/>
                <a:stCxn id="299" idx="0"/>
                <a:endCxn id="295" idx="4"/>
              </p:cNvCxnSpPr>
              <p:nvPr/>
            </p:nvCxnSpPr>
            <p:spPr>
              <a:xfrm flipH="1" flipV="1">
                <a:off x="5285851" y="4923112"/>
                <a:ext cx="100073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0" name="직선 연결선 289">
                <a:extLst>
                  <a:ext uri="{FF2B5EF4-FFF2-40B4-BE49-F238E27FC236}">
                    <a16:creationId xmlns:a16="http://schemas.microsoft.com/office/drawing/2014/main" id="{8F7A9EEA-A2D2-505A-82CC-BEEB26C1F1E2}"/>
                  </a:ext>
                </a:extLst>
              </p:cNvPr>
              <p:cNvCxnSpPr>
                <a:cxnSpLocks/>
                <a:stCxn id="299" idx="0"/>
                <a:endCxn id="294" idx="4"/>
              </p:cNvCxnSpPr>
              <p:nvPr/>
            </p:nvCxnSpPr>
            <p:spPr>
              <a:xfrm flipH="1" flipV="1">
                <a:off x="5015604" y="4923112"/>
                <a:ext cx="370320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1" name="직선 연결선 290">
                <a:extLst>
                  <a:ext uri="{FF2B5EF4-FFF2-40B4-BE49-F238E27FC236}">
                    <a16:creationId xmlns:a16="http://schemas.microsoft.com/office/drawing/2014/main" id="{810CE43D-2BA3-F27F-0298-5699D989726A}"/>
                  </a:ext>
                </a:extLst>
              </p:cNvPr>
              <p:cNvCxnSpPr>
                <a:cxnSpLocks/>
                <a:stCxn id="299" idx="0"/>
                <a:endCxn id="293" idx="4"/>
              </p:cNvCxnSpPr>
              <p:nvPr/>
            </p:nvCxnSpPr>
            <p:spPr>
              <a:xfrm flipH="1" flipV="1">
                <a:off x="4748899" y="4923112"/>
                <a:ext cx="637025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2" name="직선 연결선 291">
                <a:extLst>
                  <a:ext uri="{FF2B5EF4-FFF2-40B4-BE49-F238E27FC236}">
                    <a16:creationId xmlns:a16="http://schemas.microsoft.com/office/drawing/2014/main" id="{D0008613-6D5A-3595-4653-674E220A44E9}"/>
                  </a:ext>
                </a:extLst>
              </p:cNvPr>
              <p:cNvCxnSpPr>
                <a:cxnSpLocks/>
                <a:stCxn id="298" idx="0"/>
                <a:endCxn id="293" idx="4"/>
              </p:cNvCxnSpPr>
              <p:nvPr/>
            </p:nvCxnSpPr>
            <p:spPr>
              <a:xfrm flipH="1" flipV="1">
                <a:off x="4748899" y="4923112"/>
                <a:ext cx="391751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03" name="순서도: 자기 디스크 302">
              <a:extLst>
                <a:ext uri="{FF2B5EF4-FFF2-40B4-BE49-F238E27FC236}">
                  <a16:creationId xmlns:a16="http://schemas.microsoft.com/office/drawing/2014/main" id="{0EC36C4F-F8F6-4863-A5C3-8271CD4D4357}"/>
                </a:ext>
              </a:extLst>
            </p:cNvPr>
            <p:cNvSpPr/>
            <p:nvPr/>
          </p:nvSpPr>
          <p:spPr>
            <a:xfrm>
              <a:off x="9189763" y="4917104"/>
              <a:ext cx="351294" cy="317440"/>
            </a:xfrm>
            <a:prstGeom prst="flowChartMagneticDisk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04" name="그룹 303">
              <a:extLst>
                <a:ext uri="{FF2B5EF4-FFF2-40B4-BE49-F238E27FC236}">
                  <a16:creationId xmlns:a16="http://schemas.microsoft.com/office/drawing/2014/main" id="{785DCC05-66F2-9F9A-FE95-B06E700B3C64}"/>
                </a:ext>
              </a:extLst>
            </p:cNvPr>
            <p:cNvGrpSpPr/>
            <p:nvPr/>
          </p:nvGrpSpPr>
          <p:grpSpPr>
            <a:xfrm>
              <a:off x="9003085" y="4282589"/>
              <a:ext cx="720752" cy="551966"/>
              <a:chOff x="4578102" y="4779112"/>
              <a:chExt cx="879822" cy="673785"/>
            </a:xfrm>
          </p:grpSpPr>
          <p:grpSp>
            <p:nvGrpSpPr>
              <p:cNvPr id="305" name="그룹 304">
                <a:extLst>
                  <a:ext uri="{FF2B5EF4-FFF2-40B4-BE49-F238E27FC236}">
                    <a16:creationId xmlns:a16="http://schemas.microsoft.com/office/drawing/2014/main" id="{EF87C247-96E6-B779-572D-EC82DD32FDEA}"/>
                  </a:ext>
                </a:extLst>
              </p:cNvPr>
              <p:cNvGrpSpPr/>
              <p:nvPr/>
            </p:nvGrpSpPr>
            <p:grpSpPr>
              <a:xfrm>
                <a:off x="4801945" y="5308897"/>
                <a:ext cx="436894" cy="144000"/>
                <a:chOff x="4775746" y="5308897"/>
                <a:chExt cx="436894" cy="144000"/>
              </a:xfrm>
            </p:grpSpPr>
            <p:sp>
              <p:nvSpPr>
                <p:cNvPr id="335" name="타원 334">
                  <a:extLst>
                    <a:ext uri="{FF2B5EF4-FFF2-40B4-BE49-F238E27FC236}">
                      <a16:creationId xmlns:a16="http://schemas.microsoft.com/office/drawing/2014/main" id="{342E4B98-C12E-4BDC-98E5-1BEFF16DC5A5}"/>
                    </a:ext>
                  </a:extLst>
                </p:cNvPr>
                <p:cNvSpPr/>
                <p:nvPr/>
              </p:nvSpPr>
              <p:spPr>
                <a:xfrm>
                  <a:off x="4775746" y="5308897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6" name="타원 335">
                  <a:extLst>
                    <a:ext uri="{FF2B5EF4-FFF2-40B4-BE49-F238E27FC236}">
                      <a16:creationId xmlns:a16="http://schemas.microsoft.com/office/drawing/2014/main" id="{BD38B393-FE24-A418-341B-01A941460D40}"/>
                    </a:ext>
                  </a:extLst>
                </p:cNvPr>
                <p:cNvSpPr/>
                <p:nvPr/>
              </p:nvSpPr>
              <p:spPr>
                <a:xfrm>
                  <a:off x="5068640" y="5308897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06" name="그룹 305">
                <a:extLst>
                  <a:ext uri="{FF2B5EF4-FFF2-40B4-BE49-F238E27FC236}">
                    <a16:creationId xmlns:a16="http://schemas.microsoft.com/office/drawing/2014/main" id="{A2A17D47-5F79-0E09-E36F-D772D247DB75}"/>
                  </a:ext>
                </a:extLst>
              </p:cNvPr>
              <p:cNvGrpSpPr/>
              <p:nvPr/>
            </p:nvGrpSpPr>
            <p:grpSpPr>
              <a:xfrm>
                <a:off x="4578102" y="5056116"/>
                <a:ext cx="879822" cy="144000"/>
                <a:chOff x="4516189" y="5056116"/>
                <a:chExt cx="879822" cy="144000"/>
              </a:xfrm>
            </p:grpSpPr>
            <p:sp>
              <p:nvSpPr>
                <p:cNvPr id="331" name="타원 330">
                  <a:extLst>
                    <a:ext uri="{FF2B5EF4-FFF2-40B4-BE49-F238E27FC236}">
                      <a16:creationId xmlns:a16="http://schemas.microsoft.com/office/drawing/2014/main" id="{0B2562B4-6F36-6D99-6D2F-2E0260C1295C}"/>
                    </a:ext>
                  </a:extLst>
                </p:cNvPr>
                <p:cNvSpPr/>
                <p:nvPr/>
              </p:nvSpPr>
              <p:spPr>
                <a:xfrm>
                  <a:off x="4516189" y="5056116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2" name="타원 331">
                  <a:extLst>
                    <a:ext uri="{FF2B5EF4-FFF2-40B4-BE49-F238E27FC236}">
                      <a16:creationId xmlns:a16="http://schemas.microsoft.com/office/drawing/2014/main" id="{08582B80-45B4-AC10-98FC-AA8DDBE89F44}"/>
                    </a:ext>
                  </a:extLst>
                </p:cNvPr>
                <p:cNvSpPr/>
                <p:nvPr/>
              </p:nvSpPr>
              <p:spPr>
                <a:xfrm>
                  <a:off x="4761463" y="5056116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3" name="타원 332">
                  <a:extLst>
                    <a:ext uri="{FF2B5EF4-FFF2-40B4-BE49-F238E27FC236}">
                      <a16:creationId xmlns:a16="http://schemas.microsoft.com/office/drawing/2014/main" id="{70B183D4-A980-B1D1-C562-1F2406898024}"/>
                    </a:ext>
                  </a:extLst>
                </p:cNvPr>
                <p:cNvSpPr/>
                <p:nvPr/>
              </p:nvSpPr>
              <p:spPr>
                <a:xfrm>
                  <a:off x="5006737" y="5056116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4" name="타원 333">
                  <a:extLst>
                    <a:ext uri="{FF2B5EF4-FFF2-40B4-BE49-F238E27FC236}">
                      <a16:creationId xmlns:a16="http://schemas.microsoft.com/office/drawing/2014/main" id="{F2F7DCDB-F6F7-4463-7C9F-86DFF257570A}"/>
                    </a:ext>
                  </a:extLst>
                </p:cNvPr>
                <p:cNvSpPr/>
                <p:nvPr/>
              </p:nvSpPr>
              <p:spPr>
                <a:xfrm>
                  <a:off x="5252011" y="5056116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07" name="그룹 306">
                <a:extLst>
                  <a:ext uri="{FF2B5EF4-FFF2-40B4-BE49-F238E27FC236}">
                    <a16:creationId xmlns:a16="http://schemas.microsoft.com/office/drawing/2014/main" id="{7BA417BD-FEDF-6425-6352-A6B116E21DF5}"/>
                  </a:ext>
                </a:extLst>
              </p:cNvPr>
              <p:cNvGrpSpPr/>
              <p:nvPr/>
            </p:nvGrpSpPr>
            <p:grpSpPr>
              <a:xfrm>
                <a:off x="4676899" y="4779112"/>
                <a:ext cx="680952" cy="144000"/>
                <a:chOff x="4775746" y="5308897"/>
                <a:chExt cx="680952" cy="144000"/>
              </a:xfrm>
            </p:grpSpPr>
            <p:sp>
              <p:nvSpPr>
                <p:cNvPr id="328" name="타원 327">
                  <a:extLst>
                    <a:ext uri="{FF2B5EF4-FFF2-40B4-BE49-F238E27FC236}">
                      <a16:creationId xmlns:a16="http://schemas.microsoft.com/office/drawing/2014/main" id="{BB149433-E1A0-888E-4EC9-1B9591AB26E9}"/>
                    </a:ext>
                  </a:extLst>
                </p:cNvPr>
                <p:cNvSpPr/>
                <p:nvPr/>
              </p:nvSpPr>
              <p:spPr>
                <a:xfrm>
                  <a:off x="4775746" y="5308897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29" name="타원 328">
                  <a:extLst>
                    <a:ext uri="{FF2B5EF4-FFF2-40B4-BE49-F238E27FC236}">
                      <a16:creationId xmlns:a16="http://schemas.microsoft.com/office/drawing/2014/main" id="{42CAC2DF-EDB8-CA75-FD4F-CEB1E1D16F39}"/>
                    </a:ext>
                  </a:extLst>
                </p:cNvPr>
                <p:cNvSpPr/>
                <p:nvPr/>
              </p:nvSpPr>
              <p:spPr>
                <a:xfrm>
                  <a:off x="5042451" y="5308897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0" name="타원 329">
                  <a:extLst>
                    <a:ext uri="{FF2B5EF4-FFF2-40B4-BE49-F238E27FC236}">
                      <a16:creationId xmlns:a16="http://schemas.microsoft.com/office/drawing/2014/main" id="{79337A4A-773A-C9FE-43EC-3DD24FD59104}"/>
                    </a:ext>
                  </a:extLst>
                </p:cNvPr>
                <p:cNvSpPr/>
                <p:nvPr/>
              </p:nvSpPr>
              <p:spPr>
                <a:xfrm>
                  <a:off x="5312698" y="5308897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308" name="직선 연결선 307">
                <a:extLst>
                  <a:ext uri="{FF2B5EF4-FFF2-40B4-BE49-F238E27FC236}">
                    <a16:creationId xmlns:a16="http://schemas.microsoft.com/office/drawing/2014/main" id="{1A9F4B00-D4E4-307C-9F53-6E4DB110265C}"/>
                  </a:ext>
                </a:extLst>
              </p:cNvPr>
              <p:cNvCxnSpPr>
                <a:cxnSpLocks/>
                <a:stCxn id="335" idx="0"/>
                <a:endCxn id="332" idx="4"/>
              </p:cNvCxnSpPr>
              <p:nvPr/>
            </p:nvCxnSpPr>
            <p:spPr>
              <a:xfrm flipV="1">
                <a:off x="4873945" y="5200116"/>
                <a:ext cx="21431" cy="10878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9" name="직선 연결선 308">
                <a:extLst>
                  <a:ext uri="{FF2B5EF4-FFF2-40B4-BE49-F238E27FC236}">
                    <a16:creationId xmlns:a16="http://schemas.microsoft.com/office/drawing/2014/main" id="{A5E80459-1635-8C4F-CD03-20DEB75FBCDC}"/>
                  </a:ext>
                </a:extLst>
              </p:cNvPr>
              <p:cNvCxnSpPr>
                <a:cxnSpLocks/>
                <a:stCxn id="335" idx="0"/>
                <a:endCxn id="333" idx="3"/>
              </p:cNvCxnSpPr>
              <p:nvPr/>
            </p:nvCxnSpPr>
            <p:spPr>
              <a:xfrm flipV="1">
                <a:off x="4873945" y="5179028"/>
                <a:ext cx="215793" cy="129869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0" name="직선 연결선 309">
                <a:extLst>
                  <a:ext uri="{FF2B5EF4-FFF2-40B4-BE49-F238E27FC236}">
                    <a16:creationId xmlns:a16="http://schemas.microsoft.com/office/drawing/2014/main" id="{B3A44074-F151-F927-6BD9-94E3C07791EB}"/>
                  </a:ext>
                </a:extLst>
              </p:cNvPr>
              <p:cNvCxnSpPr>
                <a:cxnSpLocks/>
                <a:stCxn id="335" idx="0"/>
                <a:endCxn id="334" idx="3"/>
              </p:cNvCxnSpPr>
              <p:nvPr/>
            </p:nvCxnSpPr>
            <p:spPr>
              <a:xfrm flipV="1">
                <a:off x="4873945" y="5179028"/>
                <a:ext cx="461067" cy="129869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1" name="직선 연결선 310">
                <a:extLst>
                  <a:ext uri="{FF2B5EF4-FFF2-40B4-BE49-F238E27FC236}">
                    <a16:creationId xmlns:a16="http://schemas.microsoft.com/office/drawing/2014/main" id="{9EAB30D0-8A37-A137-3ED6-CE79062174B8}"/>
                  </a:ext>
                </a:extLst>
              </p:cNvPr>
              <p:cNvCxnSpPr>
                <a:cxnSpLocks/>
                <a:stCxn id="335" idx="0"/>
                <a:endCxn id="331" idx="4"/>
              </p:cNvCxnSpPr>
              <p:nvPr/>
            </p:nvCxnSpPr>
            <p:spPr>
              <a:xfrm flipH="1" flipV="1">
                <a:off x="4650102" y="5200116"/>
                <a:ext cx="223843" cy="10878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2" name="직선 연결선 311">
                <a:extLst>
                  <a:ext uri="{FF2B5EF4-FFF2-40B4-BE49-F238E27FC236}">
                    <a16:creationId xmlns:a16="http://schemas.microsoft.com/office/drawing/2014/main" id="{001B7C5C-CDEB-8C1C-F636-4585A96BB6AF}"/>
                  </a:ext>
                </a:extLst>
              </p:cNvPr>
              <p:cNvCxnSpPr>
                <a:cxnSpLocks/>
                <a:stCxn id="336" idx="0"/>
                <a:endCxn id="331" idx="4"/>
              </p:cNvCxnSpPr>
              <p:nvPr/>
            </p:nvCxnSpPr>
            <p:spPr>
              <a:xfrm flipH="1" flipV="1">
                <a:off x="4650102" y="5200116"/>
                <a:ext cx="516737" cy="10878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3" name="직선 연결선 312">
                <a:extLst>
                  <a:ext uri="{FF2B5EF4-FFF2-40B4-BE49-F238E27FC236}">
                    <a16:creationId xmlns:a16="http://schemas.microsoft.com/office/drawing/2014/main" id="{62DCBFCD-13AC-A482-A769-297496C46305}"/>
                  </a:ext>
                </a:extLst>
              </p:cNvPr>
              <p:cNvCxnSpPr>
                <a:cxnSpLocks/>
                <a:stCxn id="336" idx="0"/>
                <a:endCxn id="332" idx="4"/>
              </p:cNvCxnSpPr>
              <p:nvPr/>
            </p:nvCxnSpPr>
            <p:spPr>
              <a:xfrm flipH="1" flipV="1">
                <a:off x="4895376" y="5200116"/>
                <a:ext cx="271463" cy="10878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" name="직선 연결선 313">
                <a:extLst>
                  <a:ext uri="{FF2B5EF4-FFF2-40B4-BE49-F238E27FC236}">
                    <a16:creationId xmlns:a16="http://schemas.microsoft.com/office/drawing/2014/main" id="{61DDFA98-F35A-F60E-85D2-71E04FDB2367}"/>
                  </a:ext>
                </a:extLst>
              </p:cNvPr>
              <p:cNvCxnSpPr>
                <a:cxnSpLocks/>
                <a:stCxn id="336" idx="0"/>
                <a:endCxn id="333" idx="3"/>
              </p:cNvCxnSpPr>
              <p:nvPr/>
            </p:nvCxnSpPr>
            <p:spPr>
              <a:xfrm flipH="1" flipV="1">
                <a:off x="5089738" y="5179028"/>
                <a:ext cx="77101" cy="129869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5" name="직선 연결선 314">
                <a:extLst>
                  <a:ext uri="{FF2B5EF4-FFF2-40B4-BE49-F238E27FC236}">
                    <a16:creationId xmlns:a16="http://schemas.microsoft.com/office/drawing/2014/main" id="{A387640C-2BE0-7AF9-9199-38057396BAFC}"/>
                  </a:ext>
                </a:extLst>
              </p:cNvPr>
              <p:cNvCxnSpPr>
                <a:cxnSpLocks/>
                <a:stCxn id="336" idx="0"/>
                <a:endCxn id="334" idx="3"/>
              </p:cNvCxnSpPr>
              <p:nvPr/>
            </p:nvCxnSpPr>
            <p:spPr>
              <a:xfrm flipV="1">
                <a:off x="5166839" y="5179028"/>
                <a:ext cx="168173" cy="129869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6" name="직선 연결선 315">
                <a:extLst>
                  <a:ext uri="{FF2B5EF4-FFF2-40B4-BE49-F238E27FC236}">
                    <a16:creationId xmlns:a16="http://schemas.microsoft.com/office/drawing/2014/main" id="{03054CA3-570B-82EC-4A96-6AC3A1D0D015}"/>
                  </a:ext>
                </a:extLst>
              </p:cNvPr>
              <p:cNvCxnSpPr>
                <a:cxnSpLocks/>
                <a:stCxn id="332" idx="0"/>
                <a:endCxn id="329" idx="4"/>
              </p:cNvCxnSpPr>
              <p:nvPr/>
            </p:nvCxnSpPr>
            <p:spPr>
              <a:xfrm flipV="1">
                <a:off x="4895376" y="4923112"/>
                <a:ext cx="120228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7" name="직선 연결선 316">
                <a:extLst>
                  <a:ext uri="{FF2B5EF4-FFF2-40B4-BE49-F238E27FC236}">
                    <a16:creationId xmlns:a16="http://schemas.microsoft.com/office/drawing/2014/main" id="{1130B10C-8C52-452F-F3A1-A49EB93BD996}"/>
                  </a:ext>
                </a:extLst>
              </p:cNvPr>
              <p:cNvCxnSpPr>
                <a:cxnSpLocks/>
                <a:stCxn id="332" idx="0"/>
                <a:endCxn id="328" idx="4"/>
              </p:cNvCxnSpPr>
              <p:nvPr/>
            </p:nvCxnSpPr>
            <p:spPr>
              <a:xfrm flipH="1" flipV="1">
                <a:off x="4748899" y="4923112"/>
                <a:ext cx="146477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8" name="직선 연결선 317">
                <a:extLst>
                  <a:ext uri="{FF2B5EF4-FFF2-40B4-BE49-F238E27FC236}">
                    <a16:creationId xmlns:a16="http://schemas.microsoft.com/office/drawing/2014/main" id="{7FBAC205-9BEF-1182-2702-0EA125D71B4C}"/>
                  </a:ext>
                </a:extLst>
              </p:cNvPr>
              <p:cNvCxnSpPr>
                <a:cxnSpLocks/>
                <a:stCxn id="332" idx="0"/>
                <a:endCxn id="330" idx="4"/>
              </p:cNvCxnSpPr>
              <p:nvPr/>
            </p:nvCxnSpPr>
            <p:spPr>
              <a:xfrm flipV="1">
                <a:off x="4895376" y="4923112"/>
                <a:ext cx="390475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9" name="직선 연결선 318">
                <a:extLst>
                  <a:ext uri="{FF2B5EF4-FFF2-40B4-BE49-F238E27FC236}">
                    <a16:creationId xmlns:a16="http://schemas.microsoft.com/office/drawing/2014/main" id="{0E073E93-BD10-EB90-F56A-E2370E0B2543}"/>
                  </a:ext>
                </a:extLst>
              </p:cNvPr>
              <p:cNvCxnSpPr>
                <a:cxnSpLocks/>
                <a:stCxn id="331" idx="0"/>
                <a:endCxn id="328" idx="4"/>
              </p:cNvCxnSpPr>
              <p:nvPr/>
            </p:nvCxnSpPr>
            <p:spPr>
              <a:xfrm flipV="1">
                <a:off x="4650102" y="4923112"/>
                <a:ext cx="98797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0" name="직선 연결선 319">
                <a:extLst>
                  <a:ext uri="{FF2B5EF4-FFF2-40B4-BE49-F238E27FC236}">
                    <a16:creationId xmlns:a16="http://schemas.microsoft.com/office/drawing/2014/main" id="{CF34E28A-CB5C-073A-E84F-5102E06B005B}"/>
                  </a:ext>
                </a:extLst>
              </p:cNvPr>
              <p:cNvCxnSpPr>
                <a:cxnSpLocks/>
                <a:stCxn id="331" idx="0"/>
                <a:endCxn id="329" idx="4"/>
              </p:cNvCxnSpPr>
              <p:nvPr/>
            </p:nvCxnSpPr>
            <p:spPr>
              <a:xfrm flipV="1">
                <a:off x="4650102" y="4923112"/>
                <a:ext cx="365502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1" name="직선 연결선 320">
                <a:extLst>
                  <a:ext uri="{FF2B5EF4-FFF2-40B4-BE49-F238E27FC236}">
                    <a16:creationId xmlns:a16="http://schemas.microsoft.com/office/drawing/2014/main" id="{5DF449F1-0A5D-EBBE-4811-B2BC0CB02D23}"/>
                  </a:ext>
                </a:extLst>
              </p:cNvPr>
              <p:cNvCxnSpPr>
                <a:cxnSpLocks/>
                <a:stCxn id="331" idx="0"/>
                <a:endCxn id="330" idx="4"/>
              </p:cNvCxnSpPr>
              <p:nvPr/>
            </p:nvCxnSpPr>
            <p:spPr>
              <a:xfrm flipV="1">
                <a:off x="4650102" y="4923112"/>
                <a:ext cx="635749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2" name="직선 연결선 321">
                <a:extLst>
                  <a:ext uri="{FF2B5EF4-FFF2-40B4-BE49-F238E27FC236}">
                    <a16:creationId xmlns:a16="http://schemas.microsoft.com/office/drawing/2014/main" id="{9A407005-4B57-8A0D-D0D3-2C06BF000E2F}"/>
                  </a:ext>
                </a:extLst>
              </p:cNvPr>
              <p:cNvCxnSpPr>
                <a:cxnSpLocks/>
                <a:stCxn id="333" idx="0"/>
                <a:endCxn id="330" idx="4"/>
              </p:cNvCxnSpPr>
              <p:nvPr/>
            </p:nvCxnSpPr>
            <p:spPr>
              <a:xfrm flipV="1">
                <a:off x="5140650" y="4923112"/>
                <a:ext cx="145201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3" name="직선 연결선 322">
                <a:extLst>
                  <a:ext uri="{FF2B5EF4-FFF2-40B4-BE49-F238E27FC236}">
                    <a16:creationId xmlns:a16="http://schemas.microsoft.com/office/drawing/2014/main" id="{E076E010-26F1-7AFE-030D-887CDDAFDA2E}"/>
                  </a:ext>
                </a:extLst>
              </p:cNvPr>
              <p:cNvCxnSpPr>
                <a:cxnSpLocks/>
                <a:stCxn id="333" idx="0"/>
                <a:endCxn id="329" idx="4"/>
              </p:cNvCxnSpPr>
              <p:nvPr/>
            </p:nvCxnSpPr>
            <p:spPr>
              <a:xfrm flipH="1" flipV="1">
                <a:off x="5015604" y="4923112"/>
                <a:ext cx="125046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4" name="직선 연결선 323">
                <a:extLst>
                  <a:ext uri="{FF2B5EF4-FFF2-40B4-BE49-F238E27FC236}">
                    <a16:creationId xmlns:a16="http://schemas.microsoft.com/office/drawing/2014/main" id="{CB9B1FC6-5DF6-2170-DCA6-5696D8AAF166}"/>
                  </a:ext>
                </a:extLst>
              </p:cNvPr>
              <p:cNvCxnSpPr>
                <a:cxnSpLocks/>
                <a:stCxn id="334" idx="0"/>
                <a:endCxn id="330" idx="4"/>
              </p:cNvCxnSpPr>
              <p:nvPr/>
            </p:nvCxnSpPr>
            <p:spPr>
              <a:xfrm flipH="1" flipV="1">
                <a:off x="5285851" y="4923112"/>
                <a:ext cx="100073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5" name="직선 연결선 324">
                <a:extLst>
                  <a:ext uri="{FF2B5EF4-FFF2-40B4-BE49-F238E27FC236}">
                    <a16:creationId xmlns:a16="http://schemas.microsoft.com/office/drawing/2014/main" id="{FE330045-4B46-2ED4-64C4-2E55ADC11F1A}"/>
                  </a:ext>
                </a:extLst>
              </p:cNvPr>
              <p:cNvCxnSpPr>
                <a:cxnSpLocks/>
                <a:stCxn id="334" idx="0"/>
                <a:endCxn id="329" idx="4"/>
              </p:cNvCxnSpPr>
              <p:nvPr/>
            </p:nvCxnSpPr>
            <p:spPr>
              <a:xfrm flipH="1" flipV="1">
                <a:off x="5015604" y="4923112"/>
                <a:ext cx="370320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6" name="직선 연결선 325">
                <a:extLst>
                  <a:ext uri="{FF2B5EF4-FFF2-40B4-BE49-F238E27FC236}">
                    <a16:creationId xmlns:a16="http://schemas.microsoft.com/office/drawing/2014/main" id="{BB4B7D4D-458A-5E9A-FD96-48185C39BA21}"/>
                  </a:ext>
                </a:extLst>
              </p:cNvPr>
              <p:cNvCxnSpPr>
                <a:cxnSpLocks/>
                <a:stCxn id="334" idx="0"/>
                <a:endCxn id="328" idx="4"/>
              </p:cNvCxnSpPr>
              <p:nvPr/>
            </p:nvCxnSpPr>
            <p:spPr>
              <a:xfrm flipH="1" flipV="1">
                <a:off x="4748899" y="4923112"/>
                <a:ext cx="637025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7" name="직선 연결선 326">
                <a:extLst>
                  <a:ext uri="{FF2B5EF4-FFF2-40B4-BE49-F238E27FC236}">
                    <a16:creationId xmlns:a16="http://schemas.microsoft.com/office/drawing/2014/main" id="{4F2A167A-D499-636D-747B-B025A152D4CD}"/>
                  </a:ext>
                </a:extLst>
              </p:cNvPr>
              <p:cNvCxnSpPr>
                <a:cxnSpLocks/>
                <a:stCxn id="333" idx="0"/>
                <a:endCxn id="328" idx="4"/>
              </p:cNvCxnSpPr>
              <p:nvPr/>
            </p:nvCxnSpPr>
            <p:spPr>
              <a:xfrm flipH="1" flipV="1">
                <a:off x="4748899" y="4923112"/>
                <a:ext cx="391751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38" name="순서도: 자기 디스크 337">
              <a:extLst>
                <a:ext uri="{FF2B5EF4-FFF2-40B4-BE49-F238E27FC236}">
                  <a16:creationId xmlns:a16="http://schemas.microsoft.com/office/drawing/2014/main" id="{806567E0-0C9E-1D4D-1B52-BB2849BC5B3E}"/>
                </a:ext>
              </a:extLst>
            </p:cNvPr>
            <p:cNvSpPr/>
            <p:nvPr/>
          </p:nvSpPr>
          <p:spPr>
            <a:xfrm>
              <a:off x="10041078" y="4917104"/>
              <a:ext cx="351294" cy="317440"/>
            </a:xfrm>
            <a:prstGeom prst="flowChartMagneticDisk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39" name="그룹 338">
              <a:extLst>
                <a:ext uri="{FF2B5EF4-FFF2-40B4-BE49-F238E27FC236}">
                  <a16:creationId xmlns:a16="http://schemas.microsoft.com/office/drawing/2014/main" id="{C34F97B8-CF95-E137-E156-54AC7CDA9001}"/>
                </a:ext>
              </a:extLst>
            </p:cNvPr>
            <p:cNvGrpSpPr/>
            <p:nvPr/>
          </p:nvGrpSpPr>
          <p:grpSpPr>
            <a:xfrm>
              <a:off x="9854400" y="4282589"/>
              <a:ext cx="720752" cy="551966"/>
              <a:chOff x="4578102" y="4779112"/>
              <a:chExt cx="879822" cy="673785"/>
            </a:xfrm>
          </p:grpSpPr>
          <p:grpSp>
            <p:nvGrpSpPr>
              <p:cNvPr id="340" name="그룹 339">
                <a:extLst>
                  <a:ext uri="{FF2B5EF4-FFF2-40B4-BE49-F238E27FC236}">
                    <a16:creationId xmlns:a16="http://schemas.microsoft.com/office/drawing/2014/main" id="{F6DF10C1-1278-556C-2BED-06C34D2872A7}"/>
                  </a:ext>
                </a:extLst>
              </p:cNvPr>
              <p:cNvGrpSpPr/>
              <p:nvPr/>
            </p:nvGrpSpPr>
            <p:grpSpPr>
              <a:xfrm>
                <a:off x="4801945" y="5308897"/>
                <a:ext cx="436894" cy="144000"/>
                <a:chOff x="4775746" y="5308897"/>
                <a:chExt cx="436894" cy="144000"/>
              </a:xfrm>
            </p:grpSpPr>
            <p:sp>
              <p:nvSpPr>
                <p:cNvPr id="370" name="타원 369">
                  <a:extLst>
                    <a:ext uri="{FF2B5EF4-FFF2-40B4-BE49-F238E27FC236}">
                      <a16:creationId xmlns:a16="http://schemas.microsoft.com/office/drawing/2014/main" id="{7E11BF58-0A6B-3846-FDA0-69719865B4F1}"/>
                    </a:ext>
                  </a:extLst>
                </p:cNvPr>
                <p:cNvSpPr/>
                <p:nvPr/>
              </p:nvSpPr>
              <p:spPr>
                <a:xfrm>
                  <a:off x="4775746" y="5308897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1" name="타원 370">
                  <a:extLst>
                    <a:ext uri="{FF2B5EF4-FFF2-40B4-BE49-F238E27FC236}">
                      <a16:creationId xmlns:a16="http://schemas.microsoft.com/office/drawing/2014/main" id="{BDD35C85-2423-2B12-A4E1-E8C2CA9A22D3}"/>
                    </a:ext>
                  </a:extLst>
                </p:cNvPr>
                <p:cNvSpPr/>
                <p:nvPr/>
              </p:nvSpPr>
              <p:spPr>
                <a:xfrm>
                  <a:off x="5068640" y="5308897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41" name="그룹 340">
                <a:extLst>
                  <a:ext uri="{FF2B5EF4-FFF2-40B4-BE49-F238E27FC236}">
                    <a16:creationId xmlns:a16="http://schemas.microsoft.com/office/drawing/2014/main" id="{DA4A59E0-BDEC-1D4F-13B4-035790F4A596}"/>
                  </a:ext>
                </a:extLst>
              </p:cNvPr>
              <p:cNvGrpSpPr/>
              <p:nvPr/>
            </p:nvGrpSpPr>
            <p:grpSpPr>
              <a:xfrm>
                <a:off x="4578102" y="5056116"/>
                <a:ext cx="879822" cy="144000"/>
                <a:chOff x="4516189" y="5056116"/>
                <a:chExt cx="879822" cy="144000"/>
              </a:xfrm>
            </p:grpSpPr>
            <p:sp>
              <p:nvSpPr>
                <p:cNvPr id="366" name="타원 365">
                  <a:extLst>
                    <a:ext uri="{FF2B5EF4-FFF2-40B4-BE49-F238E27FC236}">
                      <a16:creationId xmlns:a16="http://schemas.microsoft.com/office/drawing/2014/main" id="{75038EF4-F048-974C-7FA1-4327E5F56505}"/>
                    </a:ext>
                  </a:extLst>
                </p:cNvPr>
                <p:cNvSpPr/>
                <p:nvPr/>
              </p:nvSpPr>
              <p:spPr>
                <a:xfrm>
                  <a:off x="4516189" y="5056116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7" name="타원 366">
                  <a:extLst>
                    <a:ext uri="{FF2B5EF4-FFF2-40B4-BE49-F238E27FC236}">
                      <a16:creationId xmlns:a16="http://schemas.microsoft.com/office/drawing/2014/main" id="{3E2AEED0-EE52-759A-1D3A-733CC75187B3}"/>
                    </a:ext>
                  </a:extLst>
                </p:cNvPr>
                <p:cNvSpPr/>
                <p:nvPr/>
              </p:nvSpPr>
              <p:spPr>
                <a:xfrm>
                  <a:off x="4761463" y="5056116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8" name="타원 367">
                  <a:extLst>
                    <a:ext uri="{FF2B5EF4-FFF2-40B4-BE49-F238E27FC236}">
                      <a16:creationId xmlns:a16="http://schemas.microsoft.com/office/drawing/2014/main" id="{8B149FE0-5028-96FF-8C8F-55E06AB1864C}"/>
                    </a:ext>
                  </a:extLst>
                </p:cNvPr>
                <p:cNvSpPr/>
                <p:nvPr/>
              </p:nvSpPr>
              <p:spPr>
                <a:xfrm>
                  <a:off x="5006737" y="5056116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9" name="타원 368">
                  <a:extLst>
                    <a:ext uri="{FF2B5EF4-FFF2-40B4-BE49-F238E27FC236}">
                      <a16:creationId xmlns:a16="http://schemas.microsoft.com/office/drawing/2014/main" id="{7B4F43AD-A025-894E-3983-7F774D13BD92}"/>
                    </a:ext>
                  </a:extLst>
                </p:cNvPr>
                <p:cNvSpPr/>
                <p:nvPr/>
              </p:nvSpPr>
              <p:spPr>
                <a:xfrm>
                  <a:off x="5252011" y="5056116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42" name="그룹 341">
                <a:extLst>
                  <a:ext uri="{FF2B5EF4-FFF2-40B4-BE49-F238E27FC236}">
                    <a16:creationId xmlns:a16="http://schemas.microsoft.com/office/drawing/2014/main" id="{C6D2D476-9A5B-24B5-F5D2-EA83450F64FA}"/>
                  </a:ext>
                </a:extLst>
              </p:cNvPr>
              <p:cNvGrpSpPr/>
              <p:nvPr/>
            </p:nvGrpSpPr>
            <p:grpSpPr>
              <a:xfrm>
                <a:off x="4676899" y="4779112"/>
                <a:ext cx="680952" cy="144000"/>
                <a:chOff x="4775746" y="5308897"/>
                <a:chExt cx="680952" cy="144000"/>
              </a:xfrm>
            </p:grpSpPr>
            <p:sp>
              <p:nvSpPr>
                <p:cNvPr id="363" name="타원 362">
                  <a:extLst>
                    <a:ext uri="{FF2B5EF4-FFF2-40B4-BE49-F238E27FC236}">
                      <a16:creationId xmlns:a16="http://schemas.microsoft.com/office/drawing/2014/main" id="{91DAA070-FBC2-6C9D-F076-86FCC1A8E0D6}"/>
                    </a:ext>
                  </a:extLst>
                </p:cNvPr>
                <p:cNvSpPr/>
                <p:nvPr/>
              </p:nvSpPr>
              <p:spPr>
                <a:xfrm>
                  <a:off x="4775746" y="5308897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4" name="타원 363">
                  <a:extLst>
                    <a:ext uri="{FF2B5EF4-FFF2-40B4-BE49-F238E27FC236}">
                      <a16:creationId xmlns:a16="http://schemas.microsoft.com/office/drawing/2014/main" id="{F6D3EF44-FA33-3C5B-7EEF-8A1BDF959446}"/>
                    </a:ext>
                  </a:extLst>
                </p:cNvPr>
                <p:cNvSpPr/>
                <p:nvPr/>
              </p:nvSpPr>
              <p:spPr>
                <a:xfrm>
                  <a:off x="5042451" y="5308897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5" name="타원 364">
                  <a:extLst>
                    <a:ext uri="{FF2B5EF4-FFF2-40B4-BE49-F238E27FC236}">
                      <a16:creationId xmlns:a16="http://schemas.microsoft.com/office/drawing/2014/main" id="{D4B8A7F8-74B8-97AE-142A-A3863BDD7EAB}"/>
                    </a:ext>
                  </a:extLst>
                </p:cNvPr>
                <p:cNvSpPr/>
                <p:nvPr/>
              </p:nvSpPr>
              <p:spPr>
                <a:xfrm>
                  <a:off x="5312698" y="5308897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343" name="직선 연결선 342">
                <a:extLst>
                  <a:ext uri="{FF2B5EF4-FFF2-40B4-BE49-F238E27FC236}">
                    <a16:creationId xmlns:a16="http://schemas.microsoft.com/office/drawing/2014/main" id="{80C2CB0C-399A-DFBE-DD81-A06F399DA75E}"/>
                  </a:ext>
                </a:extLst>
              </p:cNvPr>
              <p:cNvCxnSpPr>
                <a:cxnSpLocks/>
                <a:stCxn id="370" idx="0"/>
                <a:endCxn id="367" idx="4"/>
              </p:cNvCxnSpPr>
              <p:nvPr/>
            </p:nvCxnSpPr>
            <p:spPr>
              <a:xfrm flipV="1">
                <a:off x="4873945" y="5200116"/>
                <a:ext cx="21431" cy="10878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4" name="직선 연결선 343">
                <a:extLst>
                  <a:ext uri="{FF2B5EF4-FFF2-40B4-BE49-F238E27FC236}">
                    <a16:creationId xmlns:a16="http://schemas.microsoft.com/office/drawing/2014/main" id="{21973030-8BDC-B358-C7C3-8CDF3C940853}"/>
                  </a:ext>
                </a:extLst>
              </p:cNvPr>
              <p:cNvCxnSpPr>
                <a:cxnSpLocks/>
                <a:stCxn id="370" idx="0"/>
                <a:endCxn id="368" idx="3"/>
              </p:cNvCxnSpPr>
              <p:nvPr/>
            </p:nvCxnSpPr>
            <p:spPr>
              <a:xfrm flipV="1">
                <a:off x="4873945" y="5179028"/>
                <a:ext cx="215793" cy="129869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5" name="직선 연결선 344">
                <a:extLst>
                  <a:ext uri="{FF2B5EF4-FFF2-40B4-BE49-F238E27FC236}">
                    <a16:creationId xmlns:a16="http://schemas.microsoft.com/office/drawing/2014/main" id="{F78BEB22-B078-D12A-0E14-13920E3623D7}"/>
                  </a:ext>
                </a:extLst>
              </p:cNvPr>
              <p:cNvCxnSpPr>
                <a:cxnSpLocks/>
                <a:stCxn id="370" idx="0"/>
                <a:endCxn id="369" idx="3"/>
              </p:cNvCxnSpPr>
              <p:nvPr/>
            </p:nvCxnSpPr>
            <p:spPr>
              <a:xfrm flipV="1">
                <a:off x="4873945" y="5179028"/>
                <a:ext cx="461067" cy="129869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6" name="직선 연결선 345">
                <a:extLst>
                  <a:ext uri="{FF2B5EF4-FFF2-40B4-BE49-F238E27FC236}">
                    <a16:creationId xmlns:a16="http://schemas.microsoft.com/office/drawing/2014/main" id="{1DC7B7C3-B808-A68A-B11C-25882D0B57CB}"/>
                  </a:ext>
                </a:extLst>
              </p:cNvPr>
              <p:cNvCxnSpPr>
                <a:cxnSpLocks/>
                <a:stCxn id="370" idx="0"/>
                <a:endCxn id="366" idx="4"/>
              </p:cNvCxnSpPr>
              <p:nvPr/>
            </p:nvCxnSpPr>
            <p:spPr>
              <a:xfrm flipH="1" flipV="1">
                <a:off x="4650102" y="5200116"/>
                <a:ext cx="223843" cy="10878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7" name="직선 연결선 346">
                <a:extLst>
                  <a:ext uri="{FF2B5EF4-FFF2-40B4-BE49-F238E27FC236}">
                    <a16:creationId xmlns:a16="http://schemas.microsoft.com/office/drawing/2014/main" id="{990EBBAD-B832-6E98-2768-0D848DA5F40F}"/>
                  </a:ext>
                </a:extLst>
              </p:cNvPr>
              <p:cNvCxnSpPr>
                <a:cxnSpLocks/>
                <a:stCxn id="371" idx="0"/>
                <a:endCxn id="366" idx="4"/>
              </p:cNvCxnSpPr>
              <p:nvPr/>
            </p:nvCxnSpPr>
            <p:spPr>
              <a:xfrm flipH="1" flipV="1">
                <a:off x="4650102" y="5200116"/>
                <a:ext cx="516737" cy="10878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8" name="직선 연결선 347">
                <a:extLst>
                  <a:ext uri="{FF2B5EF4-FFF2-40B4-BE49-F238E27FC236}">
                    <a16:creationId xmlns:a16="http://schemas.microsoft.com/office/drawing/2014/main" id="{E764690A-DED0-B806-A8D9-52488D5033D7}"/>
                  </a:ext>
                </a:extLst>
              </p:cNvPr>
              <p:cNvCxnSpPr>
                <a:cxnSpLocks/>
                <a:stCxn id="371" idx="0"/>
                <a:endCxn id="367" idx="4"/>
              </p:cNvCxnSpPr>
              <p:nvPr/>
            </p:nvCxnSpPr>
            <p:spPr>
              <a:xfrm flipH="1" flipV="1">
                <a:off x="4895376" y="5200116"/>
                <a:ext cx="271463" cy="10878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9" name="직선 연결선 348">
                <a:extLst>
                  <a:ext uri="{FF2B5EF4-FFF2-40B4-BE49-F238E27FC236}">
                    <a16:creationId xmlns:a16="http://schemas.microsoft.com/office/drawing/2014/main" id="{84A28FF3-A1C1-78CC-70F7-E6B45DF3BB3D}"/>
                  </a:ext>
                </a:extLst>
              </p:cNvPr>
              <p:cNvCxnSpPr>
                <a:cxnSpLocks/>
                <a:stCxn id="371" idx="0"/>
                <a:endCxn id="368" idx="3"/>
              </p:cNvCxnSpPr>
              <p:nvPr/>
            </p:nvCxnSpPr>
            <p:spPr>
              <a:xfrm flipH="1" flipV="1">
                <a:off x="5089738" y="5179028"/>
                <a:ext cx="77101" cy="129869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0" name="직선 연결선 349">
                <a:extLst>
                  <a:ext uri="{FF2B5EF4-FFF2-40B4-BE49-F238E27FC236}">
                    <a16:creationId xmlns:a16="http://schemas.microsoft.com/office/drawing/2014/main" id="{01F1F165-67D1-A5F3-ED24-612A176A0FD4}"/>
                  </a:ext>
                </a:extLst>
              </p:cNvPr>
              <p:cNvCxnSpPr>
                <a:cxnSpLocks/>
                <a:stCxn id="371" idx="0"/>
                <a:endCxn id="369" idx="3"/>
              </p:cNvCxnSpPr>
              <p:nvPr/>
            </p:nvCxnSpPr>
            <p:spPr>
              <a:xfrm flipV="1">
                <a:off x="5166839" y="5179028"/>
                <a:ext cx="168173" cy="129869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1" name="직선 연결선 350">
                <a:extLst>
                  <a:ext uri="{FF2B5EF4-FFF2-40B4-BE49-F238E27FC236}">
                    <a16:creationId xmlns:a16="http://schemas.microsoft.com/office/drawing/2014/main" id="{F05AB0A7-F585-FAF5-2569-AEE0BCE45AC3}"/>
                  </a:ext>
                </a:extLst>
              </p:cNvPr>
              <p:cNvCxnSpPr>
                <a:cxnSpLocks/>
                <a:stCxn id="367" idx="0"/>
                <a:endCxn id="364" idx="4"/>
              </p:cNvCxnSpPr>
              <p:nvPr/>
            </p:nvCxnSpPr>
            <p:spPr>
              <a:xfrm flipV="1">
                <a:off x="4895376" y="4923112"/>
                <a:ext cx="120228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2" name="직선 연결선 351">
                <a:extLst>
                  <a:ext uri="{FF2B5EF4-FFF2-40B4-BE49-F238E27FC236}">
                    <a16:creationId xmlns:a16="http://schemas.microsoft.com/office/drawing/2014/main" id="{25FC2365-1903-3DC1-82EF-5A81D5984EFB}"/>
                  </a:ext>
                </a:extLst>
              </p:cNvPr>
              <p:cNvCxnSpPr>
                <a:cxnSpLocks/>
                <a:stCxn id="367" idx="0"/>
                <a:endCxn id="363" idx="4"/>
              </p:cNvCxnSpPr>
              <p:nvPr/>
            </p:nvCxnSpPr>
            <p:spPr>
              <a:xfrm flipH="1" flipV="1">
                <a:off x="4748899" y="4923112"/>
                <a:ext cx="146477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3" name="직선 연결선 352">
                <a:extLst>
                  <a:ext uri="{FF2B5EF4-FFF2-40B4-BE49-F238E27FC236}">
                    <a16:creationId xmlns:a16="http://schemas.microsoft.com/office/drawing/2014/main" id="{6CDD923E-5375-9424-9F63-FC5950B260BC}"/>
                  </a:ext>
                </a:extLst>
              </p:cNvPr>
              <p:cNvCxnSpPr>
                <a:cxnSpLocks/>
                <a:stCxn id="367" idx="0"/>
                <a:endCxn id="365" idx="4"/>
              </p:cNvCxnSpPr>
              <p:nvPr/>
            </p:nvCxnSpPr>
            <p:spPr>
              <a:xfrm flipV="1">
                <a:off x="4895376" y="4923112"/>
                <a:ext cx="390475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4" name="직선 연결선 353">
                <a:extLst>
                  <a:ext uri="{FF2B5EF4-FFF2-40B4-BE49-F238E27FC236}">
                    <a16:creationId xmlns:a16="http://schemas.microsoft.com/office/drawing/2014/main" id="{2BF77430-BFDF-A85B-D7A0-D3D4168855A8}"/>
                  </a:ext>
                </a:extLst>
              </p:cNvPr>
              <p:cNvCxnSpPr>
                <a:cxnSpLocks/>
                <a:stCxn id="366" idx="0"/>
                <a:endCxn id="363" idx="4"/>
              </p:cNvCxnSpPr>
              <p:nvPr/>
            </p:nvCxnSpPr>
            <p:spPr>
              <a:xfrm flipV="1">
                <a:off x="4650102" y="4923112"/>
                <a:ext cx="98797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5" name="직선 연결선 354">
                <a:extLst>
                  <a:ext uri="{FF2B5EF4-FFF2-40B4-BE49-F238E27FC236}">
                    <a16:creationId xmlns:a16="http://schemas.microsoft.com/office/drawing/2014/main" id="{88DED5FC-A309-DD19-F879-383C9EAA0628}"/>
                  </a:ext>
                </a:extLst>
              </p:cNvPr>
              <p:cNvCxnSpPr>
                <a:cxnSpLocks/>
                <a:stCxn id="366" idx="0"/>
                <a:endCxn id="364" idx="4"/>
              </p:cNvCxnSpPr>
              <p:nvPr/>
            </p:nvCxnSpPr>
            <p:spPr>
              <a:xfrm flipV="1">
                <a:off x="4650102" y="4923112"/>
                <a:ext cx="365502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6" name="직선 연결선 355">
                <a:extLst>
                  <a:ext uri="{FF2B5EF4-FFF2-40B4-BE49-F238E27FC236}">
                    <a16:creationId xmlns:a16="http://schemas.microsoft.com/office/drawing/2014/main" id="{9A21170C-DC53-79B2-77A9-8BB8A6B13593}"/>
                  </a:ext>
                </a:extLst>
              </p:cNvPr>
              <p:cNvCxnSpPr>
                <a:cxnSpLocks/>
                <a:stCxn id="366" idx="0"/>
                <a:endCxn id="365" idx="4"/>
              </p:cNvCxnSpPr>
              <p:nvPr/>
            </p:nvCxnSpPr>
            <p:spPr>
              <a:xfrm flipV="1">
                <a:off x="4650102" y="4923112"/>
                <a:ext cx="635749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7" name="직선 연결선 356">
                <a:extLst>
                  <a:ext uri="{FF2B5EF4-FFF2-40B4-BE49-F238E27FC236}">
                    <a16:creationId xmlns:a16="http://schemas.microsoft.com/office/drawing/2014/main" id="{48E525CD-90E6-6750-7DC9-919D7910AA54}"/>
                  </a:ext>
                </a:extLst>
              </p:cNvPr>
              <p:cNvCxnSpPr>
                <a:cxnSpLocks/>
                <a:stCxn id="368" idx="0"/>
                <a:endCxn id="365" idx="4"/>
              </p:cNvCxnSpPr>
              <p:nvPr/>
            </p:nvCxnSpPr>
            <p:spPr>
              <a:xfrm flipV="1">
                <a:off x="5140650" y="4923112"/>
                <a:ext cx="145201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8" name="직선 연결선 357">
                <a:extLst>
                  <a:ext uri="{FF2B5EF4-FFF2-40B4-BE49-F238E27FC236}">
                    <a16:creationId xmlns:a16="http://schemas.microsoft.com/office/drawing/2014/main" id="{3DA8CB6C-05AF-F30B-95F9-339460C66A65}"/>
                  </a:ext>
                </a:extLst>
              </p:cNvPr>
              <p:cNvCxnSpPr>
                <a:cxnSpLocks/>
                <a:stCxn id="368" idx="0"/>
                <a:endCxn id="364" idx="4"/>
              </p:cNvCxnSpPr>
              <p:nvPr/>
            </p:nvCxnSpPr>
            <p:spPr>
              <a:xfrm flipH="1" flipV="1">
                <a:off x="5015604" y="4923112"/>
                <a:ext cx="125046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9" name="직선 연결선 358">
                <a:extLst>
                  <a:ext uri="{FF2B5EF4-FFF2-40B4-BE49-F238E27FC236}">
                    <a16:creationId xmlns:a16="http://schemas.microsoft.com/office/drawing/2014/main" id="{D0224A3A-5E61-CCF7-4879-90E944E82E1B}"/>
                  </a:ext>
                </a:extLst>
              </p:cNvPr>
              <p:cNvCxnSpPr>
                <a:cxnSpLocks/>
                <a:stCxn id="369" idx="0"/>
                <a:endCxn id="365" idx="4"/>
              </p:cNvCxnSpPr>
              <p:nvPr/>
            </p:nvCxnSpPr>
            <p:spPr>
              <a:xfrm flipH="1" flipV="1">
                <a:off x="5285851" y="4923112"/>
                <a:ext cx="100073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0" name="직선 연결선 359">
                <a:extLst>
                  <a:ext uri="{FF2B5EF4-FFF2-40B4-BE49-F238E27FC236}">
                    <a16:creationId xmlns:a16="http://schemas.microsoft.com/office/drawing/2014/main" id="{2CB0D590-B8A4-5AE1-E388-C3F2BE64198B}"/>
                  </a:ext>
                </a:extLst>
              </p:cNvPr>
              <p:cNvCxnSpPr>
                <a:cxnSpLocks/>
                <a:stCxn id="369" idx="0"/>
                <a:endCxn id="364" idx="4"/>
              </p:cNvCxnSpPr>
              <p:nvPr/>
            </p:nvCxnSpPr>
            <p:spPr>
              <a:xfrm flipH="1" flipV="1">
                <a:off x="5015604" y="4923112"/>
                <a:ext cx="370320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1" name="직선 연결선 360">
                <a:extLst>
                  <a:ext uri="{FF2B5EF4-FFF2-40B4-BE49-F238E27FC236}">
                    <a16:creationId xmlns:a16="http://schemas.microsoft.com/office/drawing/2014/main" id="{9E79C06A-1D7C-5DA3-7ABF-202D1E490A0A}"/>
                  </a:ext>
                </a:extLst>
              </p:cNvPr>
              <p:cNvCxnSpPr>
                <a:cxnSpLocks/>
                <a:stCxn id="369" idx="0"/>
                <a:endCxn id="363" idx="4"/>
              </p:cNvCxnSpPr>
              <p:nvPr/>
            </p:nvCxnSpPr>
            <p:spPr>
              <a:xfrm flipH="1" flipV="1">
                <a:off x="4748899" y="4923112"/>
                <a:ext cx="637025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2" name="직선 연결선 361">
                <a:extLst>
                  <a:ext uri="{FF2B5EF4-FFF2-40B4-BE49-F238E27FC236}">
                    <a16:creationId xmlns:a16="http://schemas.microsoft.com/office/drawing/2014/main" id="{CE12AD47-67DF-2361-1199-B4A956300174}"/>
                  </a:ext>
                </a:extLst>
              </p:cNvPr>
              <p:cNvCxnSpPr>
                <a:cxnSpLocks/>
                <a:stCxn id="368" idx="0"/>
                <a:endCxn id="363" idx="4"/>
              </p:cNvCxnSpPr>
              <p:nvPr/>
            </p:nvCxnSpPr>
            <p:spPr>
              <a:xfrm flipH="1" flipV="1">
                <a:off x="4748899" y="4923112"/>
                <a:ext cx="391751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73" name="직선 화살표 연결선 372">
              <a:extLst>
                <a:ext uri="{FF2B5EF4-FFF2-40B4-BE49-F238E27FC236}">
                  <a16:creationId xmlns:a16="http://schemas.microsoft.com/office/drawing/2014/main" id="{DA43D5E9-969E-218F-41A8-A14D6697E6D4}"/>
                </a:ext>
              </a:extLst>
            </p:cNvPr>
            <p:cNvCxnSpPr>
              <a:cxnSpLocks/>
              <a:stCxn id="401" idx="0"/>
              <a:endCxn id="385" idx="2"/>
            </p:cNvCxnSpPr>
            <p:nvPr/>
          </p:nvCxnSpPr>
          <p:spPr>
            <a:xfrm flipV="1">
              <a:off x="7648367" y="3482429"/>
              <a:ext cx="843654" cy="750779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4" name="직선 화살표 연결선 373">
              <a:extLst>
                <a:ext uri="{FF2B5EF4-FFF2-40B4-BE49-F238E27FC236}">
                  <a16:creationId xmlns:a16="http://schemas.microsoft.com/office/drawing/2014/main" id="{4C450F91-64BC-A282-A00D-3B71B9268FB3}"/>
                </a:ext>
              </a:extLst>
            </p:cNvPr>
            <p:cNvCxnSpPr>
              <a:cxnSpLocks/>
              <a:stCxn id="402" idx="0"/>
              <a:endCxn id="386" idx="2"/>
            </p:cNvCxnSpPr>
            <p:nvPr/>
          </p:nvCxnSpPr>
          <p:spPr>
            <a:xfrm flipV="1">
              <a:off x="8510248" y="3482429"/>
              <a:ext cx="276032" cy="76060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7" name="직선 화살표 연결선 376">
              <a:extLst>
                <a:ext uri="{FF2B5EF4-FFF2-40B4-BE49-F238E27FC236}">
                  <a16:creationId xmlns:a16="http://schemas.microsoft.com/office/drawing/2014/main" id="{85EDACF5-24F9-7C43-3877-6B1480C402B7}"/>
                </a:ext>
              </a:extLst>
            </p:cNvPr>
            <p:cNvCxnSpPr>
              <a:cxnSpLocks/>
              <a:stCxn id="403" idx="0"/>
              <a:endCxn id="387" idx="2"/>
            </p:cNvCxnSpPr>
            <p:nvPr/>
          </p:nvCxnSpPr>
          <p:spPr>
            <a:xfrm flipH="1" flipV="1">
              <a:off x="9081193" y="3482429"/>
              <a:ext cx="281171" cy="750779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0" name="직선 화살표 연결선 379">
              <a:extLst>
                <a:ext uri="{FF2B5EF4-FFF2-40B4-BE49-F238E27FC236}">
                  <a16:creationId xmlns:a16="http://schemas.microsoft.com/office/drawing/2014/main" id="{CA29ECB7-352A-5F7F-C204-2CED8BE3D28C}"/>
                </a:ext>
              </a:extLst>
            </p:cNvPr>
            <p:cNvCxnSpPr>
              <a:cxnSpLocks/>
              <a:stCxn id="404" idx="0"/>
              <a:endCxn id="388" idx="2"/>
            </p:cNvCxnSpPr>
            <p:nvPr/>
          </p:nvCxnSpPr>
          <p:spPr>
            <a:xfrm flipH="1" flipV="1">
              <a:off x="9375452" y="3482429"/>
              <a:ext cx="836225" cy="76060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94" name="그룹 393">
              <a:extLst>
                <a:ext uri="{FF2B5EF4-FFF2-40B4-BE49-F238E27FC236}">
                  <a16:creationId xmlns:a16="http://schemas.microsoft.com/office/drawing/2014/main" id="{2B5B51CF-DC85-206C-5C56-3EE55232A57B}"/>
                </a:ext>
              </a:extLst>
            </p:cNvPr>
            <p:cNvGrpSpPr/>
            <p:nvPr/>
          </p:nvGrpSpPr>
          <p:grpSpPr>
            <a:xfrm>
              <a:off x="8344564" y="3187516"/>
              <a:ext cx="1178344" cy="294913"/>
              <a:chOff x="3741849" y="3715650"/>
              <a:chExt cx="1438404" cy="360000"/>
            </a:xfrm>
          </p:grpSpPr>
          <p:sp>
            <p:nvSpPr>
              <p:cNvPr id="385" name="직사각형 384">
                <a:extLst>
                  <a:ext uri="{FF2B5EF4-FFF2-40B4-BE49-F238E27FC236}">
                    <a16:creationId xmlns:a16="http://schemas.microsoft.com/office/drawing/2014/main" id="{9E228E4F-8EDA-5607-1229-A772DE7E5AA0}"/>
                  </a:ext>
                </a:extLst>
              </p:cNvPr>
              <p:cNvSpPr/>
              <p:nvPr/>
            </p:nvSpPr>
            <p:spPr>
              <a:xfrm>
                <a:off x="3741849" y="3715650"/>
                <a:ext cx="360000" cy="360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6" name="직사각형 385">
                <a:extLst>
                  <a:ext uri="{FF2B5EF4-FFF2-40B4-BE49-F238E27FC236}">
                    <a16:creationId xmlns:a16="http://schemas.microsoft.com/office/drawing/2014/main" id="{652EDE7B-535F-1670-62CE-60E99C77D932}"/>
                  </a:ext>
                </a:extLst>
              </p:cNvPr>
              <p:cNvSpPr/>
              <p:nvPr/>
            </p:nvSpPr>
            <p:spPr>
              <a:xfrm>
                <a:off x="4101051" y="3715650"/>
                <a:ext cx="360000" cy="360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7" name="직사각형 386">
                <a:extLst>
                  <a:ext uri="{FF2B5EF4-FFF2-40B4-BE49-F238E27FC236}">
                    <a16:creationId xmlns:a16="http://schemas.microsoft.com/office/drawing/2014/main" id="{DBC021E2-AFEB-318B-30C1-4C38002C1F76}"/>
                  </a:ext>
                </a:extLst>
              </p:cNvPr>
              <p:cNvSpPr/>
              <p:nvPr/>
            </p:nvSpPr>
            <p:spPr>
              <a:xfrm>
                <a:off x="4461051" y="3715650"/>
                <a:ext cx="360000" cy="360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8" name="직사각형 387">
                <a:extLst>
                  <a:ext uri="{FF2B5EF4-FFF2-40B4-BE49-F238E27FC236}">
                    <a16:creationId xmlns:a16="http://schemas.microsoft.com/office/drawing/2014/main" id="{0B8E8AF4-D142-360B-C2BC-E6A198BEBE3F}"/>
                  </a:ext>
                </a:extLst>
              </p:cNvPr>
              <p:cNvSpPr/>
              <p:nvPr/>
            </p:nvSpPr>
            <p:spPr>
              <a:xfrm>
                <a:off x="4820253" y="3715650"/>
                <a:ext cx="360000" cy="360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97" name="순서도: 자기 디스크 396">
              <a:extLst>
                <a:ext uri="{FF2B5EF4-FFF2-40B4-BE49-F238E27FC236}">
                  <a16:creationId xmlns:a16="http://schemas.microsoft.com/office/drawing/2014/main" id="{158E51AF-23CE-21DB-A1B1-787BB0A214B5}"/>
                </a:ext>
              </a:extLst>
            </p:cNvPr>
            <p:cNvSpPr/>
            <p:nvPr/>
          </p:nvSpPr>
          <p:spPr>
            <a:xfrm>
              <a:off x="8591448" y="2868806"/>
              <a:ext cx="684574" cy="562364"/>
            </a:xfrm>
            <a:prstGeom prst="flowChartMagneticDisk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8" name="TextBox 397">
              <a:extLst>
                <a:ext uri="{FF2B5EF4-FFF2-40B4-BE49-F238E27FC236}">
                  <a16:creationId xmlns:a16="http://schemas.microsoft.com/office/drawing/2014/main" id="{CBB8113E-CE78-B0A4-2E82-D6DA2F37D73A}"/>
                </a:ext>
              </a:extLst>
            </p:cNvPr>
            <p:cNvSpPr txBox="1"/>
            <p:nvPr/>
          </p:nvSpPr>
          <p:spPr>
            <a:xfrm>
              <a:off x="8591449" y="2611911"/>
              <a:ext cx="684574" cy="279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Server</a:t>
              </a:r>
              <a:endParaRPr lang="ko-KR" alt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9" name="TextBox 398">
              <a:extLst>
                <a:ext uri="{FF2B5EF4-FFF2-40B4-BE49-F238E27FC236}">
                  <a16:creationId xmlns:a16="http://schemas.microsoft.com/office/drawing/2014/main" id="{799D97B0-5379-8639-0D64-5C96ADEAD357}"/>
                </a:ext>
              </a:extLst>
            </p:cNvPr>
            <p:cNvSpPr txBox="1"/>
            <p:nvPr/>
          </p:nvSpPr>
          <p:spPr>
            <a:xfrm>
              <a:off x="8586247" y="5276914"/>
              <a:ext cx="684574" cy="279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Clients</a:t>
              </a:r>
              <a:endParaRPr lang="ko-KR" alt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00" name="그룹 399">
              <a:extLst>
                <a:ext uri="{FF2B5EF4-FFF2-40B4-BE49-F238E27FC236}">
                  <a16:creationId xmlns:a16="http://schemas.microsoft.com/office/drawing/2014/main" id="{FDB4CCB1-4A4F-F125-55E7-6FBE9953BB2B}"/>
                </a:ext>
              </a:extLst>
            </p:cNvPr>
            <p:cNvGrpSpPr/>
            <p:nvPr/>
          </p:nvGrpSpPr>
          <p:grpSpPr>
            <a:xfrm>
              <a:off x="7500910" y="4233208"/>
              <a:ext cx="2858223" cy="304741"/>
              <a:chOff x="2712001" y="3881483"/>
              <a:chExt cx="3489033" cy="371998"/>
            </a:xfrm>
          </p:grpSpPr>
          <p:sp>
            <p:nvSpPr>
              <p:cNvPr id="401" name="직사각형 400">
                <a:extLst>
                  <a:ext uri="{FF2B5EF4-FFF2-40B4-BE49-F238E27FC236}">
                    <a16:creationId xmlns:a16="http://schemas.microsoft.com/office/drawing/2014/main" id="{83526B93-03A5-9A4B-3C89-63F06721137E}"/>
                  </a:ext>
                </a:extLst>
              </p:cNvPr>
              <p:cNvSpPr/>
              <p:nvPr/>
            </p:nvSpPr>
            <p:spPr>
              <a:xfrm>
                <a:off x="2712001" y="3881483"/>
                <a:ext cx="360000" cy="360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2" name="직사각형 401">
                <a:extLst>
                  <a:ext uri="{FF2B5EF4-FFF2-40B4-BE49-F238E27FC236}">
                    <a16:creationId xmlns:a16="http://schemas.microsoft.com/office/drawing/2014/main" id="{104C15A7-8313-0486-A27D-7006DEDC31E0}"/>
                  </a:ext>
                </a:extLst>
              </p:cNvPr>
              <p:cNvSpPr/>
              <p:nvPr/>
            </p:nvSpPr>
            <p:spPr>
              <a:xfrm>
                <a:off x="3764099" y="3893481"/>
                <a:ext cx="360000" cy="360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3" name="직사각형 402">
                <a:extLst>
                  <a:ext uri="{FF2B5EF4-FFF2-40B4-BE49-F238E27FC236}">
                    <a16:creationId xmlns:a16="http://schemas.microsoft.com/office/drawing/2014/main" id="{25FE4D0D-9A08-856E-1721-D3811C222C16}"/>
                  </a:ext>
                </a:extLst>
              </p:cNvPr>
              <p:cNvSpPr/>
              <p:nvPr/>
            </p:nvSpPr>
            <p:spPr>
              <a:xfrm>
                <a:off x="4804277" y="3881483"/>
                <a:ext cx="360000" cy="360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4" name="직사각형 403">
                <a:extLst>
                  <a:ext uri="{FF2B5EF4-FFF2-40B4-BE49-F238E27FC236}">
                    <a16:creationId xmlns:a16="http://schemas.microsoft.com/office/drawing/2014/main" id="{61982917-EE55-1FED-D5D5-A9B85C5E49C0}"/>
                  </a:ext>
                </a:extLst>
              </p:cNvPr>
              <p:cNvSpPr/>
              <p:nvPr/>
            </p:nvSpPr>
            <p:spPr>
              <a:xfrm>
                <a:off x="5841034" y="3893481"/>
                <a:ext cx="360000" cy="360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9" name="TextBox 408">
                  <a:extLst>
                    <a:ext uri="{FF2B5EF4-FFF2-40B4-BE49-F238E27FC236}">
                      <a16:creationId xmlns:a16="http://schemas.microsoft.com/office/drawing/2014/main" id="{AAA56445-3E41-0618-F34E-A54BCF0F6DB9}"/>
                    </a:ext>
                  </a:extLst>
                </p:cNvPr>
                <p:cNvSpPr txBox="1"/>
                <p:nvPr/>
              </p:nvSpPr>
              <p:spPr>
                <a:xfrm>
                  <a:off x="9995665" y="2111196"/>
                  <a:ext cx="706027" cy="47459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ctrlPr>
                              <a:rPr lang="ko-KR" altLang="en-US" sz="900" b="1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ko-KR" sz="900" b="1" i="1" smtClean="0">
                                <a:latin typeface="Cambria Math" panose="02040503050406030204" pitchFamily="18" charset="0"/>
                              </a:rPr>
                              <m:t>𝒌</m:t>
                            </m:r>
                            <m:r>
                              <a:rPr lang="en-US" altLang="ko-KR" sz="900" b="1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ko-KR" sz="9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altLang="ko-KR" sz="900" b="1" i="1" smtClean="0">
                                <a:latin typeface="Cambria Math" panose="02040503050406030204" pitchFamily="18" charset="0"/>
                              </a:rPr>
                              <m:t>𝑲</m:t>
                            </m:r>
                          </m:sup>
                          <m:e>
                            <m:f>
                              <m:fPr>
                                <m:ctrlPr>
                                  <a:rPr lang="en-US" altLang="ko-KR" sz="9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ko-KR" sz="9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900" b="1" i="1" smtClean="0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  <m:sub>
                                    <m:r>
                                      <a:rPr lang="en-US" altLang="ko-KR" sz="900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altLang="ko-KR" sz="900" b="1" i="1" smtClean="0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den>
                            </m:f>
                          </m:e>
                        </m:nary>
                        <m:sSubSup>
                          <m:sSubSupPr>
                            <m:ctrlPr>
                              <a:rPr lang="en-US" altLang="ko-KR" sz="900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ko-KR" altLang="en-US" sz="900" b="1" i="1" smtClean="0"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altLang="ko-KR" sz="9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  <m:r>
                              <a:rPr lang="en-US" altLang="ko-KR" sz="9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ko-KR" sz="9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altLang="ko-KR" sz="900" b="1" i="1" smtClean="0">
                                <a:latin typeface="Cambria Math" panose="02040503050406030204" pitchFamily="18" charset="0"/>
                              </a:rPr>
                              <m:t>𝒌</m:t>
                            </m:r>
                          </m:sup>
                        </m:sSubSup>
                      </m:oMath>
                    </m:oMathPara>
                  </a14:m>
                  <a:endParaRPr lang="ko-KR" altLang="en-US" sz="9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09" name="TextBox 408">
                  <a:extLst>
                    <a:ext uri="{FF2B5EF4-FFF2-40B4-BE49-F238E27FC236}">
                      <a16:creationId xmlns:a16="http://schemas.microsoft.com/office/drawing/2014/main" id="{AAA56445-3E41-0618-F34E-A54BCF0F6D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95665" y="2111196"/>
                  <a:ext cx="706027" cy="474590"/>
                </a:xfrm>
                <a:prstGeom prst="rect">
                  <a:avLst/>
                </a:prstGeom>
                <a:blipFill>
                  <a:blip r:embed="rId3"/>
                  <a:stretch>
                    <a:fillRect l="-75789" t="-116923" r="-82105" b="-183077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11" name="연결선: 꺾임 410">
              <a:extLst>
                <a:ext uri="{FF2B5EF4-FFF2-40B4-BE49-F238E27FC236}">
                  <a16:creationId xmlns:a16="http://schemas.microsoft.com/office/drawing/2014/main" id="{3D33E940-D3AA-A968-64EE-5CD69AF5E0DA}"/>
                </a:ext>
              </a:extLst>
            </p:cNvPr>
            <p:cNvCxnSpPr>
              <a:cxnSpLocks/>
              <a:stCxn id="398" idx="0"/>
              <a:endCxn id="409" idx="1"/>
            </p:cNvCxnSpPr>
            <p:nvPr/>
          </p:nvCxnSpPr>
          <p:spPr>
            <a:xfrm rot="5400000" flipH="1" flipV="1">
              <a:off x="9332990" y="1949237"/>
              <a:ext cx="263419" cy="1061929"/>
            </a:xfrm>
            <a:prstGeom prst="bentConnector2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4" name="TextBox 413">
              <a:extLst>
                <a:ext uri="{FF2B5EF4-FFF2-40B4-BE49-F238E27FC236}">
                  <a16:creationId xmlns:a16="http://schemas.microsoft.com/office/drawing/2014/main" id="{285A017D-DFF6-BE21-FEDA-43300A582EA5}"/>
                </a:ext>
              </a:extLst>
            </p:cNvPr>
            <p:cNvSpPr txBox="1"/>
            <p:nvPr/>
          </p:nvSpPr>
          <p:spPr>
            <a:xfrm>
              <a:off x="8910192" y="2081507"/>
              <a:ext cx="1032410" cy="279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Aggregation</a:t>
              </a:r>
              <a:endParaRPr lang="ko-KR" alt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15" name="연결선: 꺾임 414">
              <a:extLst>
                <a:ext uri="{FF2B5EF4-FFF2-40B4-BE49-F238E27FC236}">
                  <a16:creationId xmlns:a16="http://schemas.microsoft.com/office/drawing/2014/main" id="{41CCCB8A-550E-EFE5-B523-245890198516}"/>
                </a:ext>
              </a:extLst>
            </p:cNvPr>
            <p:cNvCxnSpPr>
              <a:cxnSpLocks/>
              <a:stCxn id="409" idx="3"/>
              <a:endCxn id="441" idx="0"/>
            </p:cNvCxnSpPr>
            <p:nvPr/>
          </p:nvCxnSpPr>
          <p:spPr>
            <a:xfrm>
              <a:off x="10701691" y="2348491"/>
              <a:ext cx="767796" cy="525226"/>
            </a:xfrm>
            <a:prstGeom prst="bentConnector2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16" name="그룹 415">
              <a:extLst>
                <a:ext uri="{FF2B5EF4-FFF2-40B4-BE49-F238E27FC236}">
                  <a16:creationId xmlns:a16="http://schemas.microsoft.com/office/drawing/2014/main" id="{438EA5D4-F943-BA37-ACBE-DE687CE58DC9}"/>
                </a:ext>
              </a:extLst>
            </p:cNvPr>
            <p:cNvGrpSpPr/>
            <p:nvPr/>
          </p:nvGrpSpPr>
          <p:grpSpPr>
            <a:xfrm>
              <a:off x="11111084" y="2873717"/>
              <a:ext cx="720752" cy="551966"/>
              <a:chOff x="4578102" y="4779112"/>
              <a:chExt cx="879822" cy="673785"/>
            </a:xfrm>
          </p:grpSpPr>
          <p:grpSp>
            <p:nvGrpSpPr>
              <p:cNvPr id="417" name="그룹 416">
                <a:extLst>
                  <a:ext uri="{FF2B5EF4-FFF2-40B4-BE49-F238E27FC236}">
                    <a16:creationId xmlns:a16="http://schemas.microsoft.com/office/drawing/2014/main" id="{2B0EE52B-1F96-C4F3-0009-968A729E7172}"/>
                  </a:ext>
                </a:extLst>
              </p:cNvPr>
              <p:cNvGrpSpPr/>
              <p:nvPr/>
            </p:nvGrpSpPr>
            <p:grpSpPr>
              <a:xfrm>
                <a:off x="4801945" y="5308897"/>
                <a:ext cx="436894" cy="144000"/>
                <a:chOff x="4775746" y="5308897"/>
                <a:chExt cx="436894" cy="144000"/>
              </a:xfrm>
            </p:grpSpPr>
            <p:sp>
              <p:nvSpPr>
                <p:cNvPr id="447" name="타원 446">
                  <a:extLst>
                    <a:ext uri="{FF2B5EF4-FFF2-40B4-BE49-F238E27FC236}">
                      <a16:creationId xmlns:a16="http://schemas.microsoft.com/office/drawing/2014/main" id="{69AD75FB-2AE9-877B-0373-F133B5EA9523}"/>
                    </a:ext>
                  </a:extLst>
                </p:cNvPr>
                <p:cNvSpPr/>
                <p:nvPr/>
              </p:nvSpPr>
              <p:spPr>
                <a:xfrm>
                  <a:off x="4775746" y="5308897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48" name="타원 447">
                  <a:extLst>
                    <a:ext uri="{FF2B5EF4-FFF2-40B4-BE49-F238E27FC236}">
                      <a16:creationId xmlns:a16="http://schemas.microsoft.com/office/drawing/2014/main" id="{B1C8C689-0918-31F7-09CB-C64C42186F04}"/>
                    </a:ext>
                  </a:extLst>
                </p:cNvPr>
                <p:cNvSpPr/>
                <p:nvPr/>
              </p:nvSpPr>
              <p:spPr>
                <a:xfrm>
                  <a:off x="5068640" y="5308897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18" name="그룹 417">
                <a:extLst>
                  <a:ext uri="{FF2B5EF4-FFF2-40B4-BE49-F238E27FC236}">
                    <a16:creationId xmlns:a16="http://schemas.microsoft.com/office/drawing/2014/main" id="{9A446083-3B9C-7267-D643-C5DFF7CF9D36}"/>
                  </a:ext>
                </a:extLst>
              </p:cNvPr>
              <p:cNvGrpSpPr/>
              <p:nvPr/>
            </p:nvGrpSpPr>
            <p:grpSpPr>
              <a:xfrm>
                <a:off x="4578102" y="5056116"/>
                <a:ext cx="879822" cy="144000"/>
                <a:chOff x="4516189" y="5056116"/>
                <a:chExt cx="879822" cy="144000"/>
              </a:xfrm>
            </p:grpSpPr>
            <p:sp>
              <p:nvSpPr>
                <p:cNvPr id="443" name="타원 442">
                  <a:extLst>
                    <a:ext uri="{FF2B5EF4-FFF2-40B4-BE49-F238E27FC236}">
                      <a16:creationId xmlns:a16="http://schemas.microsoft.com/office/drawing/2014/main" id="{78159317-5942-5739-CA02-B3D2E0FB56B0}"/>
                    </a:ext>
                  </a:extLst>
                </p:cNvPr>
                <p:cNvSpPr/>
                <p:nvPr/>
              </p:nvSpPr>
              <p:spPr>
                <a:xfrm>
                  <a:off x="4516189" y="5056116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44" name="타원 443">
                  <a:extLst>
                    <a:ext uri="{FF2B5EF4-FFF2-40B4-BE49-F238E27FC236}">
                      <a16:creationId xmlns:a16="http://schemas.microsoft.com/office/drawing/2014/main" id="{9CDCDFF5-693E-F510-A6A5-48741650CD7F}"/>
                    </a:ext>
                  </a:extLst>
                </p:cNvPr>
                <p:cNvSpPr/>
                <p:nvPr/>
              </p:nvSpPr>
              <p:spPr>
                <a:xfrm>
                  <a:off x="4761463" y="5056116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45" name="타원 444">
                  <a:extLst>
                    <a:ext uri="{FF2B5EF4-FFF2-40B4-BE49-F238E27FC236}">
                      <a16:creationId xmlns:a16="http://schemas.microsoft.com/office/drawing/2014/main" id="{71D65F18-7A7C-C404-3D83-6398B3F3B864}"/>
                    </a:ext>
                  </a:extLst>
                </p:cNvPr>
                <p:cNvSpPr/>
                <p:nvPr/>
              </p:nvSpPr>
              <p:spPr>
                <a:xfrm>
                  <a:off x="5006737" y="5056116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46" name="타원 445">
                  <a:extLst>
                    <a:ext uri="{FF2B5EF4-FFF2-40B4-BE49-F238E27FC236}">
                      <a16:creationId xmlns:a16="http://schemas.microsoft.com/office/drawing/2014/main" id="{7BB4058D-593D-C1C2-11A2-5FBE8BD0D57A}"/>
                    </a:ext>
                  </a:extLst>
                </p:cNvPr>
                <p:cNvSpPr/>
                <p:nvPr/>
              </p:nvSpPr>
              <p:spPr>
                <a:xfrm>
                  <a:off x="5252011" y="5056116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19" name="그룹 418">
                <a:extLst>
                  <a:ext uri="{FF2B5EF4-FFF2-40B4-BE49-F238E27FC236}">
                    <a16:creationId xmlns:a16="http://schemas.microsoft.com/office/drawing/2014/main" id="{E9776569-CD60-F9C3-5550-D85FFEA300E8}"/>
                  </a:ext>
                </a:extLst>
              </p:cNvPr>
              <p:cNvGrpSpPr/>
              <p:nvPr/>
            </p:nvGrpSpPr>
            <p:grpSpPr>
              <a:xfrm>
                <a:off x="4676899" y="4779112"/>
                <a:ext cx="680952" cy="144000"/>
                <a:chOff x="4775746" y="5308897"/>
                <a:chExt cx="680952" cy="144000"/>
              </a:xfrm>
            </p:grpSpPr>
            <p:sp>
              <p:nvSpPr>
                <p:cNvPr id="440" name="타원 439">
                  <a:extLst>
                    <a:ext uri="{FF2B5EF4-FFF2-40B4-BE49-F238E27FC236}">
                      <a16:creationId xmlns:a16="http://schemas.microsoft.com/office/drawing/2014/main" id="{EA983667-D4A0-D406-2A5D-994926A7FB83}"/>
                    </a:ext>
                  </a:extLst>
                </p:cNvPr>
                <p:cNvSpPr/>
                <p:nvPr/>
              </p:nvSpPr>
              <p:spPr>
                <a:xfrm>
                  <a:off x="4775746" y="5308897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41" name="타원 440">
                  <a:extLst>
                    <a:ext uri="{FF2B5EF4-FFF2-40B4-BE49-F238E27FC236}">
                      <a16:creationId xmlns:a16="http://schemas.microsoft.com/office/drawing/2014/main" id="{BFCF723F-694B-1DCE-CFD7-4D6DD1B015AA}"/>
                    </a:ext>
                  </a:extLst>
                </p:cNvPr>
                <p:cNvSpPr/>
                <p:nvPr/>
              </p:nvSpPr>
              <p:spPr>
                <a:xfrm>
                  <a:off x="5042451" y="5308897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42" name="타원 441">
                  <a:extLst>
                    <a:ext uri="{FF2B5EF4-FFF2-40B4-BE49-F238E27FC236}">
                      <a16:creationId xmlns:a16="http://schemas.microsoft.com/office/drawing/2014/main" id="{CCF885EF-A5FD-0DB6-01FD-4206C0EC1064}"/>
                    </a:ext>
                  </a:extLst>
                </p:cNvPr>
                <p:cNvSpPr/>
                <p:nvPr/>
              </p:nvSpPr>
              <p:spPr>
                <a:xfrm>
                  <a:off x="5312698" y="5308897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420" name="직선 연결선 419">
                <a:extLst>
                  <a:ext uri="{FF2B5EF4-FFF2-40B4-BE49-F238E27FC236}">
                    <a16:creationId xmlns:a16="http://schemas.microsoft.com/office/drawing/2014/main" id="{1D313844-8801-97BF-C13D-38AC5C0586DF}"/>
                  </a:ext>
                </a:extLst>
              </p:cNvPr>
              <p:cNvCxnSpPr>
                <a:cxnSpLocks/>
                <a:stCxn id="447" idx="0"/>
                <a:endCxn id="444" idx="4"/>
              </p:cNvCxnSpPr>
              <p:nvPr/>
            </p:nvCxnSpPr>
            <p:spPr>
              <a:xfrm flipV="1">
                <a:off x="4873945" y="5200116"/>
                <a:ext cx="21431" cy="10878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1" name="직선 연결선 420">
                <a:extLst>
                  <a:ext uri="{FF2B5EF4-FFF2-40B4-BE49-F238E27FC236}">
                    <a16:creationId xmlns:a16="http://schemas.microsoft.com/office/drawing/2014/main" id="{895AC85A-F88F-3241-56B4-EB3E89AB66A9}"/>
                  </a:ext>
                </a:extLst>
              </p:cNvPr>
              <p:cNvCxnSpPr>
                <a:cxnSpLocks/>
                <a:stCxn id="447" idx="0"/>
                <a:endCxn id="445" idx="3"/>
              </p:cNvCxnSpPr>
              <p:nvPr/>
            </p:nvCxnSpPr>
            <p:spPr>
              <a:xfrm flipV="1">
                <a:off x="4873945" y="5179028"/>
                <a:ext cx="215793" cy="129869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2" name="직선 연결선 421">
                <a:extLst>
                  <a:ext uri="{FF2B5EF4-FFF2-40B4-BE49-F238E27FC236}">
                    <a16:creationId xmlns:a16="http://schemas.microsoft.com/office/drawing/2014/main" id="{C94204ED-C93B-6D50-3DFA-639F04824873}"/>
                  </a:ext>
                </a:extLst>
              </p:cNvPr>
              <p:cNvCxnSpPr>
                <a:cxnSpLocks/>
                <a:stCxn id="447" idx="0"/>
                <a:endCxn id="446" idx="3"/>
              </p:cNvCxnSpPr>
              <p:nvPr/>
            </p:nvCxnSpPr>
            <p:spPr>
              <a:xfrm flipV="1">
                <a:off x="4873945" y="5179028"/>
                <a:ext cx="461067" cy="129869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3" name="직선 연결선 422">
                <a:extLst>
                  <a:ext uri="{FF2B5EF4-FFF2-40B4-BE49-F238E27FC236}">
                    <a16:creationId xmlns:a16="http://schemas.microsoft.com/office/drawing/2014/main" id="{30A1FB5E-8F06-D5F8-F589-2E55702E769D}"/>
                  </a:ext>
                </a:extLst>
              </p:cNvPr>
              <p:cNvCxnSpPr>
                <a:cxnSpLocks/>
                <a:stCxn id="447" idx="0"/>
                <a:endCxn id="443" idx="4"/>
              </p:cNvCxnSpPr>
              <p:nvPr/>
            </p:nvCxnSpPr>
            <p:spPr>
              <a:xfrm flipH="1" flipV="1">
                <a:off x="4650102" y="5200116"/>
                <a:ext cx="223843" cy="10878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4" name="직선 연결선 423">
                <a:extLst>
                  <a:ext uri="{FF2B5EF4-FFF2-40B4-BE49-F238E27FC236}">
                    <a16:creationId xmlns:a16="http://schemas.microsoft.com/office/drawing/2014/main" id="{F435E295-93D2-6533-D315-B4679E8B80D1}"/>
                  </a:ext>
                </a:extLst>
              </p:cNvPr>
              <p:cNvCxnSpPr>
                <a:cxnSpLocks/>
                <a:stCxn id="448" idx="0"/>
                <a:endCxn id="443" idx="4"/>
              </p:cNvCxnSpPr>
              <p:nvPr/>
            </p:nvCxnSpPr>
            <p:spPr>
              <a:xfrm flipH="1" flipV="1">
                <a:off x="4650102" y="5200116"/>
                <a:ext cx="516737" cy="10878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5" name="직선 연결선 424">
                <a:extLst>
                  <a:ext uri="{FF2B5EF4-FFF2-40B4-BE49-F238E27FC236}">
                    <a16:creationId xmlns:a16="http://schemas.microsoft.com/office/drawing/2014/main" id="{926A88BE-8F8A-E051-05FE-18C1FE6FECA6}"/>
                  </a:ext>
                </a:extLst>
              </p:cNvPr>
              <p:cNvCxnSpPr>
                <a:cxnSpLocks/>
                <a:stCxn id="448" idx="0"/>
                <a:endCxn id="444" idx="4"/>
              </p:cNvCxnSpPr>
              <p:nvPr/>
            </p:nvCxnSpPr>
            <p:spPr>
              <a:xfrm flipH="1" flipV="1">
                <a:off x="4895376" y="5200116"/>
                <a:ext cx="271463" cy="10878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6" name="직선 연결선 425">
                <a:extLst>
                  <a:ext uri="{FF2B5EF4-FFF2-40B4-BE49-F238E27FC236}">
                    <a16:creationId xmlns:a16="http://schemas.microsoft.com/office/drawing/2014/main" id="{A5F71504-BE63-A14B-2017-3EEB527A4391}"/>
                  </a:ext>
                </a:extLst>
              </p:cNvPr>
              <p:cNvCxnSpPr>
                <a:cxnSpLocks/>
                <a:stCxn id="448" idx="0"/>
                <a:endCxn id="445" idx="3"/>
              </p:cNvCxnSpPr>
              <p:nvPr/>
            </p:nvCxnSpPr>
            <p:spPr>
              <a:xfrm flipH="1" flipV="1">
                <a:off x="5089738" y="5179028"/>
                <a:ext cx="77101" cy="129869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7" name="직선 연결선 426">
                <a:extLst>
                  <a:ext uri="{FF2B5EF4-FFF2-40B4-BE49-F238E27FC236}">
                    <a16:creationId xmlns:a16="http://schemas.microsoft.com/office/drawing/2014/main" id="{1211D3D7-B216-32F4-F955-41D075269C98}"/>
                  </a:ext>
                </a:extLst>
              </p:cNvPr>
              <p:cNvCxnSpPr>
                <a:cxnSpLocks/>
                <a:stCxn id="448" idx="0"/>
                <a:endCxn id="446" idx="3"/>
              </p:cNvCxnSpPr>
              <p:nvPr/>
            </p:nvCxnSpPr>
            <p:spPr>
              <a:xfrm flipV="1">
                <a:off x="5166839" y="5179028"/>
                <a:ext cx="168173" cy="129869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8" name="직선 연결선 427">
                <a:extLst>
                  <a:ext uri="{FF2B5EF4-FFF2-40B4-BE49-F238E27FC236}">
                    <a16:creationId xmlns:a16="http://schemas.microsoft.com/office/drawing/2014/main" id="{EDA14817-3330-0A6E-45ED-224289DD5653}"/>
                  </a:ext>
                </a:extLst>
              </p:cNvPr>
              <p:cNvCxnSpPr>
                <a:cxnSpLocks/>
                <a:stCxn id="444" idx="0"/>
                <a:endCxn id="441" idx="4"/>
              </p:cNvCxnSpPr>
              <p:nvPr/>
            </p:nvCxnSpPr>
            <p:spPr>
              <a:xfrm flipV="1">
                <a:off x="4895376" y="4923112"/>
                <a:ext cx="120228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9" name="직선 연결선 428">
                <a:extLst>
                  <a:ext uri="{FF2B5EF4-FFF2-40B4-BE49-F238E27FC236}">
                    <a16:creationId xmlns:a16="http://schemas.microsoft.com/office/drawing/2014/main" id="{D6F50E6D-6CDF-16CC-053D-AA4D5CB16E08}"/>
                  </a:ext>
                </a:extLst>
              </p:cNvPr>
              <p:cNvCxnSpPr>
                <a:cxnSpLocks/>
                <a:stCxn id="444" idx="0"/>
                <a:endCxn id="440" idx="4"/>
              </p:cNvCxnSpPr>
              <p:nvPr/>
            </p:nvCxnSpPr>
            <p:spPr>
              <a:xfrm flipH="1" flipV="1">
                <a:off x="4748899" y="4923112"/>
                <a:ext cx="146477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0" name="직선 연결선 429">
                <a:extLst>
                  <a:ext uri="{FF2B5EF4-FFF2-40B4-BE49-F238E27FC236}">
                    <a16:creationId xmlns:a16="http://schemas.microsoft.com/office/drawing/2014/main" id="{360E6D9F-5BFE-2DA0-CF35-2B3FFC93D871}"/>
                  </a:ext>
                </a:extLst>
              </p:cNvPr>
              <p:cNvCxnSpPr>
                <a:cxnSpLocks/>
                <a:stCxn id="444" idx="0"/>
                <a:endCxn id="442" idx="4"/>
              </p:cNvCxnSpPr>
              <p:nvPr/>
            </p:nvCxnSpPr>
            <p:spPr>
              <a:xfrm flipV="1">
                <a:off x="4895376" y="4923112"/>
                <a:ext cx="390475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1" name="직선 연결선 430">
                <a:extLst>
                  <a:ext uri="{FF2B5EF4-FFF2-40B4-BE49-F238E27FC236}">
                    <a16:creationId xmlns:a16="http://schemas.microsoft.com/office/drawing/2014/main" id="{59D4AD9D-2C1B-B1E9-8DA4-7E60D1646684}"/>
                  </a:ext>
                </a:extLst>
              </p:cNvPr>
              <p:cNvCxnSpPr>
                <a:cxnSpLocks/>
                <a:stCxn id="443" idx="0"/>
                <a:endCxn id="440" idx="4"/>
              </p:cNvCxnSpPr>
              <p:nvPr/>
            </p:nvCxnSpPr>
            <p:spPr>
              <a:xfrm flipV="1">
                <a:off x="4650102" y="4923112"/>
                <a:ext cx="98797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2" name="직선 연결선 431">
                <a:extLst>
                  <a:ext uri="{FF2B5EF4-FFF2-40B4-BE49-F238E27FC236}">
                    <a16:creationId xmlns:a16="http://schemas.microsoft.com/office/drawing/2014/main" id="{9480C43D-98E7-71F4-5172-217E433EADBC}"/>
                  </a:ext>
                </a:extLst>
              </p:cNvPr>
              <p:cNvCxnSpPr>
                <a:cxnSpLocks/>
                <a:stCxn id="443" idx="0"/>
                <a:endCxn id="441" idx="4"/>
              </p:cNvCxnSpPr>
              <p:nvPr/>
            </p:nvCxnSpPr>
            <p:spPr>
              <a:xfrm flipV="1">
                <a:off x="4650102" y="4923112"/>
                <a:ext cx="365502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3" name="직선 연결선 432">
                <a:extLst>
                  <a:ext uri="{FF2B5EF4-FFF2-40B4-BE49-F238E27FC236}">
                    <a16:creationId xmlns:a16="http://schemas.microsoft.com/office/drawing/2014/main" id="{EE958261-2950-3CF9-1A5E-B0C1044E96F5}"/>
                  </a:ext>
                </a:extLst>
              </p:cNvPr>
              <p:cNvCxnSpPr>
                <a:cxnSpLocks/>
                <a:stCxn id="443" idx="0"/>
                <a:endCxn id="442" idx="4"/>
              </p:cNvCxnSpPr>
              <p:nvPr/>
            </p:nvCxnSpPr>
            <p:spPr>
              <a:xfrm flipV="1">
                <a:off x="4650102" y="4923112"/>
                <a:ext cx="635749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4" name="직선 연결선 433">
                <a:extLst>
                  <a:ext uri="{FF2B5EF4-FFF2-40B4-BE49-F238E27FC236}">
                    <a16:creationId xmlns:a16="http://schemas.microsoft.com/office/drawing/2014/main" id="{223A1F5B-B908-FDE0-FD9E-81E0CDA3B6B6}"/>
                  </a:ext>
                </a:extLst>
              </p:cNvPr>
              <p:cNvCxnSpPr>
                <a:cxnSpLocks/>
                <a:stCxn id="445" idx="0"/>
                <a:endCxn id="442" idx="4"/>
              </p:cNvCxnSpPr>
              <p:nvPr/>
            </p:nvCxnSpPr>
            <p:spPr>
              <a:xfrm flipV="1">
                <a:off x="5140650" y="4923112"/>
                <a:ext cx="145201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5" name="직선 연결선 434">
                <a:extLst>
                  <a:ext uri="{FF2B5EF4-FFF2-40B4-BE49-F238E27FC236}">
                    <a16:creationId xmlns:a16="http://schemas.microsoft.com/office/drawing/2014/main" id="{5563CAB5-54C7-F6E5-EEE9-EFF9E41EB7C5}"/>
                  </a:ext>
                </a:extLst>
              </p:cNvPr>
              <p:cNvCxnSpPr>
                <a:cxnSpLocks/>
                <a:stCxn id="445" idx="0"/>
                <a:endCxn id="441" idx="4"/>
              </p:cNvCxnSpPr>
              <p:nvPr/>
            </p:nvCxnSpPr>
            <p:spPr>
              <a:xfrm flipH="1" flipV="1">
                <a:off x="5015604" y="4923112"/>
                <a:ext cx="125046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6" name="직선 연결선 435">
                <a:extLst>
                  <a:ext uri="{FF2B5EF4-FFF2-40B4-BE49-F238E27FC236}">
                    <a16:creationId xmlns:a16="http://schemas.microsoft.com/office/drawing/2014/main" id="{5E2C8B2F-6298-997E-D5E1-7B99F6B92314}"/>
                  </a:ext>
                </a:extLst>
              </p:cNvPr>
              <p:cNvCxnSpPr>
                <a:cxnSpLocks/>
                <a:stCxn id="446" idx="0"/>
                <a:endCxn id="442" idx="4"/>
              </p:cNvCxnSpPr>
              <p:nvPr/>
            </p:nvCxnSpPr>
            <p:spPr>
              <a:xfrm flipH="1" flipV="1">
                <a:off x="5285851" y="4923112"/>
                <a:ext cx="100073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7" name="직선 연결선 436">
                <a:extLst>
                  <a:ext uri="{FF2B5EF4-FFF2-40B4-BE49-F238E27FC236}">
                    <a16:creationId xmlns:a16="http://schemas.microsoft.com/office/drawing/2014/main" id="{31FA4C4C-0582-F3A2-6997-6B8149ADC4EF}"/>
                  </a:ext>
                </a:extLst>
              </p:cNvPr>
              <p:cNvCxnSpPr>
                <a:cxnSpLocks/>
                <a:stCxn id="446" idx="0"/>
                <a:endCxn id="441" idx="4"/>
              </p:cNvCxnSpPr>
              <p:nvPr/>
            </p:nvCxnSpPr>
            <p:spPr>
              <a:xfrm flipH="1" flipV="1">
                <a:off x="5015604" y="4923112"/>
                <a:ext cx="370320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8" name="직선 연결선 437">
                <a:extLst>
                  <a:ext uri="{FF2B5EF4-FFF2-40B4-BE49-F238E27FC236}">
                    <a16:creationId xmlns:a16="http://schemas.microsoft.com/office/drawing/2014/main" id="{20A4B033-3885-E25E-6100-303EE2F13953}"/>
                  </a:ext>
                </a:extLst>
              </p:cNvPr>
              <p:cNvCxnSpPr>
                <a:cxnSpLocks/>
                <a:stCxn id="446" idx="0"/>
                <a:endCxn id="440" idx="4"/>
              </p:cNvCxnSpPr>
              <p:nvPr/>
            </p:nvCxnSpPr>
            <p:spPr>
              <a:xfrm flipH="1" flipV="1">
                <a:off x="4748899" y="4923112"/>
                <a:ext cx="637025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9" name="직선 연결선 438">
                <a:extLst>
                  <a:ext uri="{FF2B5EF4-FFF2-40B4-BE49-F238E27FC236}">
                    <a16:creationId xmlns:a16="http://schemas.microsoft.com/office/drawing/2014/main" id="{AB89B835-3492-0F6F-E3CB-942D892E13E9}"/>
                  </a:ext>
                </a:extLst>
              </p:cNvPr>
              <p:cNvCxnSpPr>
                <a:cxnSpLocks/>
                <a:stCxn id="445" idx="0"/>
                <a:endCxn id="440" idx="4"/>
              </p:cNvCxnSpPr>
              <p:nvPr/>
            </p:nvCxnSpPr>
            <p:spPr>
              <a:xfrm flipH="1" flipV="1">
                <a:off x="4748899" y="4923112"/>
                <a:ext cx="391751" cy="13300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1" name="TextBox 450">
              <a:extLst>
                <a:ext uri="{FF2B5EF4-FFF2-40B4-BE49-F238E27FC236}">
                  <a16:creationId xmlns:a16="http://schemas.microsoft.com/office/drawing/2014/main" id="{A0F3FC8E-8B91-432A-BC46-FD0E954F7C2F}"/>
                </a:ext>
              </a:extLst>
            </p:cNvPr>
            <p:cNvSpPr txBox="1"/>
            <p:nvPr/>
          </p:nvSpPr>
          <p:spPr>
            <a:xfrm>
              <a:off x="10770833" y="2081507"/>
              <a:ext cx="694856" cy="279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Update</a:t>
              </a:r>
              <a:endParaRPr lang="ko-KR" alt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52" name="직선 화살표 연결선 451">
              <a:extLst>
                <a:ext uri="{FF2B5EF4-FFF2-40B4-BE49-F238E27FC236}">
                  <a16:creationId xmlns:a16="http://schemas.microsoft.com/office/drawing/2014/main" id="{E244568C-6623-DDDB-C3FF-7F91BA47C844}"/>
                </a:ext>
              </a:extLst>
            </p:cNvPr>
            <p:cNvCxnSpPr>
              <a:cxnSpLocks/>
              <a:stCxn id="397" idx="4"/>
              <a:endCxn id="443" idx="2"/>
            </p:cNvCxnSpPr>
            <p:nvPr/>
          </p:nvCxnSpPr>
          <p:spPr>
            <a:xfrm>
              <a:off x="9276022" y="3149988"/>
              <a:ext cx="1835062" cy="9634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5" name="TextBox 454">
                  <a:extLst>
                    <a:ext uri="{FF2B5EF4-FFF2-40B4-BE49-F238E27FC236}">
                      <a16:creationId xmlns:a16="http://schemas.microsoft.com/office/drawing/2014/main" id="{A40C846A-5773-2BE1-FE72-42AC605896B0}"/>
                    </a:ext>
                  </a:extLst>
                </p:cNvPr>
                <p:cNvSpPr txBox="1"/>
                <p:nvPr/>
              </p:nvSpPr>
              <p:spPr>
                <a:xfrm>
                  <a:off x="9572457" y="2908914"/>
                  <a:ext cx="1244697" cy="2793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9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Initialization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9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sz="900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n-US" altLang="ko-KR" sz="9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</m:oMath>
                  </a14:m>
                  <a:endParaRPr lang="ko-KR" altLang="en-US" sz="9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55" name="TextBox 454">
                  <a:extLst>
                    <a:ext uri="{FF2B5EF4-FFF2-40B4-BE49-F238E27FC236}">
                      <a16:creationId xmlns:a16="http://schemas.microsoft.com/office/drawing/2014/main" id="{A40C846A-5773-2BE1-FE72-42AC605896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72457" y="2908914"/>
                  <a:ext cx="1244697" cy="279307"/>
                </a:xfrm>
                <a:prstGeom prst="rect">
                  <a:avLst/>
                </a:prstGeom>
                <a:blipFill>
                  <a:blip r:embed="rId4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6" name="TextBox 455">
              <a:extLst>
                <a:ext uri="{FF2B5EF4-FFF2-40B4-BE49-F238E27FC236}">
                  <a16:creationId xmlns:a16="http://schemas.microsoft.com/office/drawing/2014/main" id="{B42F03C4-719E-5AE9-A9E3-4A7610B54B80}"/>
                </a:ext>
              </a:extLst>
            </p:cNvPr>
            <p:cNvSpPr txBox="1"/>
            <p:nvPr/>
          </p:nvSpPr>
          <p:spPr>
            <a:xfrm>
              <a:off x="9442614" y="3151204"/>
              <a:ext cx="1550811" cy="279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For the first round</a:t>
              </a:r>
              <a:endParaRPr lang="ko-KR" alt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57" name="직선 화살표 연결선 456">
              <a:extLst>
                <a:ext uri="{FF2B5EF4-FFF2-40B4-BE49-F238E27FC236}">
                  <a16:creationId xmlns:a16="http://schemas.microsoft.com/office/drawing/2014/main" id="{8F8BC682-40A4-71B3-07A8-300CF74308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33478" y="3429888"/>
              <a:ext cx="836009" cy="789474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2" name="TextBox 461">
                  <a:extLst>
                    <a:ext uri="{FF2B5EF4-FFF2-40B4-BE49-F238E27FC236}">
                      <a16:creationId xmlns:a16="http://schemas.microsoft.com/office/drawing/2014/main" id="{EDBB06D9-0239-9025-32B2-109162C76DD3}"/>
                    </a:ext>
                  </a:extLst>
                </p:cNvPr>
                <p:cNvSpPr txBox="1"/>
                <p:nvPr/>
              </p:nvSpPr>
              <p:spPr>
                <a:xfrm>
                  <a:off x="7757195" y="3660851"/>
                  <a:ext cx="290833" cy="28442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ko-KR" sz="900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ko-KR" altLang="en-US" sz="900" b="1" i="1" smtClean="0"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altLang="ko-KR" sz="9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  <m:sup>
                            <m:r>
                              <a:rPr lang="en-US" altLang="ko-KR" sz="9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bSup>
                      </m:oMath>
                    </m:oMathPara>
                  </a14:m>
                  <a:endParaRPr lang="ko-KR" altLang="en-US" sz="9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62" name="TextBox 461">
                  <a:extLst>
                    <a:ext uri="{FF2B5EF4-FFF2-40B4-BE49-F238E27FC236}">
                      <a16:creationId xmlns:a16="http://schemas.microsoft.com/office/drawing/2014/main" id="{EDBB06D9-0239-9025-32B2-109162C76D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195" y="3660851"/>
                  <a:ext cx="290833" cy="284427"/>
                </a:xfrm>
                <a:prstGeom prst="rect">
                  <a:avLst/>
                </a:prstGeom>
                <a:blipFill>
                  <a:blip r:embed="rId5"/>
                  <a:stretch>
                    <a:fillRect r="-250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3" name="TextBox 462">
                  <a:extLst>
                    <a:ext uri="{FF2B5EF4-FFF2-40B4-BE49-F238E27FC236}">
                      <a16:creationId xmlns:a16="http://schemas.microsoft.com/office/drawing/2014/main" id="{C8993FF3-3C1D-5914-B203-7F6D452A3C2C}"/>
                    </a:ext>
                  </a:extLst>
                </p:cNvPr>
                <p:cNvSpPr txBox="1"/>
                <p:nvPr/>
              </p:nvSpPr>
              <p:spPr>
                <a:xfrm>
                  <a:off x="8351456" y="3769143"/>
                  <a:ext cx="290833" cy="28442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ko-KR" sz="900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ko-KR" altLang="en-US" sz="900" b="1" i="1" smtClean="0"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altLang="ko-KR" sz="9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  <m:sup>
                            <m:r>
                              <a:rPr lang="en-US" altLang="ko-KR" sz="9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oMath>
                    </m:oMathPara>
                  </a14:m>
                  <a:endParaRPr lang="ko-KR" altLang="en-US" sz="9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63" name="TextBox 462">
                  <a:extLst>
                    <a:ext uri="{FF2B5EF4-FFF2-40B4-BE49-F238E27FC236}">
                      <a16:creationId xmlns:a16="http://schemas.microsoft.com/office/drawing/2014/main" id="{C8993FF3-3C1D-5914-B203-7F6D452A3C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1456" y="3769143"/>
                  <a:ext cx="290833" cy="284427"/>
                </a:xfrm>
                <a:prstGeom prst="rect">
                  <a:avLst/>
                </a:prstGeom>
                <a:blipFill>
                  <a:blip r:embed="rId6"/>
                  <a:stretch>
                    <a:fillRect r="-2564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5" name="TextBox 464">
                  <a:extLst>
                    <a:ext uri="{FF2B5EF4-FFF2-40B4-BE49-F238E27FC236}">
                      <a16:creationId xmlns:a16="http://schemas.microsoft.com/office/drawing/2014/main" id="{F90FDF3A-BFFC-D1AF-913D-BF7A5F2382C2}"/>
                    </a:ext>
                  </a:extLst>
                </p:cNvPr>
                <p:cNvSpPr txBox="1"/>
                <p:nvPr/>
              </p:nvSpPr>
              <p:spPr>
                <a:xfrm>
                  <a:off x="9245440" y="3769143"/>
                  <a:ext cx="290833" cy="28745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ko-KR" sz="900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ko-KR" altLang="en-US" sz="900" b="1" i="1" smtClean="0"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altLang="ko-KR" sz="9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  <m:sup>
                            <m:r>
                              <a:rPr lang="en-US" altLang="ko-KR" sz="900" b="1" i="1" smtClean="0">
                                <a:latin typeface="Cambria Math" panose="02040503050406030204" pitchFamily="18" charset="0"/>
                              </a:rPr>
                              <m:t>𝒌</m:t>
                            </m:r>
                          </m:sup>
                        </m:sSubSup>
                      </m:oMath>
                    </m:oMathPara>
                  </a14:m>
                  <a:endParaRPr lang="ko-KR" altLang="en-US" sz="9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65" name="TextBox 464">
                  <a:extLst>
                    <a:ext uri="{FF2B5EF4-FFF2-40B4-BE49-F238E27FC236}">
                      <a16:creationId xmlns:a16="http://schemas.microsoft.com/office/drawing/2014/main" id="{F90FDF3A-BFFC-D1AF-913D-BF7A5F2382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45440" y="3769143"/>
                  <a:ext cx="290833" cy="287455"/>
                </a:xfrm>
                <a:prstGeom prst="rect">
                  <a:avLst/>
                </a:prstGeom>
                <a:blipFill>
                  <a:blip r:embed="rId7"/>
                  <a:stretch>
                    <a:fillRect r="-7692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6" name="TextBox 465">
                  <a:extLst>
                    <a:ext uri="{FF2B5EF4-FFF2-40B4-BE49-F238E27FC236}">
                      <a16:creationId xmlns:a16="http://schemas.microsoft.com/office/drawing/2014/main" id="{78C3F605-339F-FBA1-D171-BFA2ADF2C1A2}"/>
                    </a:ext>
                  </a:extLst>
                </p:cNvPr>
                <p:cNvSpPr txBox="1"/>
                <p:nvPr/>
              </p:nvSpPr>
              <p:spPr>
                <a:xfrm>
                  <a:off x="9768019" y="3677534"/>
                  <a:ext cx="290833" cy="28365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ko-KR" sz="900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ko-KR" altLang="en-US" sz="900" b="1" i="1" smtClean="0"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altLang="ko-KR" sz="9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  <m:sup>
                            <m:r>
                              <a:rPr lang="en-US" altLang="ko-KR" sz="900" b="1" i="1" smtClean="0">
                                <a:latin typeface="Cambria Math" panose="02040503050406030204" pitchFamily="18" charset="0"/>
                              </a:rPr>
                              <m:t>𝑲</m:t>
                            </m:r>
                          </m:sup>
                        </m:sSubSup>
                      </m:oMath>
                    </m:oMathPara>
                  </a14:m>
                  <a:endParaRPr lang="ko-KR" altLang="en-US" sz="9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66" name="TextBox 465">
                  <a:extLst>
                    <a:ext uri="{FF2B5EF4-FFF2-40B4-BE49-F238E27FC236}">
                      <a16:creationId xmlns:a16="http://schemas.microsoft.com/office/drawing/2014/main" id="{78C3F605-339F-FBA1-D171-BFA2ADF2C1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68019" y="3677534"/>
                  <a:ext cx="290833" cy="283652"/>
                </a:xfrm>
                <a:prstGeom prst="rect">
                  <a:avLst/>
                </a:prstGeom>
                <a:blipFill>
                  <a:blip r:embed="rId8"/>
                  <a:stretch>
                    <a:fillRect r="-10256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8" name="TextBox 467">
                  <a:extLst>
                    <a:ext uri="{FF2B5EF4-FFF2-40B4-BE49-F238E27FC236}">
                      <a16:creationId xmlns:a16="http://schemas.microsoft.com/office/drawing/2014/main" id="{EE05E866-BF63-ED8E-CDFF-164F9422886F}"/>
                    </a:ext>
                  </a:extLst>
                </p:cNvPr>
                <p:cNvSpPr txBox="1"/>
                <p:nvPr/>
              </p:nvSpPr>
              <p:spPr>
                <a:xfrm>
                  <a:off x="10854865" y="3586947"/>
                  <a:ext cx="304236" cy="27930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9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ko-KR" altLang="en-US" sz="900" b="1" i="1" smtClean="0"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altLang="ko-KR" sz="9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</m:oMath>
                    </m:oMathPara>
                  </a14:m>
                  <a:endParaRPr lang="ko-KR" altLang="en-US" sz="9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68" name="TextBox 467">
                  <a:extLst>
                    <a:ext uri="{FF2B5EF4-FFF2-40B4-BE49-F238E27FC236}">
                      <a16:creationId xmlns:a16="http://schemas.microsoft.com/office/drawing/2014/main" id="{EE05E866-BF63-ED8E-CDFF-164F942288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54865" y="3586947"/>
                  <a:ext cx="304236" cy="27930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0" name="직사각형 469">
              <a:extLst>
                <a:ext uri="{FF2B5EF4-FFF2-40B4-BE49-F238E27FC236}">
                  <a16:creationId xmlns:a16="http://schemas.microsoft.com/office/drawing/2014/main" id="{1DBAEAF3-FDBB-1E0B-DFCA-42D94CAC0055}"/>
                </a:ext>
              </a:extLst>
            </p:cNvPr>
            <p:cNvSpPr/>
            <p:nvPr/>
          </p:nvSpPr>
          <p:spPr>
            <a:xfrm>
              <a:off x="7140119" y="1710940"/>
              <a:ext cx="4840604" cy="4392680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3" name="TextBox 472">
              <a:extLst>
                <a:ext uri="{FF2B5EF4-FFF2-40B4-BE49-F238E27FC236}">
                  <a16:creationId xmlns:a16="http://schemas.microsoft.com/office/drawing/2014/main" id="{0FC48F88-43A8-AC97-A33D-3C3BDBEBDA41}"/>
                </a:ext>
              </a:extLst>
            </p:cNvPr>
            <p:cNvSpPr txBox="1"/>
            <p:nvPr/>
          </p:nvSpPr>
          <p:spPr>
            <a:xfrm>
              <a:off x="7778847" y="5778884"/>
              <a:ext cx="3559929" cy="3165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050" b="1" spc="-30" dirty="0"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</a:rPr>
                <a:t>&lt;Federated Learning</a:t>
              </a:r>
              <a:r>
                <a:rPr lang="ko-KR" altLang="en-US" sz="1050" b="1" spc="-30" dirty="0"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</a:rPr>
                <a:t> 과정</a:t>
              </a:r>
              <a:r>
                <a:rPr lang="en-US" altLang="ko-KR" sz="1050" b="1" spc="-30" dirty="0"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</a:rPr>
                <a:t>&gt;</a:t>
              </a:r>
              <a:endParaRPr lang="ko-KR" altLang="en-US"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77" name="슬라이드 번호 개체 틀 476">
            <a:extLst>
              <a:ext uri="{FF2B5EF4-FFF2-40B4-BE49-F238E27FC236}">
                <a16:creationId xmlns:a16="http://schemas.microsoft.com/office/drawing/2014/main" id="{E9B2F900-FCEE-2A96-25AC-6A4526B8D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30193-EF39-44E9-9B41-D49A767A02C7}" type="slidenum">
              <a:rPr lang="ko-KR" altLang="en-US" smtClean="0"/>
              <a:pPr/>
              <a:t>8</a:t>
            </a:fld>
            <a:endParaRPr lang="ko-KR" altLang="en-US" dirty="0"/>
          </a:p>
        </p:txBody>
      </p:sp>
      <p:sp>
        <p:nvSpPr>
          <p:cNvPr id="480" name="직사각형 479">
            <a:extLst>
              <a:ext uri="{FF2B5EF4-FFF2-40B4-BE49-F238E27FC236}">
                <a16:creationId xmlns:a16="http://schemas.microsoft.com/office/drawing/2014/main" id="{A479CDA3-55DA-7A24-DEEF-3BE61118059D}"/>
              </a:ext>
            </a:extLst>
          </p:cNvPr>
          <p:cNvSpPr/>
          <p:nvPr/>
        </p:nvSpPr>
        <p:spPr>
          <a:xfrm>
            <a:off x="340815" y="1477103"/>
            <a:ext cx="7386901" cy="3963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ko-KR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Federated Learning </a:t>
            </a:r>
            <a:r>
              <a:rPr lang="ko-KR" altLang="en-US" sz="1600" b="1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과정</a:t>
            </a:r>
            <a:endParaRPr lang="en-US" altLang="ko-KR" sz="1600" b="1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1">
              <a:lnSpc>
                <a:spcPct val="200000"/>
              </a:lnSpc>
            </a:pP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</a:rPr>
              <a:t>1. 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</a:rPr>
              <a:t>중앙 서버에서 글로벌 모델의 가중치를 각 클라이언트로 전송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pPr lvl="1">
              <a:lnSpc>
                <a:spcPct val="200000"/>
              </a:lnSpc>
            </a:pP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</a:rPr>
              <a:t>2. 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</a:rPr>
              <a:t>클라이언트에서 글로벌 모델 가중치로 초기화된 로컬 모델을 로컬 데이터로 학습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pPr lvl="1">
              <a:lnSpc>
                <a:spcPct val="200000"/>
              </a:lnSpc>
            </a:pP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</a:rPr>
              <a:t>3. 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</a:rPr>
              <a:t>클라이언트에서 학습을 마친 로컬 모델의 가중치를 중앙 서버로 전송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pPr lvl="1">
              <a:lnSpc>
                <a:spcPct val="200000"/>
              </a:lnSpc>
            </a:pP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</a:rPr>
              <a:t>4. 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</a:rPr>
              <a:t>중앙 서버에서 전달받은 로컬 모델의 가중치를 집계하여 글로벌 모델 업데이트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pPr lvl="1">
              <a:lnSpc>
                <a:spcPct val="200000"/>
              </a:lnSpc>
            </a:pP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위 과정을 글로벌 모델이 전체 데이터에 수렴할 때까지 반복</a:t>
            </a:r>
            <a:endParaRPr lang="en-US" altLang="ko-KR" sz="1400" b="1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글로벌 모델은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로컬 데이터가 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IID(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독립적이며 동일한 분포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할 때 가장 이상적으로 학습됨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93835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6455884"/>
            <a:ext cx="12192000" cy="40211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직선 연결선 10"/>
          <p:cNvCxnSpPr>
            <a:cxnSpLocks/>
            <a:endCxn id="15" idx="2"/>
          </p:cNvCxnSpPr>
          <p:nvPr/>
        </p:nvCxnSpPr>
        <p:spPr>
          <a:xfrm>
            <a:off x="340818" y="1303893"/>
            <a:ext cx="39194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317841" y="903783"/>
            <a:ext cx="78848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spc="-1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 Introduction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D8005C8-DF87-4DD9-8BF3-C6EF9A778917}"/>
              </a:ext>
            </a:extLst>
          </p:cNvPr>
          <p:cNvSpPr/>
          <p:nvPr/>
        </p:nvSpPr>
        <p:spPr>
          <a:xfrm>
            <a:off x="0" y="0"/>
            <a:ext cx="12191999" cy="4054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Yunsang Joo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31344B99-620F-40B8-9335-AE8A803EBEE9}"/>
              </a:ext>
            </a:extLst>
          </p:cNvPr>
          <p:cNvSpPr/>
          <p:nvPr/>
        </p:nvSpPr>
        <p:spPr>
          <a:xfrm>
            <a:off x="340816" y="1477103"/>
            <a:ext cx="11569244" cy="4763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현실에서 생성되는 데이터는 </a:t>
            </a:r>
            <a:r>
              <a:rPr lang="en-US" altLang="ko-KR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Non-IID</a:t>
            </a: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하기 때문에 글로벌 모델 최적화에 어려움이 있음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30" dirty="0"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데이터의 이질성을 고려하여 학습에 참여할 클라이언트를 효율적으로 선택하는 것이 중요함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ko-KR" sz="14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ko-KR" sz="14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endParaRPr lang="en-US" altLang="ko-KR" sz="14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ko-KR" sz="14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ko-KR" sz="14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ko-KR" sz="14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ko-KR" sz="14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prstClr val="black"/>
                </a:solidFill>
                <a:cs typeface="Times New Roman" panose="02020603050405020304" pitchFamily="18" charset="0"/>
              </a:rPr>
              <a:t>본 연구는 실제 병원에서 수집된 간 초음파 영상을 활용하여</a:t>
            </a:r>
            <a:r>
              <a:rPr lang="en-US" altLang="ko-KR" sz="1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ko-KR" sz="1400" b="1" dirty="0">
                <a:solidFill>
                  <a:prstClr val="black"/>
                </a:solidFill>
                <a:cs typeface="Times New Roman" panose="02020603050405020304" pitchFamily="18" charset="0"/>
              </a:rPr>
              <a:t>Federated Learning </a:t>
            </a:r>
            <a:r>
              <a:rPr lang="ko-KR" altLang="en-US" sz="1400" b="1" dirty="0">
                <a:solidFill>
                  <a:prstClr val="black"/>
                </a:solidFill>
                <a:cs typeface="Times New Roman" panose="02020603050405020304" pitchFamily="18" charset="0"/>
              </a:rPr>
              <a:t>기반 효율적인 간 섬유증 분류</a:t>
            </a:r>
            <a:r>
              <a:rPr lang="ko-KR" altLang="en-US" sz="1400" dirty="0">
                <a:solidFill>
                  <a:prstClr val="black"/>
                </a:solidFill>
                <a:cs typeface="Times New Roman" panose="02020603050405020304" pitchFamily="18" charset="0"/>
              </a:rPr>
              <a:t>를 수행함</a:t>
            </a:r>
            <a:endParaRPr lang="en-US" altLang="ko-KR" sz="14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prstClr val="black"/>
                </a:solidFill>
                <a:cs typeface="Times New Roman" panose="02020603050405020304" pitchFamily="18" charset="0"/>
              </a:rPr>
              <a:t>데이터의 이질성을 고려한 </a:t>
            </a:r>
            <a:r>
              <a:rPr lang="ko-KR" altLang="en-US" sz="1400" b="1" dirty="0">
                <a:solidFill>
                  <a:prstClr val="black"/>
                </a:solidFill>
                <a:cs typeface="Times New Roman" panose="02020603050405020304" pitchFamily="18" charset="0"/>
              </a:rPr>
              <a:t>효율적인 클라이언트 선택</a:t>
            </a:r>
            <a:r>
              <a:rPr lang="ko-KR" altLang="en-US" sz="1400" dirty="0">
                <a:solidFill>
                  <a:prstClr val="black"/>
                </a:solidFill>
                <a:cs typeface="Times New Roman" panose="02020603050405020304" pitchFamily="18" charset="0"/>
              </a:rPr>
              <a:t>으로 </a:t>
            </a:r>
            <a:r>
              <a:rPr lang="ko-KR" altLang="en-US" sz="1400" b="1" dirty="0">
                <a:solidFill>
                  <a:prstClr val="black"/>
                </a:solidFill>
                <a:cs typeface="Times New Roman" panose="02020603050405020304" pitchFamily="18" charset="0"/>
              </a:rPr>
              <a:t>성능 및 학습 시간 개선</a:t>
            </a:r>
            <a:r>
              <a:rPr lang="ko-KR" altLang="en-US" sz="1400" dirty="0">
                <a:solidFill>
                  <a:prstClr val="black"/>
                </a:solidFill>
                <a:cs typeface="Times New Roman" panose="02020603050405020304" pitchFamily="18" charset="0"/>
              </a:rPr>
              <a:t>을 보여줌</a:t>
            </a:r>
            <a:endParaRPr lang="en-US" altLang="ko-KR" sz="1400" spc="-30" dirty="0">
              <a:ea typeface="맑은 고딕" panose="020B0503020000020004" pitchFamily="50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AABB1ED3-4060-50D8-7D43-EF0428C6DF54}"/>
              </a:ext>
            </a:extLst>
          </p:cNvPr>
          <p:cNvSpPr/>
          <p:nvPr/>
        </p:nvSpPr>
        <p:spPr>
          <a:xfrm>
            <a:off x="129396" y="6503053"/>
            <a:ext cx="8885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  <a:sym typeface="Malgun Gothic"/>
              </a:rPr>
              <a:t>A Research on Efficient Liver Fibrosis Diagnosis Based on Federated Learning Using Heterogeneous Ultrasound Images</a:t>
            </a:r>
            <a:endParaRPr lang="ko-KR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A4A3399-07B9-590F-1644-A9F92C723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30193-EF39-44E9-9B41-D49A767A02C7}" type="slidenum">
              <a:rPr lang="ko-KR" altLang="en-US" smtClean="0"/>
              <a:pPr/>
              <a:t>9</a:t>
            </a:fld>
            <a:endParaRPr lang="ko-KR" altLang="en-US" dirty="0"/>
          </a:p>
        </p:txBody>
      </p:sp>
      <p:pic>
        <p:nvPicPr>
          <p:cNvPr id="604" name="그림 603">
            <a:extLst>
              <a:ext uri="{FF2B5EF4-FFF2-40B4-BE49-F238E27FC236}">
                <a16:creationId xmlns:a16="http://schemas.microsoft.com/office/drawing/2014/main" id="{FA17AB14-D6EA-1925-6662-642637E59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561" y="2549279"/>
            <a:ext cx="5546879" cy="266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08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4394</TotalTime>
  <Words>3090</Words>
  <Application>Microsoft Office PowerPoint</Application>
  <PresentationFormat>와이드스크린</PresentationFormat>
  <Paragraphs>930</Paragraphs>
  <Slides>35</Slides>
  <Notes>17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35</vt:i4>
      </vt:variant>
    </vt:vector>
  </HeadingPairs>
  <TitlesOfParts>
    <vt:vector size="42" baseType="lpstr">
      <vt:lpstr>맑은 고딕</vt:lpstr>
      <vt:lpstr>Arial</vt:lpstr>
      <vt:lpstr>Cambria Math</vt:lpstr>
      <vt:lpstr>Palatino Linotype</vt:lpstr>
      <vt:lpstr>Times New Roman</vt:lpstr>
      <vt:lpstr>Wingdings</vt:lpstr>
      <vt:lpstr>Office 테마</vt:lpstr>
      <vt:lpstr>A Research on Efficient Liver Fibrosis Diagnosis Based on Federated Learning Using Heterogeneous Ultrasound Images 이기종 초음파 영상을 이용한 연합 학습 기반  효율적인 간 섬유증 진단에 관한 연구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주윤상</dc:creator>
  <cp:lastModifiedBy>주윤상</cp:lastModifiedBy>
  <cp:revision>919</cp:revision>
  <cp:lastPrinted>2023-06-07T05:11:22Z</cp:lastPrinted>
  <dcterms:created xsi:type="dcterms:W3CDTF">2023-05-31T05:16:38Z</dcterms:created>
  <dcterms:modified xsi:type="dcterms:W3CDTF">2023-06-07T05:12:59Z</dcterms:modified>
</cp:coreProperties>
</file>