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2" r:id="rId2"/>
    <p:sldId id="385" r:id="rId3"/>
    <p:sldId id="361" r:id="rId4"/>
    <p:sldId id="372" r:id="rId5"/>
    <p:sldId id="373" r:id="rId6"/>
    <p:sldId id="374" r:id="rId7"/>
    <p:sldId id="375" r:id="rId8"/>
    <p:sldId id="376" r:id="rId9"/>
    <p:sldId id="380" r:id="rId10"/>
    <p:sldId id="335" r:id="rId11"/>
    <p:sldId id="360" r:id="rId12"/>
    <p:sldId id="356" r:id="rId13"/>
    <p:sldId id="362" r:id="rId14"/>
    <p:sldId id="363" r:id="rId15"/>
    <p:sldId id="366" r:id="rId16"/>
    <p:sldId id="274" r:id="rId17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6" orient="horz" pos="799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58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0F1642"/>
    <a:srgbClr val="2E5497"/>
    <a:srgbClr val="6589A7"/>
    <a:srgbClr val="73CCD0"/>
    <a:srgbClr val="984607"/>
    <a:srgbClr val="000000"/>
    <a:srgbClr val="FDBC55"/>
    <a:srgbClr val="1E3C7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9" autoAdjust="0"/>
    <p:restoredTop sz="69421" autoAdjust="0"/>
  </p:normalViewPr>
  <p:slideViewPr>
    <p:cSldViewPr snapToGrid="0" showGuides="1">
      <p:cViewPr varScale="1">
        <p:scale>
          <a:sx n="90" d="100"/>
          <a:sy n="90" d="100"/>
        </p:scale>
        <p:origin x="384" y="84"/>
      </p:cViewPr>
      <p:guideLst>
        <p:guide pos="3840"/>
        <p:guide orient="horz" pos="799"/>
        <p:guide pos="483"/>
        <p:guide pos="3500"/>
        <p:guide pos="4158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3682"/>
    </p:cViewPr>
  </p:sorterViewPr>
  <p:notesViewPr>
    <p:cSldViewPr snapToGrid="0" showGuides="1">
      <p:cViewPr varScale="1">
        <p:scale>
          <a:sx n="59" d="100"/>
          <a:sy n="59" d="100"/>
        </p:scale>
        <p:origin x="3226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Nice to meet you all. I’m 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Söhne"/>
              </a:rPr>
              <a:t>Inpyo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 Hong from 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Söhne"/>
              </a:rPr>
              <a:t>Gachon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 University, South Korea, and I would like to introduce our research on security verification with transformer models on images. </a:t>
            </a:r>
            <a:endParaRPr lang="tr-TR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tr-TR" altLang="ko-KR" b="0" i="0" dirty="0">
                <a:solidFill>
                  <a:srgbClr val="FF0000"/>
                </a:solidFill>
                <a:effectLst/>
                <a:latin typeface="Söhne"/>
              </a:rPr>
              <a:t>As the title refers, I will be explaining you our study in which we proposed a security verification platform and the flow of the presentation consists of background, method, experiments, and conclusion, respectively.</a:t>
            </a:r>
            <a:endParaRPr lang="en-US" altLang="ko-KR" b="0" i="0" dirty="0">
              <a:solidFill>
                <a:srgbClr val="FF0000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174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700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84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934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893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248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38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Recently, the technique of "knowledge distillation" has been actively researched in the field of AI. 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Among these techniques, 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Söhne"/>
              </a:rPr>
              <a:t>DeiT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 is a representative model whose backbone is a transformer network and is widely used. </a:t>
            </a:r>
            <a:endParaRPr lang="tr-TR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However, it can be vulnerable to AI model attacks called adversarial attacks, and its robustness has not been verified</a:t>
            </a:r>
            <a:r>
              <a:rPr lang="tr-TR" altLang="ko-KR" b="0" i="0" dirty="0">
                <a:solidFill>
                  <a:srgbClr val="374151"/>
                </a:solidFill>
                <a:effectLst/>
                <a:latin typeface="Söhne"/>
              </a:rPr>
              <a:t>, up to our study, to the best of our knowledge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Therefore, our work aims to analyze the vulnerability of 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Söhne"/>
              </a:rPr>
              <a:t>DeiT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 to adversarial attacks.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07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Before introducing our work, I would like to provide some background information. 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To briefly explain knowledge distillation, it uses two models for learning</a:t>
            </a:r>
            <a:r>
              <a:rPr lang="tr-TR" altLang="ko-KR" b="0" i="0" dirty="0">
                <a:solidFill>
                  <a:srgbClr val="374151"/>
                </a:solidFill>
                <a:effectLst/>
                <a:latin typeface="Söhne"/>
              </a:rPr>
              <a:t>: teacher model and student model.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The final model we will use is the student model. Therefore, the purpose of knowledge distillation is to efficiently teach the student model.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60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The student model undergoes two training steps. The first step involves learning from the outputs of the teacher model. 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Here, the student model has the advantage of being able to learn features that are difficult to acquire through basic learning. 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The second step involves basic supervised learning, which we use to further train the student model. 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Together, these two steps are called knowledge distillation, and this process enables the creation of higher performance models.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125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 err="1">
                <a:solidFill>
                  <a:srgbClr val="374151"/>
                </a:solidFill>
                <a:effectLst/>
                <a:latin typeface="Söhne"/>
              </a:rPr>
              <a:t>DeiT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 is a student model for knowledge distillation based on the Vision Transformer. 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Figure 2 on the left shows a customized model that applies 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Söhne"/>
              </a:rPr>
              <a:t>ViT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 to knowledge distillation, and if this model is used for knowledge distillation, it is equivalent to the model shown in Figure 3 on the right.</a:t>
            </a:r>
          </a:p>
          <a:p>
            <a:r>
              <a:rPr lang="en-US" altLang="ko-KR" dirty="0">
                <a:effectLst/>
              </a:rPr>
              <a:t>Through this process, we can apply </a:t>
            </a:r>
            <a:r>
              <a:rPr lang="en-US" altLang="ko-KR" dirty="0" err="1">
                <a:effectLst/>
              </a:rPr>
              <a:t>ViT</a:t>
            </a:r>
            <a:r>
              <a:rPr lang="en-US" altLang="ko-KR" dirty="0">
                <a:effectLst/>
              </a:rPr>
              <a:t> </a:t>
            </a:r>
            <a:r>
              <a:rPr lang="tr-TR" altLang="ko-KR" dirty="0">
                <a:effectLst/>
              </a:rPr>
              <a:t>for the</a:t>
            </a:r>
            <a:r>
              <a:rPr lang="en-US" altLang="ko-KR" dirty="0">
                <a:effectLst/>
              </a:rPr>
              <a:t> knowledge distillation</a:t>
            </a:r>
            <a:r>
              <a:rPr lang="tr-TR" altLang="ko-KR" dirty="0">
                <a:effectLst/>
              </a:rPr>
              <a:t> process</a:t>
            </a:r>
            <a:r>
              <a:rPr lang="en-US" altLang="ko-KR" dirty="0">
                <a:effectLst/>
              </a:rPr>
              <a:t>. However, this method may be vulnerable </a:t>
            </a:r>
            <a:r>
              <a:rPr lang="tr-TR" altLang="ko-KR" dirty="0">
                <a:effectLst/>
              </a:rPr>
              <a:t>to</a:t>
            </a:r>
            <a:r>
              <a:rPr lang="en-US" altLang="ko-KR" dirty="0">
                <a:effectLst/>
              </a:rPr>
              <a:t> security.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167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ko-KR" b="0" i="0" dirty="0">
                <a:solidFill>
                  <a:srgbClr val="374151"/>
                </a:solidFill>
                <a:effectLst/>
                <a:latin typeface="Söhne"/>
              </a:rPr>
              <a:t>Here 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Söhne"/>
              </a:rPr>
              <a:t>I’l</a:t>
            </a:r>
            <a:r>
              <a:rPr lang="tr-TR" altLang="ko-KR" b="0" i="0" dirty="0">
                <a:solidFill>
                  <a:srgbClr val="374151"/>
                </a:solidFill>
                <a:effectLst/>
                <a:latin typeface="Söhne"/>
              </a:rPr>
              <a:t>l need to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discuss adversarial attacks from a security perspective</a:t>
            </a:r>
            <a:r>
              <a:rPr lang="tr-TR" altLang="ko-KR" b="0" i="0" dirty="0">
                <a:solidFill>
                  <a:srgbClr val="374151"/>
                </a:solidFill>
                <a:effectLst/>
                <a:latin typeface="Söhne"/>
              </a:rPr>
              <a:t> since this is the main topic of our study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AI models usually use normal images, as shown in the left image of figure 4. 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Adversarial attacks induce image classification failures by adding perturbations to normal images, as shown in the middle of Figure 4.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The resulting image with perturbations is called an adversarial example, shown on the right side of Figure 4.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757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An adversarial attack aims to disrupt the model's ability to correctly classify an input. The goals of such attacks are typically to reduce model confidence and induce misclassification.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In the field of AI security, adversarial attacks are considered the most dangerous type of attack. The most common attack techniques include FGSM, PGD, and CW.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effectLst/>
              </a:rPr>
              <a:t>We used FGSM in the experiment because it is </a:t>
            </a:r>
            <a:r>
              <a:rPr lang="tr-TR" altLang="ko-KR" dirty="0">
                <a:effectLst/>
              </a:rPr>
              <a:t>serves as the </a:t>
            </a:r>
            <a:r>
              <a:rPr lang="en-US" altLang="ko-KR" dirty="0">
                <a:effectLst/>
              </a:rPr>
              <a:t>baseline of </a:t>
            </a:r>
            <a:r>
              <a:rPr lang="tr-TR" altLang="ko-KR" dirty="0">
                <a:effectLst/>
              </a:rPr>
              <a:t>many other variations of </a:t>
            </a:r>
            <a:r>
              <a:rPr lang="en-US" altLang="ko-KR" dirty="0">
                <a:effectLst/>
              </a:rPr>
              <a:t>adversarial attack</a:t>
            </a:r>
            <a:r>
              <a:rPr lang="tr-TR" altLang="ko-KR" dirty="0">
                <a:effectLst/>
              </a:rPr>
              <a:t>s</a:t>
            </a:r>
            <a:r>
              <a:rPr lang="en-US" altLang="ko-KR" dirty="0">
                <a:effectLst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40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So, our experiment method follows the process shown in Figure 6. 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First, we fine-tuned a pre-trained 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Söhne"/>
              </a:rPr>
              <a:t>DeiT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 model to optimize it for cifar-10. 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Second, we extracted the fine-tuned 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Söhne"/>
              </a:rPr>
              <a:t>DeiT's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 weights to perform adversarial attacks. 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Next, we generated adversarial examples using FGSM with appropriate perturbation. 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Finally, we compared the performance of 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Söhne"/>
              </a:rPr>
              <a:t>DeiT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 on the original dataset and the adversarial examples to validate its effectiveness.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651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The experiment utilized the cifar-10 dataset and was conducted in a Windows 10 environment. 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Figure 7 shows created adversarial examples using FGSM, with 100 images per class and a total of 1,000 images. 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These examples exhibit perturbations, which can be adjusted in intensity to make them imperceptible to humans. </a:t>
            </a:r>
          </a:p>
          <a:p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Such attacks can be very detrimental to the model's performance.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86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CC84BAE-C94D-442F-BF71-E6F317834C8B}"/>
              </a:ext>
            </a:extLst>
          </p:cNvPr>
          <p:cNvSpPr/>
          <p:nvPr userDrawn="1"/>
        </p:nvSpPr>
        <p:spPr>
          <a:xfrm>
            <a:off x="0" y="0"/>
            <a:ext cx="12192000" cy="5133976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A0DFBB4-BCD3-4DBB-95BF-D36498246674}"/>
              </a:ext>
            </a:extLst>
          </p:cNvPr>
          <p:cNvCxnSpPr>
            <a:cxnSpLocks/>
          </p:cNvCxnSpPr>
          <p:nvPr userDrawn="1"/>
        </p:nvCxnSpPr>
        <p:spPr>
          <a:xfrm>
            <a:off x="1087236" y="1254753"/>
            <a:ext cx="9382644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A0A39DEA-364D-4E46-B230-0DF6EF34351C}"/>
              </a:ext>
            </a:extLst>
          </p:cNvPr>
          <p:cNvSpPr/>
          <p:nvPr userDrawn="1"/>
        </p:nvSpPr>
        <p:spPr>
          <a:xfrm>
            <a:off x="0" y="5133976"/>
            <a:ext cx="12192000" cy="85456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39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2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CC84BAE-C94D-442F-BF71-E6F317834C8B}"/>
              </a:ext>
            </a:extLst>
          </p:cNvPr>
          <p:cNvSpPr/>
          <p:nvPr userDrawn="1"/>
        </p:nvSpPr>
        <p:spPr>
          <a:xfrm>
            <a:off x="0" y="0"/>
            <a:ext cx="12192000" cy="5011838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A0DFBB4-BCD3-4DBB-95BF-D36498246674}"/>
              </a:ext>
            </a:extLst>
          </p:cNvPr>
          <p:cNvCxnSpPr>
            <a:cxnSpLocks/>
          </p:cNvCxnSpPr>
          <p:nvPr userDrawn="1"/>
        </p:nvCxnSpPr>
        <p:spPr>
          <a:xfrm>
            <a:off x="1087236" y="1254753"/>
            <a:ext cx="9382644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A0A39DEA-364D-4E46-B230-0DF6EF34351C}"/>
              </a:ext>
            </a:extLst>
          </p:cNvPr>
          <p:cNvSpPr/>
          <p:nvPr userDrawn="1"/>
        </p:nvSpPr>
        <p:spPr>
          <a:xfrm>
            <a:off x="0" y="5011838"/>
            <a:ext cx="12192000" cy="85456"/>
          </a:xfrm>
          <a:prstGeom prst="rect">
            <a:avLst/>
          </a:prstGeom>
          <a:solidFill>
            <a:srgbClr val="984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78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3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CC84BAE-C94D-442F-BF71-E6F317834C8B}"/>
              </a:ext>
            </a:extLst>
          </p:cNvPr>
          <p:cNvSpPr/>
          <p:nvPr userDrawn="1"/>
        </p:nvSpPr>
        <p:spPr>
          <a:xfrm>
            <a:off x="0" y="0"/>
            <a:ext cx="12192000" cy="5011838"/>
          </a:xfrm>
          <a:prstGeom prst="rect">
            <a:avLst/>
          </a:prstGeom>
          <a:solidFill>
            <a:srgbClr val="1E3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A0DFBB4-BCD3-4DBB-95BF-D36498246674}"/>
              </a:ext>
            </a:extLst>
          </p:cNvPr>
          <p:cNvCxnSpPr>
            <a:cxnSpLocks/>
          </p:cNvCxnSpPr>
          <p:nvPr userDrawn="1"/>
        </p:nvCxnSpPr>
        <p:spPr>
          <a:xfrm>
            <a:off x="1087236" y="1254753"/>
            <a:ext cx="9382644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A0A39DEA-364D-4E46-B230-0DF6EF34351C}"/>
              </a:ext>
            </a:extLst>
          </p:cNvPr>
          <p:cNvSpPr/>
          <p:nvPr userDrawn="1"/>
        </p:nvSpPr>
        <p:spPr>
          <a:xfrm>
            <a:off x="0" y="5011838"/>
            <a:ext cx="12192000" cy="85456"/>
          </a:xfrm>
          <a:prstGeom prst="rect">
            <a:avLst/>
          </a:prstGeom>
          <a:solidFill>
            <a:srgbClr val="FDB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56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8135D8D-7852-48DC-8C45-222C9C300B52}"/>
              </a:ext>
            </a:extLst>
          </p:cNvPr>
          <p:cNvSpPr/>
          <p:nvPr userDrawn="1"/>
        </p:nvSpPr>
        <p:spPr>
          <a:xfrm>
            <a:off x="0" y="0"/>
            <a:ext cx="2000250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452A61D-A216-4C26-A44A-1B0B7CF13427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" y="0"/>
            <a:ext cx="0" cy="2582779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D12F3022-9AB6-4E14-B098-E18B869C1F2E}"/>
              </a:ext>
            </a:extLst>
          </p:cNvPr>
          <p:cNvSpPr/>
          <p:nvPr userDrawn="1"/>
        </p:nvSpPr>
        <p:spPr>
          <a:xfrm rot="5400000">
            <a:off x="-1386022" y="3386272"/>
            <a:ext cx="6858000" cy="85456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99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소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5F0AEF1-3B36-4880-823C-1B01A84ECD3A}"/>
              </a:ext>
            </a:extLst>
          </p:cNvPr>
          <p:cNvSpPr/>
          <p:nvPr userDrawn="1"/>
        </p:nvSpPr>
        <p:spPr>
          <a:xfrm>
            <a:off x="8252293" y="0"/>
            <a:ext cx="3939706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7E65091-9DE8-4C75-AF9A-86E92EA6DA33}"/>
              </a:ext>
            </a:extLst>
          </p:cNvPr>
          <p:cNvSpPr/>
          <p:nvPr userDrawn="1"/>
        </p:nvSpPr>
        <p:spPr>
          <a:xfrm rot="5400000">
            <a:off x="4789617" y="3385800"/>
            <a:ext cx="6858000" cy="864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60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E5DA54D0-3236-4A48-ACEF-1DE0A033608D}"/>
              </a:ext>
            </a:extLst>
          </p:cNvPr>
          <p:cNvSpPr/>
          <p:nvPr userDrawn="1"/>
        </p:nvSpPr>
        <p:spPr>
          <a:xfrm>
            <a:off x="76958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CDEFEA-7239-4D3E-90AF-0114F3D57206}"/>
              </a:ext>
            </a:extLst>
          </p:cNvPr>
          <p:cNvCxnSpPr/>
          <p:nvPr userDrawn="1"/>
        </p:nvCxnSpPr>
        <p:spPr>
          <a:xfrm>
            <a:off x="390000" y="769620"/>
            <a:ext cx="11412000" cy="0"/>
          </a:xfrm>
          <a:prstGeom prst="line">
            <a:avLst/>
          </a:prstGeom>
          <a:ln w="12700"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089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엔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F84928B-3C0D-4E65-A045-747D965CE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58408F2-C3C0-D34D-53D1-F33F77A2BD14}"/>
              </a:ext>
            </a:extLst>
          </p:cNvPr>
          <p:cNvCxnSpPr>
            <a:cxnSpLocks/>
          </p:cNvCxnSpPr>
          <p:nvPr userDrawn="1"/>
        </p:nvCxnSpPr>
        <p:spPr>
          <a:xfrm>
            <a:off x="1087236" y="1254753"/>
            <a:ext cx="6340259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DC988FF3-C4D2-4876-BF44-5233AF07C3E6}"/>
              </a:ext>
            </a:extLst>
          </p:cNvPr>
          <p:cNvSpPr/>
          <p:nvPr userDrawn="1"/>
        </p:nvSpPr>
        <p:spPr>
          <a:xfrm rot="5400000">
            <a:off x="-3386272" y="3386272"/>
            <a:ext cx="6858000" cy="85456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09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31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97414E-7BD1-4187-BC61-2CE08444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2A2284-C3F4-493A-9BB9-5612F74BB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A9DB6F-E9FF-41D1-8A44-A4D2DED1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DC7F-2D5A-4C9C-91EB-B8B7F9119827}" type="datetime1">
              <a:rPr lang="ko-KR" altLang="en-US" smtClean="0"/>
              <a:t>2023-05-10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C8E82F-2B6A-424A-8DDB-580F973A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8556A3-F611-4B8E-BA20-85F5C77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6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69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9" r:id="rId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A674A66-4415-428D-ACDB-AA6254499ACF}"/>
              </a:ext>
            </a:extLst>
          </p:cNvPr>
          <p:cNvSpPr txBox="1"/>
          <p:nvPr/>
        </p:nvSpPr>
        <p:spPr>
          <a:xfrm>
            <a:off x="1026276" y="1901292"/>
            <a:ext cx="11036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Security </a:t>
            </a:r>
            <a:r>
              <a:rPr lang="en-US" altLang="ko-KR" sz="2800" spc="-15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Verification of </a:t>
            </a:r>
            <a:r>
              <a:rPr lang="en-US" altLang="ko-KR" sz="2800" spc="-150" dirty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Data-efficient Image </a:t>
            </a:r>
            <a:r>
              <a:rPr lang="en-US" altLang="ko-KR" sz="2800" spc="-15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Transformer Based on Adversarial</a:t>
            </a:r>
            <a:r>
              <a:rPr lang="ko-KR" altLang="en-US" sz="2800" spc="-15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</a:t>
            </a:r>
            <a:r>
              <a:rPr lang="en-US" altLang="ko-KR" sz="2800" spc="-15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Attacks</a:t>
            </a:r>
            <a:endParaRPr lang="ko-KR" altLang="en-US" sz="2000" spc="-150" dirty="0">
              <a:solidFill>
                <a:schemeClr val="bg1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91D2D-5FF1-4871-BF31-7C389CA694F5}"/>
              </a:ext>
            </a:extLst>
          </p:cNvPr>
          <p:cNvSpPr txBox="1"/>
          <p:nvPr/>
        </p:nvSpPr>
        <p:spPr>
          <a:xfrm>
            <a:off x="1013843" y="4085271"/>
            <a:ext cx="1104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In-</a:t>
            </a:r>
            <a:r>
              <a:rPr lang="en-US" altLang="ko-KR" err="1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pyo</a:t>
            </a:r>
            <a:r>
              <a:rPr lang="en-US" altLang="ko-KR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Hong</a:t>
            </a:r>
            <a:br>
              <a:rPr lang="en-US" altLang="ko-KR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</a:br>
            <a:endParaRPr lang="ko-KR" altLang="en-US" dirty="0">
              <a:solidFill>
                <a:schemeClr val="bg1"/>
              </a:solidFill>
              <a:latin typeface="KoPubWorld바탕체 Medium" panose="00000600000000000000" pitchFamily="2" charset="-127"/>
              <a:ea typeface="KoPubWorld바탕체 Medium" panose="00000600000000000000" pitchFamily="2" charset="-127"/>
              <a:cs typeface="KoPubWorld바탕체 Medium" panose="00000600000000000000" pitchFamily="2" charset="-127"/>
            </a:endParaRPr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6C498253-1701-9992-75F4-B62711438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47" y="5897091"/>
            <a:ext cx="2245216" cy="8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10</a:t>
            </a:fld>
            <a:endParaRPr lang="ko-KR" altLang="en-US" sz="16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660096" y="1194624"/>
            <a:ext cx="543590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/>
          </a:p>
          <a:p>
            <a:pPr lvl="1"/>
            <a:endParaRPr lang="en-US" altLang="ko-KR" b="1" dirty="0"/>
          </a:p>
          <a:p>
            <a:pPr marL="800100" lvl="1" indent="-342900">
              <a:buFont typeface="+mj-ea"/>
              <a:buAutoNum type="circleNumDbPlain"/>
            </a:pPr>
            <a:r>
              <a:rPr lang="en-US" altLang="ko-KR" b="1" dirty="0"/>
              <a:t>Introduction 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- Done</a:t>
            </a:r>
          </a:p>
          <a:p>
            <a:pPr marL="800100" lvl="1" indent="-342900">
              <a:buFont typeface="+mj-ea"/>
              <a:buAutoNum type="circleNumDbPlain"/>
            </a:pPr>
            <a:endParaRPr lang="en-US" altLang="ko-KR" dirty="0"/>
          </a:p>
          <a:p>
            <a:pPr marL="800100" lvl="1" indent="-342900">
              <a:buFont typeface="+mj-ea"/>
              <a:buAutoNum type="circleNumDbPlain"/>
            </a:pPr>
            <a:r>
              <a:rPr lang="en-US" altLang="ko-KR" b="1" dirty="0"/>
              <a:t>Related Work 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- Done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i="1" dirty="0">
                <a:solidFill>
                  <a:srgbClr val="002060"/>
                </a:solidFill>
              </a:rPr>
              <a:t>2-1 Knowledge Distillation and </a:t>
            </a:r>
            <a:r>
              <a:rPr lang="ko-KR" altLang="en-US" i="1" dirty="0">
                <a:solidFill>
                  <a:srgbClr val="002060"/>
                </a:solidFill>
              </a:rPr>
              <a:t> </a:t>
            </a:r>
            <a:r>
              <a:rPr lang="en-US" altLang="ko-KR" i="1" dirty="0">
                <a:solidFill>
                  <a:srgbClr val="002060"/>
                </a:solidFill>
              </a:rPr>
              <a:t>DeiT</a:t>
            </a:r>
            <a:br>
              <a:rPr lang="en-US" altLang="ko-KR" dirty="0">
                <a:solidFill>
                  <a:srgbClr val="2F5597"/>
                </a:solidFill>
              </a:rPr>
            </a:br>
            <a:r>
              <a:rPr lang="en-US" altLang="ko-KR" dirty="0"/>
              <a:t>     2-1-1 DeiT Teacher Model</a:t>
            </a:r>
            <a:br>
              <a:rPr lang="en-US" altLang="ko-KR" dirty="0"/>
            </a:br>
            <a:r>
              <a:rPr lang="en-US" altLang="ko-KR" dirty="0"/>
              <a:t>     2-1-2 DeiT Student Model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i="1" dirty="0">
                <a:solidFill>
                  <a:srgbClr val="002060"/>
                </a:solidFill>
              </a:rPr>
              <a:t>2-2 Adversarial</a:t>
            </a:r>
            <a:r>
              <a:rPr lang="ko-KR" altLang="en-US" i="1" dirty="0">
                <a:solidFill>
                  <a:srgbClr val="002060"/>
                </a:solidFill>
              </a:rPr>
              <a:t> </a:t>
            </a:r>
            <a:r>
              <a:rPr lang="en-US" altLang="ko-KR" i="1" dirty="0">
                <a:solidFill>
                  <a:srgbClr val="002060"/>
                </a:solidFill>
              </a:rPr>
              <a:t>Attack</a:t>
            </a:r>
            <a:br>
              <a:rPr lang="en-US" altLang="ko-KR" dirty="0"/>
            </a:br>
            <a:r>
              <a:rPr lang="en-US" altLang="ko-KR" dirty="0"/>
              <a:t>     2-2-1 FGSM</a:t>
            </a:r>
            <a:br>
              <a:rPr lang="en-US" altLang="ko-KR" dirty="0"/>
            </a:br>
            <a:r>
              <a:rPr lang="en-US" altLang="ko-KR" dirty="0"/>
              <a:t>     2-2-2 PGD</a:t>
            </a:r>
            <a:br>
              <a:rPr lang="en-US" altLang="ko-KR" dirty="0"/>
            </a:br>
            <a:endParaRPr lang="en-US" altLang="ko-KR" dirty="0"/>
          </a:p>
          <a:p>
            <a:pPr lvl="1"/>
            <a:br>
              <a:rPr lang="en-US" altLang="ko-KR" b="1" dirty="0"/>
            </a:br>
            <a:br>
              <a:rPr lang="en-US" altLang="ko-KR" sz="1600" b="1" dirty="0">
                <a:sym typeface="Wingdings" panose="05000000000000000000" pitchFamily="2" charset="2"/>
              </a:rPr>
            </a:br>
            <a:endParaRPr lang="en-US" altLang="ko-KR" sz="1600" b="1" dirty="0"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BEEF7C-1016-26B1-2CA2-59FEA1369884}"/>
              </a:ext>
            </a:extLst>
          </p:cNvPr>
          <p:cNvSpPr txBox="1"/>
          <p:nvPr/>
        </p:nvSpPr>
        <p:spPr>
          <a:xfrm>
            <a:off x="5759078" y="1658245"/>
            <a:ext cx="64329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 startAt="3"/>
            </a:pPr>
            <a:r>
              <a:rPr lang="en-US" altLang="ko-KR" b="1" dirty="0"/>
              <a:t>Adversarial Attacks 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- Done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i="1" dirty="0">
                <a:solidFill>
                  <a:srgbClr val="002060"/>
                </a:solidFill>
              </a:rPr>
              <a:t>3-1 White Box and</a:t>
            </a:r>
            <a:r>
              <a:rPr lang="ko-KR" altLang="en-US" i="1" dirty="0">
                <a:solidFill>
                  <a:srgbClr val="002060"/>
                </a:solidFill>
              </a:rPr>
              <a:t> </a:t>
            </a:r>
            <a:r>
              <a:rPr lang="en-US" altLang="ko-KR" i="1" dirty="0">
                <a:solidFill>
                  <a:srgbClr val="002060"/>
                </a:solidFill>
              </a:rPr>
              <a:t>Gray Box Attacks</a:t>
            </a:r>
            <a:br>
              <a:rPr lang="en-US" altLang="ko-KR" dirty="0"/>
            </a:br>
            <a:r>
              <a:rPr lang="en-US" altLang="ko-KR" dirty="0"/>
              <a:t>    3-1-1 White Box Verification of DeiT</a:t>
            </a:r>
            <a:br>
              <a:rPr lang="en-US" altLang="ko-KR" dirty="0"/>
            </a:br>
            <a:r>
              <a:rPr lang="en-US" altLang="ko-KR" dirty="0"/>
              <a:t>    3-1-2 Gray Box </a:t>
            </a:r>
            <a:r>
              <a:rPr lang="en-US" altLang="ko-KR" dirty="0" err="1"/>
              <a:t>Verificaion</a:t>
            </a:r>
            <a:r>
              <a:rPr lang="en-US" altLang="ko-KR" dirty="0"/>
              <a:t> of DeiT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i="1" dirty="0">
                <a:solidFill>
                  <a:srgbClr val="002060"/>
                </a:solidFill>
              </a:rPr>
              <a:t>3-2 Black Box Attack</a:t>
            </a:r>
            <a:br>
              <a:rPr lang="en-US" altLang="ko-KR" dirty="0">
                <a:solidFill>
                  <a:srgbClr val="002060"/>
                </a:solidFill>
              </a:rPr>
            </a:br>
            <a:r>
              <a:rPr lang="en-US" altLang="ko-KR" dirty="0"/>
              <a:t>    3-2-1 Black Box Verification of DeiT through</a:t>
            </a:r>
            <a:br>
              <a:rPr lang="en-US" altLang="ko-KR" dirty="0"/>
            </a:br>
            <a:r>
              <a:rPr lang="en-US" altLang="ko-KR" dirty="0"/>
              <a:t>            Transformer Model Attack</a:t>
            </a:r>
            <a:br>
              <a:rPr lang="en-US" altLang="ko-KR" dirty="0"/>
            </a:br>
            <a:r>
              <a:rPr lang="en-US" altLang="ko-KR" dirty="0"/>
              <a:t>    3-2-2 Black Box Verification of DeiT through </a:t>
            </a:r>
            <a:br>
              <a:rPr lang="en-US" altLang="ko-KR" dirty="0"/>
            </a:br>
            <a:r>
              <a:rPr lang="en-US" altLang="ko-KR" dirty="0"/>
              <a:t>            CNN Model Attack</a:t>
            </a:r>
          </a:p>
          <a:p>
            <a:pPr marL="342900" indent="-342900">
              <a:buFont typeface="+mj-ea"/>
              <a:buAutoNum type="circleNumDbPlain" startAt="3"/>
            </a:pPr>
            <a:endParaRPr lang="en-US" altLang="ko-KR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C413BCB-CD78-0FDD-576F-841C7F97FDA9}"/>
              </a:ext>
            </a:extLst>
          </p:cNvPr>
          <p:cNvSpPr txBox="1">
            <a:spLocks/>
          </p:cNvSpPr>
          <p:nvPr/>
        </p:nvSpPr>
        <p:spPr>
          <a:xfrm>
            <a:off x="301554" y="254803"/>
            <a:ext cx="6977070" cy="5447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Paper Progress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764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11</a:t>
            </a:fld>
            <a:endParaRPr lang="ko-KR" altLang="en-US" sz="16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660096" y="1527999"/>
            <a:ext cx="685799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altLang="ko-KR" b="1" dirty="0"/>
          </a:p>
          <a:p>
            <a:pPr marL="800100" lvl="1" indent="-342900">
              <a:buFont typeface="+mj-ea"/>
              <a:buAutoNum type="circleNumDbPlain" startAt="4"/>
            </a:pPr>
            <a:r>
              <a:rPr lang="en-US" altLang="ko-KR" b="1" dirty="0"/>
              <a:t>Experiment and Evaluation</a:t>
            </a:r>
            <a:br>
              <a:rPr lang="en-US" altLang="ko-KR" b="1" dirty="0"/>
            </a:br>
            <a:br>
              <a:rPr lang="en-US" altLang="ko-KR" dirty="0"/>
            </a:br>
            <a:r>
              <a:rPr lang="en-US" altLang="ko-KR" i="1" dirty="0">
                <a:solidFill>
                  <a:srgbClr val="002060"/>
                </a:solidFill>
              </a:rPr>
              <a:t>4-1 Experimental Results</a:t>
            </a:r>
            <a:br>
              <a:rPr lang="en-US" altLang="ko-KR" dirty="0"/>
            </a:br>
            <a:r>
              <a:rPr lang="en-US" altLang="ko-KR" dirty="0"/>
              <a:t>     4-1-1 White Box Attacks of DeiT 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- Done</a:t>
            </a:r>
            <a:br>
              <a:rPr lang="en-US" altLang="ko-KR" dirty="0"/>
            </a:br>
            <a:r>
              <a:rPr lang="en-US" altLang="ko-KR" dirty="0"/>
              <a:t>     4-1-2 Gray Box Attacks of DeiT 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- Done</a:t>
            </a:r>
            <a:br>
              <a:rPr lang="en-US" altLang="ko-KR" dirty="0"/>
            </a:br>
            <a:r>
              <a:rPr lang="en-US" altLang="ko-KR" dirty="0"/>
              <a:t>     4-1-3 Black Box Attacks of DeiT </a:t>
            </a:r>
            <a:r>
              <a:rPr lang="en-US" altLang="ko-KR" b="1" dirty="0">
                <a:solidFill>
                  <a:srgbClr val="548235"/>
                </a:solidFill>
              </a:rPr>
              <a:t>- Writing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i="1" dirty="0">
                <a:solidFill>
                  <a:srgbClr val="002060"/>
                </a:solidFill>
              </a:rPr>
              <a:t>4-2 Evaluation </a:t>
            </a:r>
            <a:r>
              <a:rPr lang="en-US" altLang="ko-KR" b="1" dirty="0">
                <a:solidFill>
                  <a:srgbClr val="0070C0"/>
                </a:solidFill>
              </a:rPr>
              <a:t>– To be updated</a:t>
            </a:r>
            <a:endParaRPr lang="en-US" altLang="ko-KR" i="1" dirty="0">
              <a:solidFill>
                <a:srgbClr val="002060"/>
              </a:solidFill>
            </a:endParaRPr>
          </a:p>
          <a:p>
            <a:pPr marL="800100" lvl="1" indent="-342900">
              <a:buFont typeface="+mj-ea"/>
              <a:buAutoNum type="circleNumDbPlain" startAt="4"/>
            </a:pPr>
            <a:endParaRPr lang="en-US" altLang="ko-KR" dirty="0"/>
          </a:p>
          <a:p>
            <a:pPr marL="800100" lvl="1" indent="-342900">
              <a:buFont typeface="+mj-ea"/>
              <a:buAutoNum type="circleNumDbPlain" startAt="4"/>
            </a:pPr>
            <a:r>
              <a:rPr lang="en-US" altLang="ko-KR" b="1" dirty="0"/>
              <a:t>Conclusion </a:t>
            </a:r>
            <a:r>
              <a:rPr lang="en-US" altLang="ko-KR" b="1" dirty="0">
                <a:solidFill>
                  <a:srgbClr val="0070C0"/>
                </a:solidFill>
              </a:rPr>
              <a:t>– To be updated</a:t>
            </a:r>
            <a:br>
              <a:rPr lang="en-US" altLang="ko-KR" dirty="0"/>
            </a:br>
            <a:endParaRPr lang="en-US" altLang="ko-KR" dirty="0"/>
          </a:p>
          <a:p>
            <a:pPr lvl="1"/>
            <a:br>
              <a:rPr lang="en-US" altLang="ko-KR" b="1" dirty="0"/>
            </a:br>
            <a:br>
              <a:rPr lang="en-US" altLang="ko-KR" sz="1600" b="1" dirty="0">
                <a:sym typeface="Wingdings" panose="05000000000000000000" pitchFamily="2" charset="2"/>
              </a:rPr>
            </a:br>
            <a:endParaRPr lang="en-US" altLang="ko-KR" sz="1600" b="1" dirty="0">
              <a:sym typeface="Wingdings" panose="05000000000000000000" pitchFamily="2" charset="2"/>
            </a:endParaRP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FBC5CFC-DF04-F7D7-4D45-BCA7228EADE8}"/>
              </a:ext>
            </a:extLst>
          </p:cNvPr>
          <p:cNvSpPr txBox="1">
            <a:spLocks/>
          </p:cNvSpPr>
          <p:nvPr/>
        </p:nvSpPr>
        <p:spPr>
          <a:xfrm>
            <a:off x="301554" y="254803"/>
            <a:ext cx="6977070" cy="5447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Paper Progress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313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12</a:t>
            </a:fld>
            <a:endParaRPr lang="ko-KR" altLang="en-US" sz="16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94781" y="1769132"/>
            <a:ext cx="113033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White Box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lvl="2"/>
            <a:br>
              <a:rPr lang="en-US" altLang="ko-KR" b="1"/>
            </a:br>
            <a:br>
              <a:rPr lang="en-US" altLang="ko-KR" b="1"/>
            </a:br>
            <a:endParaRPr lang="en-US" altLang="ko-KR" b="1"/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2F22B90C-E32E-18B8-A9B0-AB84360D579E}"/>
              </a:ext>
            </a:extLst>
          </p:cNvPr>
          <p:cNvGraphicFramePr>
            <a:graphicFrameLocks noGrp="1"/>
          </p:cNvGraphicFramePr>
          <p:nvPr/>
        </p:nvGraphicFramePr>
        <p:xfrm>
          <a:off x="1622424" y="3136394"/>
          <a:ext cx="8529708" cy="164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618">
                  <a:extLst>
                    <a:ext uri="{9D8B030D-6E8A-4147-A177-3AD203B41FA5}">
                      <a16:colId xmlns:a16="http://schemas.microsoft.com/office/drawing/2014/main" val="448523495"/>
                    </a:ext>
                  </a:extLst>
                </a:gridCol>
                <a:gridCol w="1421618">
                  <a:extLst>
                    <a:ext uri="{9D8B030D-6E8A-4147-A177-3AD203B41FA5}">
                      <a16:colId xmlns:a16="http://schemas.microsoft.com/office/drawing/2014/main" val="2096345361"/>
                    </a:ext>
                  </a:extLst>
                </a:gridCol>
                <a:gridCol w="1421618">
                  <a:extLst>
                    <a:ext uri="{9D8B030D-6E8A-4147-A177-3AD203B41FA5}">
                      <a16:colId xmlns:a16="http://schemas.microsoft.com/office/drawing/2014/main" val="4052989692"/>
                    </a:ext>
                  </a:extLst>
                </a:gridCol>
                <a:gridCol w="1421618">
                  <a:extLst>
                    <a:ext uri="{9D8B030D-6E8A-4147-A177-3AD203B41FA5}">
                      <a16:colId xmlns:a16="http://schemas.microsoft.com/office/drawing/2014/main" val="111457096"/>
                    </a:ext>
                  </a:extLst>
                </a:gridCol>
                <a:gridCol w="1421618">
                  <a:extLst>
                    <a:ext uri="{9D8B030D-6E8A-4147-A177-3AD203B41FA5}">
                      <a16:colId xmlns:a16="http://schemas.microsoft.com/office/drawing/2014/main" val="413962747"/>
                    </a:ext>
                  </a:extLst>
                </a:gridCol>
                <a:gridCol w="1421618">
                  <a:extLst>
                    <a:ext uri="{9D8B030D-6E8A-4147-A177-3AD203B41FA5}">
                      <a16:colId xmlns:a16="http://schemas.microsoft.com/office/drawing/2014/main" val="23788612"/>
                    </a:ext>
                  </a:extLst>
                </a:gridCol>
              </a:tblGrid>
              <a:tr h="6163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AEs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Target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Attack Method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Un-Attacked Accuracy</a:t>
                      </a:r>
                      <a:endParaRPr lang="ko-KR" altLang="en-US" sz="160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Attacked Accuracy</a:t>
                      </a:r>
                      <a:endParaRPr lang="ko-KR" altLang="en-US" sz="160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Accuracy Decrease Rate</a:t>
                      </a:r>
                      <a:endParaRPr lang="ko-KR" altLang="en-US" sz="160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04540"/>
                  </a:ext>
                </a:extLst>
              </a:tr>
              <a:tr h="49996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DeiT</a:t>
                      </a:r>
                      <a:endParaRPr lang="ko-KR" altLang="en-US" sz="18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DeiT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FGSM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0.9399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0.1050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/>
                        <a:t>0.8349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23035"/>
                  </a:ext>
                </a:extLst>
              </a:tr>
              <a:tr h="49996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8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/>
                        <a:t>PGD</a:t>
                      </a:r>
                      <a:endParaRPr lang="ko-KR" altLang="en-US" sz="18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0.9399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0.0000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/>
                        <a:t>0.9399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847093"/>
                  </a:ext>
                </a:extLst>
              </a:tr>
            </a:tbl>
          </a:graphicData>
        </a:graphic>
      </p:graphicFrame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4B76519-9C7B-ED8A-6CCA-737D3FFA0DEC}"/>
              </a:ext>
            </a:extLst>
          </p:cNvPr>
          <p:cNvSpPr txBox="1">
            <a:spLocks/>
          </p:cNvSpPr>
          <p:nvPr/>
        </p:nvSpPr>
        <p:spPr>
          <a:xfrm>
            <a:off x="301554" y="254803"/>
            <a:ext cx="6977070" cy="5447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Attack Result of DeiT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510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13</a:t>
            </a:fld>
            <a:endParaRPr lang="ko-KR" altLang="en-US" sz="16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94781" y="1769132"/>
            <a:ext cx="1130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Gray Box Attack</a:t>
            </a: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2F22B90C-E32E-18B8-A9B0-AB84360D5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042195"/>
              </p:ext>
            </p:extLst>
          </p:nvPr>
        </p:nvGraphicFramePr>
        <p:xfrm>
          <a:off x="1717742" y="2662927"/>
          <a:ext cx="8756514" cy="263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421">
                  <a:extLst>
                    <a:ext uri="{9D8B030D-6E8A-4147-A177-3AD203B41FA5}">
                      <a16:colId xmlns:a16="http://schemas.microsoft.com/office/drawing/2014/main" val="448523495"/>
                    </a:ext>
                  </a:extLst>
                </a:gridCol>
                <a:gridCol w="1338417">
                  <a:extLst>
                    <a:ext uri="{9D8B030D-6E8A-4147-A177-3AD203B41FA5}">
                      <a16:colId xmlns:a16="http://schemas.microsoft.com/office/drawing/2014/main" val="1942811487"/>
                    </a:ext>
                  </a:extLst>
                </a:gridCol>
                <a:gridCol w="1459419">
                  <a:extLst>
                    <a:ext uri="{9D8B030D-6E8A-4147-A177-3AD203B41FA5}">
                      <a16:colId xmlns:a16="http://schemas.microsoft.com/office/drawing/2014/main" val="4052989692"/>
                    </a:ext>
                  </a:extLst>
                </a:gridCol>
                <a:gridCol w="1459419">
                  <a:extLst>
                    <a:ext uri="{9D8B030D-6E8A-4147-A177-3AD203B41FA5}">
                      <a16:colId xmlns:a16="http://schemas.microsoft.com/office/drawing/2014/main" val="111457096"/>
                    </a:ext>
                  </a:extLst>
                </a:gridCol>
                <a:gridCol w="1459419">
                  <a:extLst>
                    <a:ext uri="{9D8B030D-6E8A-4147-A177-3AD203B41FA5}">
                      <a16:colId xmlns:a16="http://schemas.microsoft.com/office/drawing/2014/main" val="413962747"/>
                    </a:ext>
                  </a:extLst>
                </a:gridCol>
                <a:gridCol w="1459419">
                  <a:extLst>
                    <a:ext uri="{9D8B030D-6E8A-4147-A177-3AD203B41FA5}">
                      <a16:colId xmlns:a16="http://schemas.microsoft.com/office/drawing/2014/main" val="23788612"/>
                    </a:ext>
                  </a:extLst>
                </a:gridCol>
              </a:tblGrid>
              <a:tr h="6163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AEs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Target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Attack Method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Un-Attacked Accuracy</a:t>
                      </a:r>
                      <a:endParaRPr lang="ko-KR" altLang="en-US" sz="160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Attacked Accuracy</a:t>
                      </a:r>
                      <a:endParaRPr lang="ko-KR" altLang="en-US" sz="160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Accuracy Decrease Rate</a:t>
                      </a:r>
                      <a:endParaRPr lang="ko-KR" altLang="en-US" sz="160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04540"/>
                  </a:ext>
                </a:extLst>
              </a:tr>
              <a:tr h="499964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RegNetY-160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RegNetY-160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FGSM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0.8666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0.0920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/>
                        <a:t>0.7746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10664"/>
                  </a:ext>
                </a:extLst>
              </a:tr>
              <a:tr h="49996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/>
                        <a:t>PGD</a:t>
                      </a:r>
                      <a:endParaRPr lang="ko-KR" altLang="en-US" sz="18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0.8666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0.0000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/>
                        <a:t>0.8666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811899"/>
                  </a:ext>
                </a:extLst>
              </a:tr>
              <a:tr h="499964"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DeiT</a:t>
                      </a:r>
                      <a:endParaRPr lang="ko-KR" altLang="en-US" sz="24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DeiT</a:t>
                      </a:r>
                      <a:endParaRPr lang="ko-KR" altLang="en-US" sz="24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FGSM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0.9399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0.4750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/>
                        <a:t>0.4649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23035"/>
                  </a:ext>
                </a:extLst>
              </a:tr>
              <a:tr h="49996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/>
                        <a:t>PGD</a:t>
                      </a:r>
                      <a:endParaRPr lang="ko-KR" altLang="en-US" sz="18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0.9399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0.2840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/>
                        <a:t>0.6559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847093"/>
                  </a:ext>
                </a:extLst>
              </a:tr>
            </a:tbl>
          </a:graphicData>
        </a:graphic>
      </p:graphicFrame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906C0638-5D22-DEC4-F0B9-2E07117429FA}"/>
              </a:ext>
            </a:extLst>
          </p:cNvPr>
          <p:cNvSpPr txBox="1">
            <a:spLocks/>
          </p:cNvSpPr>
          <p:nvPr/>
        </p:nvSpPr>
        <p:spPr>
          <a:xfrm>
            <a:off x="301554" y="254803"/>
            <a:ext cx="6977070" cy="5447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Attack Result of DeiT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957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14</a:t>
            </a:fld>
            <a:endParaRPr lang="ko-KR" altLang="en-US" sz="16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94781" y="1365092"/>
            <a:ext cx="1130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Black Box Attack (Learning condition </a:t>
            </a:r>
            <a:r>
              <a:rPr lang="en-US" altLang="ko-KR" b="1" dirty="0">
                <a:solidFill>
                  <a:srgbClr val="FF0000"/>
                </a:solidFill>
              </a:rPr>
              <a:t>equal</a:t>
            </a:r>
            <a:r>
              <a:rPr lang="en-US" altLang="ko-KR" b="1" dirty="0"/>
              <a:t>)</a:t>
            </a: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2F22B90C-E32E-18B8-A9B0-AB84360D5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179389"/>
              </p:ext>
            </p:extLst>
          </p:nvPr>
        </p:nvGraphicFramePr>
        <p:xfrm>
          <a:off x="575729" y="1857233"/>
          <a:ext cx="11149544" cy="411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93">
                  <a:extLst>
                    <a:ext uri="{9D8B030D-6E8A-4147-A177-3AD203B41FA5}">
                      <a16:colId xmlns:a16="http://schemas.microsoft.com/office/drawing/2014/main" val="448523495"/>
                    </a:ext>
                  </a:extLst>
                </a:gridCol>
                <a:gridCol w="1288128">
                  <a:extLst>
                    <a:ext uri="{9D8B030D-6E8A-4147-A177-3AD203B41FA5}">
                      <a16:colId xmlns:a16="http://schemas.microsoft.com/office/drawing/2014/main" val="2096345361"/>
                    </a:ext>
                  </a:extLst>
                </a:gridCol>
                <a:gridCol w="1398071">
                  <a:extLst>
                    <a:ext uri="{9D8B030D-6E8A-4147-A177-3AD203B41FA5}">
                      <a16:colId xmlns:a16="http://schemas.microsoft.com/office/drawing/2014/main" val="741098849"/>
                    </a:ext>
                  </a:extLst>
                </a:gridCol>
                <a:gridCol w="1494880">
                  <a:extLst>
                    <a:ext uri="{9D8B030D-6E8A-4147-A177-3AD203B41FA5}">
                      <a16:colId xmlns:a16="http://schemas.microsoft.com/office/drawing/2014/main" val="1343409329"/>
                    </a:ext>
                  </a:extLst>
                </a:gridCol>
                <a:gridCol w="1393693">
                  <a:extLst>
                    <a:ext uri="{9D8B030D-6E8A-4147-A177-3AD203B41FA5}">
                      <a16:colId xmlns:a16="http://schemas.microsoft.com/office/drawing/2014/main" val="4052989692"/>
                    </a:ext>
                  </a:extLst>
                </a:gridCol>
                <a:gridCol w="1393693">
                  <a:extLst>
                    <a:ext uri="{9D8B030D-6E8A-4147-A177-3AD203B41FA5}">
                      <a16:colId xmlns:a16="http://schemas.microsoft.com/office/drawing/2014/main" val="111457096"/>
                    </a:ext>
                  </a:extLst>
                </a:gridCol>
                <a:gridCol w="1393693">
                  <a:extLst>
                    <a:ext uri="{9D8B030D-6E8A-4147-A177-3AD203B41FA5}">
                      <a16:colId xmlns:a16="http://schemas.microsoft.com/office/drawing/2014/main" val="413962747"/>
                    </a:ext>
                  </a:extLst>
                </a:gridCol>
                <a:gridCol w="1393693">
                  <a:extLst>
                    <a:ext uri="{9D8B030D-6E8A-4147-A177-3AD203B41FA5}">
                      <a16:colId xmlns:a16="http://schemas.microsoft.com/office/drawing/2014/main" val="23788612"/>
                    </a:ext>
                  </a:extLst>
                </a:gridCol>
              </a:tblGrid>
              <a:tr h="1116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AEs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Target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Optimizer</a:t>
                      </a:r>
                    </a:p>
                    <a:p>
                      <a:pPr algn="ctr" latinLnBrk="1"/>
                      <a:r>
                        <a:rPr lang="en-US" altLang="ko-KR" dirty="0"/>
                        <a:t>(LR)</a:t>
                      </a:r>
                    </a:p>
                    <a:p>
                      <a:pPr algn="ctr" latinLnBrk="1"/>
                      <a:r>
                        <a:rPr lang="en-US" altLang="ko-KR" dirty="0"/>
                        <a:t>of</a:t>
                      </a:r>
                    </a:p>
                    <a:p>
                      <a:pPr algn="ctr" latinLnBrk="1"/>
                      <a:r>
                        <a:rPr lang="en-US" altLang="ko-KR" dirty="0"/>
                        <a:t>AEs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Optimizer</a:t>
                      </a:r>
                    </a:p>
                    <a:p>
                      <a:pPr algn="ctr" latinLnBrk="1"/>
                      <a:r>
                        <a:rPr lang="en-US" altLang="ko-KR" dirty="0"/>
                        <a:t>(LR)</a:t>
                      </a:r>
                    </a:p>
                    <a:p>
                      <a:pPr algn="ctr" latinLnBrk="1"/>
                      <a:r>
                        <a:rPr lang="en-US" altLang="ko-KR" dirty="0"/>
                        <a:t>of Target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Attack Method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Un-Attacked Accuracy</a:t>
                      </a:r>
                      <a:endParaRPr lang="ko-KR" altLang="en-US" sz="160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Attacked Accuracy</a:t>
                      </a:r>
                      <a:endParaRPr lang="ko-KR" altLang="en-US" sz="160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Accuracy Decrease Rate</a:t>
                      </a:r>
                      <a:endParaRPr lang="ko-KR" altLang="en-US" sz="160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04540"/>
                  </a:ext>
                </a:extLst>
              </a:tr>
              <a:tr h="36594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/>
                        <a:t>ViT</a:t>
                      </a:r>
                      <a:endParaRPr lang="ko-KR" altLang="en-US" sz="1800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/>
                        <a:t>ViT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/>
                        <a:t>Adam</a:t>
                      </a:r>
                    </a:p>
                    <a:p>
                      <a:pPr algn="ctr" latinLnBrk="1"/>
                      <a:r>
                        <a:rPr lang="en-US" altLang="ko-KR" sz="1800" b="0" dirty="0"/>
                        <a:t>(Step LR.</a:t>
                      </a:r>
                      <a:br>
                        <a:rPr lang="en-US" altLang="ko-KR" sz="1800" b="0" dirty="0"/>
                      </a:br>
                      <a:r>
                        <a:rPr lang="en-US" altLang="ko-KR" sz="1800" b="0" dirty="0"/>
                        <a:t>5e-5)</a:t>
                      </a:r>
                      <a:endParaRPr lang="en-US" altLang="ko-KR" sz="24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/>
                        <a:t>Adam</a:t>
                      </a:r>
                    </a:p>
                    <a:p>
                      <a:pPr algn="ctr" latinLnBrk="1"/>
                      <a:r>
                        <a:rPr lang="en-US" altLang="ko-KR" sz="1800" b="0" dirty="0"/>
                        <a:t>(Step LR.</a:t>
                      </a:r>
                      <a:br>
                        <a:rPr lang="en-US" altLang="ko-KR" sz="1800" b="0" dirty="0"/>
                      </a:br>
                      <a:r>
                        <a:rPr lang="en-US" altLang="ko-KR" sz="1800" b="0" dirty="0"/>
                        <a:t>5e-5)</a:t>
                      </a:r>
                      <a:endParaRPr lang="en-US" altLang="ko-KR" sz="24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FGSM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0.9765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0.2650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/>
                        <a:t>0.7115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10664"/>
                  </a:ext>
                </a:extLst>
              </a:tr>
              <a:tr h="365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4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/>
                        <a:t>PGD</a:t>
                      </a:r>
                      <a:endParaRPr lang="ko-KR" altLang="en-US" sz="18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0.9765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0.0000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/>
                        <a:t>0.9765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811899"/>
                  </a:ext>
                </a:extLst>
              </a:tr>
              <a:tr h="36594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/>
                        <a:t>ResNet-50</a:t>
                      </a:r>
                      <a:endParaRPr lang="ko-KR" altLang="en-US" sz="18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/>
                        <a:t>ResNet-50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8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8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FGSM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0.9289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0.1580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/>
                        <a:t>0.7709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23035"/>
                  </a:ext>
                </a:extLst>
              </a:tr>
              <a:tr h="365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4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4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/>
                        <a:t>PGD</a:t>
                      </a:r>
                      <a:endParaRPr lang="ko-KR" altLang="en-US" sz="18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0.9289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0.0000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/>
                        <a:t>0.9289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847093"/>
                  </a:ext>
                </a:extLst>
              </a:tr>
              <a:tr h="36594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err="1"/>
                        <a:t>ViT</a:t>
                      </a:r>
                      <a:endParaRPr lang="ko-KR" altLang="en-US" sz="18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DeiT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800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800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FGSM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0.9399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0.2330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/>
                        <a:t>0.7069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169966"/>
                  </a:ext>
                </a:extLst>
              </a:tr>
              <a:tr h="365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8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/>
                        <a:t>PGD</a:t>
                      </a:r>
                      <a:endParaRPr lang="ko-KR" altLang="en-US" sz="18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0.9399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0.2210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/>
                        <a:t>0.7189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10006"/>
                  </a:ext>
                </a:extLst>
              </a:tr>
              <a:tr h="36594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/>
                        <a:t>ResNet-50</a:t>
                      </a:r>
                      <a:endParaRPr lang="ko-KR" altLang="en-US" sz="18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err="1"/>
                        <a:t>DeiT</a:t>
                      </a:r>
                      <a:endParaRPr lang="en-US" altLang="ko-KR" sz="18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8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8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FGSM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0.9399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0.3560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/>
                        <a:t>0.5839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454964"/>
                  </a:ext>
                </a:extLst>
              </a:tr>
              <a:tr h="365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4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4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PGD</a:t>
                      </a:r>
                      <a:endParaRPr lang="ko-KR" alt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0.9399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0.5480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/>
                        <a:t>0.3919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878033"/>
                  </a:ext>
                </a:extLst>
              </a:tr>
            </a:tbl>
          </a:graphicData>
        </a:graphic>
      </p:graphicFrame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338D2F96-1050-D71D-F480-F41FFE25AA0B}"/>
              </a:ext>
            </a:extLst>
          </p:cNvPr>
          <p:cNvSpPr txBox="1">
            <a:spLocks/>
          </p:cNvSpPr>
          <p:nvPr/>
        </p:nvSpPr>
        <p:spPr>
          <a:xfrm>
            <a:off x="301554" y="254803"/>
            <a:ext cx="6977070" cy="5447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Attack Result of DeiT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704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15</a:t>
            </a:fld>
            <a:endParaRPr lang="ko-KR" altLang="en-US" sz="16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94781" y="1216237"/>
            <a:ext cx="1130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Black Box Attack (Learning condition </a:t>
            </a:r>
            <a:r>
              <a:rPr lang="en-US" altLang="ko-KR" b="1" dirty="0">
                <a:solidFill>
                  <a:srgbClr val="FF0000"/>
                </a:solidFill>
              </a:rPr>
              <a:t>not equal</a:t>
            </a:r>
            <a:r>
              <a:rPr lang="en-US" altLang="ko-KR" b="1" dirty="0"/>
              <a:t>)</a:t>
            </a: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2F22B90C-E32E-18B8-A9B0-AB84360D5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410085"/>
              </p:ext>
            </p:extLst>
          </p:nvPr>
        </p:nvGraphicFramePr>
        <p:xfrm>
          <a:off x="509054" y="1632178"/>
          <a:ext cx="1120669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837">
                  <a:extLst>
                    <a:ext uri="{9D8B030D-6E8A-4147-A177-3AD203B41FA5}">
                      <a16:colId xmlns:a16="http://schemas.microsoft.com/office/drawing/2014/main" val="448523495"/>
                    </a:ext>
                  </a:extLst>
                </a:gridCol>
                <a:gridCol w="1400837">
                  <a:extLst>
                    <a:ext uri="{9D8B030D-6E8A-4147-A177-3AD203B41FA5}">
                      <a16:colId xmlns:a16="http://schemas.microsoft.com/office/drawing/2014/main" val="2096345361"/>
                    </a:ext>
                  </a:extLst>
                </a:gridCol>
                <a:gridCol w="1337472">
                  <a:extLst>
                    <a:ext uri="{9D8B030D-6E8A-4147-A177-3AD203B41FA5}">
                      <a16:colId xmlns:a16="http://schemas.microsoft.com/office/drawing/2014/main" val="741098849"/>
                    </a:ext>
                  </a:extLst>
                </a:gridCol>
                <a:gridCol w="1464201">
                  <a:extLst>
                    <a:ext uri="{9D8B030D-6E8A-4147-A177-3AD203B41FA5}">
                      <a16:colId xmlns:a16="http://schemas.microsoft.com/office/drawing/2014/main" val="1343409329"/>
                    </a:ext>
                  </a:extLst>
                </a:gridCol>
                <a:gridCol w="1400837">
                  <a:extLst>
                    <a:ext uri="{9D8B030D-6E8A-4147-A177-3AD203B41FA5}">
                      <a16:colId xmlns:a16="http://schemas.microsoft.com/office/drawing/2014/main" val="4052989692"/>
                    </a:ext>
                  </a:extLst>
                </a:gridCol>
                <a:gridCol w="1400837">
                  <a:extLst>
                    <a:ext uri="{9D8B030D-6E8A-4147-A177-3AD203B41FA5}">
                      <a16:colId xmlns:a16="http://schemas.microsoft.com/office/drawing/2014/main" val="111457096"/>
                    </a:ext>
                  </a:extLst>
                </a:gridCol>
                <a:gridCol w="1400837">
                  <a:extLst>
                    <a:ext uri="{9D8B030D-6E8A-4147-A177-3AD203B41FA5}">
                      <a16:colId xmlns:a16="http://schemas.microsoft.com/office/drawing/2014/main" val="413962747"/>
                    </a:ext>
                  </a:extLst>
                </a:gridCol>
                <a:gridCol w="1400837">
                  <a:extLst>
                    <a:ext uri="{9D8B030D-6E8A-4147-A177-3AD203B41FA5}">
                      <a16:colId xmlns:a16="http://schemas.microsoft.com/office/drawing/2014/main" val="23788612"/>
                    </a:ext>
                  </a:extLst>
                </a:gridCol>
              </a:tblGrid>
              <a:tr h="11359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AEs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Target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Optimizer</a:t>
                      </a:r>
                    </a:p>
                    <a:p>
                      <a:pPr algn="ctr" latinLnBrk="1"/>
                      <a:r>
                        <a:rPr lang="en-US" altLang="ko-KR" dirty="0"/>
                        <a:t>(LR)</a:t>
                      </a:r>
                    </a:p>
                    <a:p>
                      <a:pPr algn="ctr" latinLnBrk="1"/>
                      <a:r>
                        <a:rPr lang="en-US" altLang="ko-KR" dirty="0"/>
                        <a:t>of</a:t>
                      </a:r>
                    </a:p>
                    <a:p>
                      <a:pPr algn="ctr" latinLnBrk="1"/>
                      <a:r>
                        <a:rPr lang="en-US" altLang="ko-KR" dirty="0"/>
                        <a:t>AEs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Optimizer</a:t>
                      </a:r>
                    </a:p>
                    <a:p>
                      <a:pPr algn="ctr" latinLnBrk="1"/>
                      <a:r>
                        <a:rPr lang="en-US" altLang="ko-KR" dirty="0"/>
                        <a:t>(LR)</a:t>
                      </a:r>
                    </a:p>
                    <a:p>
                      <a:pPr algn="ctr" latinLnBrk="1"/>
                      <a:r>
                        <a:rPr lang="en-US" altLang="ko-KR" dirty="0"/>
                        <a:t>of Target</a:t>
                      </a:r>
                      <a:endParaRPr lang="ko-KR" altLang="en-US" dirty="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Attack Method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Un-Attacked Accuracy</a:t>
                      </a:r>
                      <a:endParaRPr lang="ko-KR" altLang="en-US" sz="160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Attacked Accuracy</a:t>
                      </a:r>
                      <a:endParaRPr lang="ko-KR" altLang="en-US" sz="160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Accuracy Decrease Rate</a:t>
                      </a:r>
                      <a:endParaRPr lang="ko-KR" altLang="en-US" sz="1600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04540"/>
                  </a:ext>
                </a:extLst>
              </a:tr>
              <a:tr h="36116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/>
                        <a:t>ViT</a:t>
                      </a:r>
                      <a:endParaRPr lang="ko-KR" altLang="en-US" sz="1800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/>
                        <a:t>ViT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/>
                        <a:t>RMSprop</a:t>
                      </a:r>
                    </a:p>
                    <a:p>
                      <a:pPr algn="ctr" latinLnBrk="1"/>
                      <a:r>
                        <a:rPr lang="en-US" altLang="ko-KR" sz="1800" b="0" dirty="0"/>
                        <a:t>(Step LR,</a:t>
                      </a:r>
                    </a:p>
                    <a:p>
                      <a:pPr algn="ctr" latinLnBrk="1"/>
                      <a:r>
                        <a:rPr lang="en-US" altLang="ko-KR" sz="1800" b="0" dirty="0"/>
                        <a:t>3e-5)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/>
                        <a:t>RMSprop</a:t>
                      </a:r>
                    </a:p>
                    <a:p>
                      <a:pPr algn="ctr" latinLnBrk="1"/>
                      <a:r>
                        <a:rPr lang="en-US" altLang="ko-KR" sz="1800" b="0" dirty="0"/>
                        <a:t>(Step LR,</a:t>
                      </a:r>
                    </a:p>
                    <a:p>
                      <a:pPr algn="ctr" latinLnBrk="1"/>
                      <a:r>
                        <a:rPr lang="en-US" altLang="ko-KR" sz="1800" b="0" dirty="0"/>
                        <a:t>3e-5)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FGSM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0.9764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0.2650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/>
                        <a:t>0.7114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10664"/>
                  </a:ext>
                </a:extLst>
              </a:tr>
              <a:tr h="36116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4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/>
                        <a:t>PGD</a:t>
                      </a:r>
                      <a:endParaRPr lang="ko-KR" altLang="en-US" sz="18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0.9764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0.0000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0.9764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811899"/>
                  </a:ext>
                </a:extLst>
              </a:tr>
              <a:tr h="36116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/>
                        <a:t>ResNet-50</a:t>
                      </a:r>
                      <a:endParaRPr lang="ko-KR" altLang="en-US" sz="18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/>
                        <a:t>ResNet-50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8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8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FGSM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0.9249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0.1760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/>
                        <a:t>0.7489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23035"/>
                  </a:ext>
                </a:extLst>
              </a:tr>
              <a:tr h="36116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4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4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/>
                        <a:t>PGD</a:t>
                      </a:r>
                      <a:endParaRPr lang="ko-KR" altLang="en-US" sz="18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0.9249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0.0000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/>
                        <a:t>0.9249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847093"/>
                  </a:ext>
                </a:extLst>
              </a:tr>
              <a:tr h="36116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err="1"/>
                        <a:t>ViT</a:t>
                      </a:r>
                      <a:endParaRPr lang="ko-KR" altLang="en-US" sz="18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DeiT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/>
                        <a:t>Step LR</a:t>
                      </a:r>
                    </a:p>
                    <a:p>
                      <a:pPr algn="ctr" latinLnBrk="1"/>
                      <a:r>
                        <a:rPr lang="en-US" altLang="ko-KR" sz="1800" b="0" dirty="0"/>
                        <a:t>(3e-5)</a:t>
                      </a:r>
                      <a:endParaRPr lang="en-US" altLang="ko-KR" sz="24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/>
                        <a:t>Adam</a:t>
                      </a:r>
                    </a:p>
                    <a:p>
                      <a:pPr algn="ctr" latinLnBrk="1"/>
                      <a:r>
                        <a:rPr lang="en-US" altLang="ko-KR" sz="1800" b="0" dirty="0"/>
                        <a:t>(Step LR.</a:t>
                      </a:r>
                      <a:br>
                        <a:rPr lang="en-US" altLang="ko-KR" sz="1800" b="0" dirty="0"/>
                      </a:br>
                      <a:r>
                        <a:rPr lang="en-US" altLang="ko-KR" sz="1800" b="0" dirty="0"/>
                        <a:t>5e-5)</a:t>
                      </a:r>
                      <a:endParaRPr lang="en-US" altLang="ko-KR" sz="24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FGSM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0.9399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0.2350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/>
                        <a:t>0.7049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169966"/>
                  </a:ext>
                </a:extLst>
              </a:tr>
              <a:tr h="36116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8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/>
                        <a:t>PGD</a:t>
                      </a:r>
                      <a:endParaRPr lang="ko-KR" altLang="en-US" sz="18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0.9399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0.2810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/>
                        <a:t>0.6589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10006"/>
                  </a:ext>
                </a:extLst>
              </a:tr>
              <a:tr h="36116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/>
                        <a:t>ResNet-50</a:t>
                      </a:r>
                      <a:endParaRPr lang="ko-KR" altLang="en-US" sz="18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err="1"/>
                        <a:t>DeiT</a:t>
                      </a:r>
                      <a:endParaRPr lang="en-US" altLang="ko-KR" sz="18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8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8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FGSM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0.9399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0.4040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/>
                        <a:t>0.5359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454964"/>
                  </a:ext>
                </a:extLst>
              </a:tr>
              <a:tr h="36116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4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4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PGD</a:t>
                      </a:r>
                      <a:endParaRPr lang="ko-KR" alt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0.9399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0.6100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/>
                        <a:t>0.3299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878033"/>
                  </a:ext>
                </a:extLst>
              </a:tr>
            </a:tbl>
          </a:graphicData>
        </a:graphic>
      </p:graphicFrame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0359EA01-7B80-3C3F-218B-3C5DB96E199C}"/>
              </a:ext>
            </a:extLst>
          </p:cNvPr>
          <p:cNvSpPr txBox="1">
            <a:spLocks/>
          </p:cNvSpPr>
          <p:nvPr/>
        </p:nvSpPr>
        <p:spPr>
          <a:xfrm>
            <a:off x="301554" y="254803"/>
            <a:ext cx="6977070" cy="5447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Attack Result of DeiT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8569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1CD516AA-7E35-4FC4-963B-440A862CBCA7}"/>
              </a:ext>
            </a:extLst>
          </p:cNvPr>
          <p:cNvGrpSpPr/>
          <p:nvPr/>
        </p:nvGrpSpPr>
        <p:grpSpPr>
          <a:xfrm>
            <a:off x="915471" y="1772986"/>
            <a:ext cx="6466244" cy="1415773"/>
            <a:chOff x="4647562" y="1172610"/>
            <a:chExt cx="6466244" cy="14157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26CF94-B0ED-4D04-AAAE-0C67E9743A61}"/>
                </a:ext>
              </a:extLst>
            </p:cNvPr>
            <p:cNvSpPr txBox="1"/>
            <p:nvPr/>
          </p:nvSpPr>
          <p:spPr>
            <a:xfrm>
              <a:off x="4798254" y="1172610"/>
              <a:ext cx="56175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0" spc="-150">
                  <a:solidFill>
                    <a:schemeClr val="bg1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Thank you</a:t>
              </a:r>
              <a:endParaRPr lang="ko-KR" altLang="en-US" sz="6000" spc="-150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B67009-C371-4E0C-852D-389CC43735E2}"/>
                </a:ext>
              </a:extLst>
            </p:cNvPr>
            <p:cNvSpPr txBox="1"/>
            <p:nvPr/>
          </p:nvSpPr>
          <p:spPr>
            <a:xfrm>
              <a:off x="4647562" y="2188273"/>
              <a:ext cx="6466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000" dirty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B0F195D-0D30-4B74-897D-62A231DF5245}"/>
              </a:ext>
            </a:extLst>
          </p:cNvPr>
          <p:cNvSpPr txBox="1"/>
          <p:nvPr/>
        </p:nvSpPr>
        <p:spPr>
          <a:xfrm>
            <a:off x="3624103" y="4884912"/>
            <a:ext cx="4943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Inpyo</a:t>
            </a:r>
            <a:r>
              <a:rPr lang="ko-KR" altLang="en-US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en-US" altLang="ko-KR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Hong </a:t>
            </a:r>
            <a:br>
              <a:rPr lang="en-US" altLang="ko-KR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</a:br>
            <a:endParaRPr lang="en-US" altLang="ko-KR">
              <a:solidFill>
                <a:schemeClr val="bg1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en-US" altLang="ko-KR" sz="140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Medium" panose="00000600000000000000" pitchFamily="2" charset="-127"/>
                <a:cs typeface="KoPubWorld바탕체 Bold" panose="00000800000000000000" pitchFamily="2" charset="-127"/>
              </a:rPr>
              <a:t>hip9863@gachon.ac.kr</a:t>
            </a:r>
          </a:p>
          <a:p>
            <a:pPr algn="ctr"/>
            <a:r>
              <a:rPr lang="en-US" altLang="ko-KR" sz="140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Medium" panose="00000600000000000000" pitchFamily="2" charset="-127"/>
                <a:cs typeface="KoPubWorld바탕체 Bold" panose="00000800000000000000" pitchFamily="2" charset="-127"/>
              </a:rPr>
              <a:t>Dept. of Computer Engineering, Gachon University</a:t>
            </a:r>
            <a:r>
              <a:rPr lang="ko-KR" altLang="en-US" sz="1400">
                <a:solidFill>
                  <a:schemeClr val="bg1"/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 </a:t>
            </a:r>
            <a:endParaRPr lang="ko-KR" altLang="en-US" dirty="0">
              <a:solidFill>
                <a:schemeClr val="bg1"/>
              </a:solidFill>
              <a:latin typeface="KoPubWorld바탕체 Medium" panose="00000600000000000000" pitchFamily="2" charset="-127"/>
              <a:ea typeface="KoPubWorld바탕체 Medium" panose="00000600000000000000" pitchFamily="2" charset="-127"/>
              <a:cs typeface="KoPubWorld바탕체 Medium" panose="00000600000000000000" pitchFamily="2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E29E117-D051-1FDC-89CD-79ADF30610BA}"/>
              </a:ext>
            </a:extLst>
          </p:cNvPr>
          <p:cNvSpPr/>
          <p:nvPr/>
        </p:nvSpPr>
        <p:spPr>
          <a:xfrm>
            <a:off x="82260" y="6051550"/>
            <a:ext cx="12109740" cy="807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EAD512C1-4A42-BBFA-3C2B-1A578B680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22" y="6015830"/>
            <a:ext cx="2418053" cy="88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9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9E2CE333-A235-4C27-A17D-CB02E702778C}"/>
              </a:ext>
            </a:extLst>
          </p:cNvPr>
          <p:cNvSpPr/>
          <p:nvPr/>
        </p:nvSpPr>
        <p:spPr>
          <a:xfrm>
            <a:off x="1185658" y="5103658"/>
            <a:ext cx="9820684" cy="1113415"/>
          </a:xfrm>
          <a:prstGeom prst="rect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F164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BF847AA-08D2-4336-B65C-BECED1BEE5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1554" y="254803"/>
            <a:ext cx="4087565" cy="544765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Introduction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69E6470-1914-45A0-8EE4-99276D238AA3}"/>
              </a:ext>
            </a:extLst>
          </p:cNvPr>
          <p:cNvGrpSpPr/>
          <p:nvPr/>
        </p:nvGrpSpPr>
        <p:grpSpPr>
          <a:xfrm>
            <a:off x="4586794" y="4917404"/>
            <a:ext cx="3180472" cy="708145"/>
            <a:chOff x="1847507" y="2258488"/>
            <a:chExt cx="2628000" cy="708145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20E579F7-3BF9-4BEB-8BBD-602F5A804AE2}"/>
                </a:ext>
              </a:extLst>
            </p:cNvPr>
            <p:cNvSpPr/>
            <p:nvPr/>
          </p:nvSpPr>
          <p:spPr>
            <a:xfrm>
              <a:off x="1847507" y="2258488"/>
              <a:ext cx="2628000" cy="432000"/>
            </a:xfrm>
            <a:prstGeom prst="roundRect">
              <a:avLst>
                <a:gd name="adj" fmla="val 50000"/>
              </a:avLst>
            </a:prstGeom>
            <a:solidFill>
              <a:srgbClr val="0F1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5D4F41-9B21-4860-9996-860D553383BA}"/>
                </a:ext>
              </a:extLst>
            </p:cNvPr>
            <p:cNvSpPr txBox="1"/>
            <p:nvPr/>
          </p:nvSpPr>
          <p:spPr>
            <a:xfrm>
              <a:off x="2247107" y="2320302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Research Purpose</a:t>
              </a:r>
              <a:endPara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E59480B2-3DF9-496F-8DED-7A8678E8573E}"/>
              </a:ext>
            </a:extLst>
          </p:cNvPr>
          <p:cNvSpPr/>
          <p:nvPr/>
        </p:nvSpPr>
        <p:spPr>
          <a:xfrm>
            <a:off x="5056414" y="4097719"/>
            <a:ext cx="2079171" cy="603831"/>
          </a:xfrm>
          <a:prstGeom prst="downArrow">
            <a:avLst/>
          </a:prstGeom>
          <a:gradFill flip="none" rotWithShape="1">
            <a:gsLst>
              <a:gs pos="100000">
                <a:schemeClr val="bg1">
                  <a:lumMod val="75000"/>
                  <a:alpha val="0"/>
                </a:schemeClr>
              </a:gs>
              <a:gs pos="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9F4F5E-6AA9-B438-DEFA-B2728F556347}"/>
              </a:ext>
            </a:extLst>
          </p:cNvPr>
          <p:cNvSpPr txBox="1"/>
          <p:nvPr/>
        </p:nvSpPr>
        <p:spPr>
          <a:xfrm>
            <a:off x="1558511" y="5440116"/>
            <a:ext cx="663299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i="1" u="sng">
                <a:solidFill>
                  <a:srgbClr val="2E5497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DeiT’s adversarial attack vulnerability analysis</a:t>
            </a:r>
            <a:endParaRPr lang="en-US" altLang="ko-KR" sz="2000" b="1" i="1" u="sng" dirty="0">
              <a:solidFill>
                <a:srgbClr val="2E5497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AB340-0F8E-E3F0-7DED-A73D6645CDA4}"/>
              </a:ext>
            </a:extLst>
          </p:cNvPr>
          <p:cNvSpPr txBox="1"/>
          <p:nvPr/>
        </p:nvSpPr>
        <p:spPr>
          <a:xfrm>
            <a:off x="823455" y="1697051"/>
            <a:ext cx="10182887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2E5497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Knowledge distillation </a:t>
            </a:r>
            <a:r>
              <a:rPr lang="en-US" altLang="ko-KR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in AI has been actively conducted.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Representive</a:t>
            </a:r>
            <a:r>
              <a:rPr lang="en-US" altLang="ko-KR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Image transformer model of </a:t>
            </a:r>
            <a:r>
              <a:rPr lang="en-US" altLang="ko-KR" b="1" dirty="0">
                <a:solidFill>
                  <a:srgbClr val="2E5497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knowledge distillation </a:t>
            </a:r>
            <a:br>
              <a:rPr lang="en-US" altLang="ko-KR" b="1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</a:br>
            <a:r>
              <a:rPr lang="en-US" altLang="ko-KR" b="1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 </a:t>
            </a:r>
            <a:r>
              <a:rPr lang="en-US" altLang="ko-KR" b="1" dirty="0" err="1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DeiT</a:t>
            </a:r>
            <a:r>
              <a:rPr lang="en-US" altLang="ko-KR" b="1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 (Data-efficient Image Transformer)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err="1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DeiT</a:t>
            </a:r>
            <a:r>
              <a:rPr lang="en-US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 has not been verified as safe against the </a:t>
            </a:r>
            <a:r>
              <a:rPr lang="en-US" altLang="ko-KR" b="1" dirty="0">
                <a:solidFill>
                  <a:srgbClr val="FF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AI security threat</a:t>
            </a:r>
            <a:br>
              <a:rPr lang="en-US" altLang="ko-KR" b="1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</a:br>
            <a:r>
              <a:rPr lang="en-US" altLang="ko-KR" b="1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(especially </a:t>
            </a:r>
            <a:r>
              <a:rPr lang="en-US" altLang="ko-KR" b="1" dirty="0">
                <a:solidFill>
                  <a:srgbClr val="FF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adversarial attack</a:t>
            </a:r>
            <a:r>
              <a:rPr lang="en-US" altLang="ko-KR" b="1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)</a:t>
            </a:r>
            <a:endParaRPr lang="en-US" altLang="ko-KR" b="1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527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5E696EA-A7B7-4C94-85D7-3091132E46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1554" y="254803"/>
            <a:ext cx="6977070" cy="544765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Background </a:t>
            </a:r>
            <a:r>
              <a:rPr lang="en-US" altLang="ko-KR" sz="2000"/>
              <a:t>#knowledge Distillation</a:t>
            </a:r>
            <a:endParaRPr lang="ko-KR" altLang="en-US" dirty="0"/>
          </a:p>
        </p:txBody>
      </p:sp>
      <p:sp>
        <p:nvSpPr>
          <p:cNvPr id="14" name="텍스트 개체 틀 6">
            <a:extLst>
              <a:ext uri="{FF2B5EF4-FFF2-40B4-BE49-F238E27FC236}">
                <a16:creationId xmlns:a16="http://schemas.microsoft.com/office/drawing/2014/main" id="{E0B87B3B-2C69-41D2-A0E2-68432F134DAC}"/>
              </a:ext>
            </a:extLst>
          </p:cNvPr>
          <p:cNvSpPr txBox="1">
            <a:spLocks/>
          </p:cNvSpPr>
          <p:nvPr/>
        </p:nvSpPr>
        <p:spPr>
          <a:xfrm>
            <a:off x="666070" y="5273934"/>
            <a:ext cx="10638398" cy="120431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ko-KR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Concept of knowledge distillation : Using </a:t>
            </a:r>
            <a:r>
              <a:rPr lang="en-US" altLang="ko-KR" b="1" spc="0">
                <a:solidFill>
                  <a:srgbClr val="2E5497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2 training Models</a:t>
            </a:r>
          </a:p>
          <a:p>
            <a:pPr algn="just">
              <a:lnSpc>
                <a:spcPct val="150000"/>
              </a:lnSpc>
            </a:pPr>
            <a:r>
              <a:rPr lang="en-US" altLang="ko-KR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Purpose of knowledge distillation : Maximizing the performance of the </a:t>
            </a:r>
            <a:r>
              <a:rPr lang="en-US" altLang="ko-KR" b="1" spc="0">
                <a:solidFill>
                  <a:schemeClr val="accent6">
                    <a:lumMod val="75000"/>
                  </a:schemeClr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Student Model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BEFA66-F44F-AF36-2ABE-B1E77667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918" y="1178312"/>
            <a:ext cx="7735995" cy="37831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97DCDA-8E85-CFBA-3A0B-3B18F399DD08}"/>
              </a:ext>
            </a:extLst>
          </p:cNvPr>
          <p:cNvSpPr txBox="1"/>
          <p:nvPr/>
        </p:nvSpPr>
        <p:spPr>
          <a:xfrm>
            <a:off x="238663" y="6578944"/>
            <a:ext cx="959370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Hinton, Geoffrey, Oriol Vinyals, and Jeff Dean. "Distilling the knowledge in a neural network." arXiv preprint arXiv:1503.02531 2.7 (2015).</a:t>
            </a:r>
            <a:endParaRPr lang="ko-KR" alt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0EADD-7C92-A7C0-4884-4768920F6428}"/>
              </a:ext>
            </a:extLst>
          </p:cNvPr>
          <p:cNvSpPr txBox="1"/>
          <p:nvPr/>
        </p:nvSpPr>
        <p:spPr>
          <a:xfrm>
            <a:off x="4151642" y="4855896"/>
            <a:ext cx="27748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>
                <a:solidFill>
                  <a:srgbClr val="000000"/>
                </a:solidFill>
                <a:ea typeface="KoPubWorld바탕체 Light" panose="00000300000000000000" pitchFamily="2" charset="-127"/>
              </a:rPr>
              <a:t>&lt;Fig1&gt; Knowledge Distillation Structure</a:t>
            </a:r>
            <a:endParaRPr lang="ko-KR" altLang="en-US" sz="1050"/>
          </a:p>
        </p:txBody>
      </p:sp>
    </p:spTree>
    <p:extLst>
      <p:ext uri="{BB962C8B-B14F-4D97-AF65-F5344CB8AC3E}">
        <p14:creationId xmlns:p14="http://schemas.microsoft.com/office/powerpoint/2010/main" val="210426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5E696EA-A7B7-4C94-85D7-3091132E46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1554" y="254803"/>
            <a:ext cx="6977070" cy="544765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Background </a:t>
            </a:r>
            <a:r>
              <a:rPr lang="en-US" altLang="ko-KR" sz="2000"/>
              <a:t>#knowledge Distillation</a:t>
            </a:r>
            <a:endParaRPr lang="ko-KR" altLang="en-US" dirty="0"/>
          </a:p>
        </p:txBody>
      </p:sp>
      <p:sp>
        <p:nvSpPr>
          <p:cNvPr id="14" name="텍스트 개체 틀 6">
            <a:extLst>
              <a:ext uri="{FF2B5EF4-FFF2-40B4-BE49-F238E27FC236}">
                <a16:creationId xmlns:a16="http://schemas.microsoft.com/office/drawing/2014/main" id="{E0B87B3B-2C69-41D2-A0E2-68432F134DAC}"/>
              </a:ext>
            </a:extLst>
          </p:cNvPr>
          <p:cNvSpPr txBox="1">
            <a:spLocks/>
          </p:cNvSpPr>
          <p:nvPr/>
        </p:nvSpPr>
        <p:spPr>
          <a:xfrm>
            <a:off x="611142" y="5164313"/>
            <a:ext cx="11580857" cy="151539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ko-KR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/>
                <a:cs typeface="KoPubWorld바탕체 Light" panose="00000300000000000000" pitchFamily="2" charset="-127"/>
              </a:rPr>
              <a:t>Learning</a:t>
            </a:r>
            <a:r>
              <a:rPr lang="en-US" altLang="ko-KR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methods of the </a:t>
            </a:r>
            <a:r>
              <a:rPr lang="en-US" altLang="ko-KR" b="1" spc="0">
                <a:solidFill>
                  <a:schemeClr val="accent6">
                    <a:lumMod val="75000"/>
                  </a:schemeClr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Student Model </a:t>
            </a:r>
            <a:r>
              <a:rPr lang="en-US" altLang="ko-KR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: </a:t>
            </a:r>
            <a:r>
              <a:rPr lang="en-US" altLang="ko-KR" b="1" spc="0">
                <a:solidFill>
                  <a:srgbClr val="FF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Twice Training </a:t>
            </a:r>
            <a:r>
              <a:rPr lang="en-US" altLang="ko-KR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(</a:t>
            </a:r>
            <a:r>
              <a:rPr lang="ko-KR" altLang="en-US" b="1"/>
              <a:t>①  ② </a:t>
            </a:r>
            <a:r>
              <a:rPr lang="en-US" altLang="ko-KR"/>
              <a:t>)</a:t>
            </a:r>
          </a:p>
          <a:p>
            <a:pPr algn="just">
              <a:lnSpc>
                <a:spcPct val="150000"/>
              </a:lnSpc>
            </a:pPr>
            <a:r>
              <a:rPr lang="ko-KR" altLang="en-US" b="1"/>
              <a:t>①   </a:t>
            </a:r>
            <a:r>
              <a:rPr lang="en-US" altLang="ko-KR" b="1"/>
              <a:t>:  </a:t>
            </a:r>
            <a:r>
              <a:rPr lang="en-US" altLang="ko-KR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Training using the </a:t>
            </a:r>
            <a:r>
              <a:rPr lang="en-US" altLang="ko-KR" b="1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soft labeled output of the teacher model </a:t>
            </a:r>
            <a:r>
              <a:rPr lang="en-US" altLang="ko-KR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  <a:sym typeface="Wingdings" panose="05000000000000000000" pitchFamily="2" charset="2"/>
              </a:rPr>
              <a:t> Learning </a:t>
            </a:r>
            <a:r>
              <a:rPr lang="en-US" altLang="ko-KR" b="1" spc="0">
                <a:solidFill>
                  <a:srgbClr val="2E5497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  <a:sym typeface="Wingdings" panose="05000000000000000000" pitchFamily="2" charset="2"/>
              </a:rPr>
              <a:t>the weights of the teacher model</a:t>
            </a:r>
          </a:p>
          <a:p>
            <a:pPr algn="just">
              <a:lnSpc>
                <a:spcPct val="150000"/>
              </a:lnSpc>
            </a:pPr>
            <a:r>
              <a:rPr lang="ko-KR" altLang="en-US" b="1"/>
              <a:t>②   </a:t>
            </a:r>
            <a:r>
              <a:rPr lang="en-US" altLang="ko-KR" b="1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: </a:t>
            </a:r>
            <a:r>
              <a:rPr lang="en-US" altLang="ko-KR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Basic supervised learning with ground truth</a:t>
            </a:r>
          </a:p>
          <a:p>
            <a:pPr marL="342900" indent="-342900" algn="just">
              <a:lnSpc>
                <a:spcPct val="150000"/>
              </a:lnSpc>
              <a:buAutoNum type="circleNumDbPlain"/>
            </a:pPr>
            <a:endParaRPr lang="en-US" altLang="ko-KR" b="1">
              <a:solidFill>
                <a:srgbClr val="2E5497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circleNumDbPlain"/>
            </a:pPr>
            <a:endParaRPr lang="ko-KR" altLang="en-US" b="1" dirty="0">
              <a:solidFill>
                <a:schemeClr val="accent6">
                  <a:lumMod val="75000"/>
                </a:schemeClr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BEFA66-F44F-AF36-2ABE-B1E77667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918" y="1178312"/>
            <a:ext cx="7735995" cy="37831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97DCDA-8E85-CFBA-3A0B-3B18F399DD08}"/>
              </a:ext>
            </a:extLst>
          </p:cNvPr>
          <p:cNvSpPr txBox="1"/>
          <p:nvPr/>
        </p:nvSpPr>
        <p:spPr>
          <a:xfrm>
            <a:off x="238663" y="6578944"/>
            <a:ext cx="902862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Hinton, Geoffrey, Oriol Vinyals, and Jeff Dean. "Distilling the knowledge in a neural network." arXiv preprint arXiv:1503.02531 2.7 (2015).</a:t>
            </a:r>
            <a:endParaRPr lang="ko-KR" alt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0EADD-7C92-A7C0-4884-4768920F6428}"/>
              </a:ext>
            </a:extLst>
          </p:cNvPr>
          <p:cNvSpPr txBox="1"/>
          <p:nvPr/>
        </p:nvSpPr>
        <p:spPr>
          <a:xfrm>
            <a:off x="4199267" y="4851401"/>
            <a:ext cx="27748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>
                <a:solidFill>
                  <a:srgbClr val="000000"/>
                </a:solidFill>
                <a:ea typeface="KoPubWorld바탕체 Light" panose="00000300000000000000" pitchFamily="2" charset="-127"/>
              </a:rPr>
              <a:t>&lt;Fig1&gt; Knowledge Distillation Structure</a:t>
            </a:r>
            <a:endParaRPr lang="ko-KR" altLang="en-US" sz="10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11C0DD2-70C0-2123-EC35-B6FF2E272748}"/>
              </a:ext>
            </a:extLst>
          </p:cNvPr>
          <p:cNvSpPr/>
          <p:nvPr/>
        </p:nvSpPr>
        <p:spPr>
          <a:xfrm>
            <a:off x="5930342" y="1397962"/>
            <a:ext cx="3619100" cy="1625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94536-3F08-B3AC-B81F-6F73DE632CF7}"/>
              </a:ext>
            </a:extLst>
          </p:cNvPr>
          <p:cNvSpPr txBox="1"/>
          <p:nvPr/>
        </p:nvSpPr>
        <p:spPr>
          <a:xfrm>
            <a:off x="9725227" y="20260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/>
              <a:t>①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7948D63-EB33-1679-6002-DD5A90E2FE52}"/>
              </a:ext>
            </a:extLst>
          </p:cNvPr>
          <p:cNvSpPr/>
          <p:nvPr/>
        </p:nvSpPr>
        <p:spPr>
          <a:xfrm>
            <a:off x="5930342" y="3226267"/>
            <a:ext cx="3619100" cy="1625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DFC35B-E79A-E36F-CB81-690B0ADAE088}"/>
              </a:ext>
            </a:extLst>
          </p:cNvPr>
          <p:cNvSpPr txBox="1"/>
          <p:nvPr/>
        </p:nvSpPr>
        <p:spPr>
          <a:xfrm>
            <a:off x="9725227" y="37794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/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26313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5E696EA-A7B7-4C94-85D7-3091132E46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1554" y="254803"/>
            <a:ext cx="6977070" cy="544765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Background </a:t>
            </a:r>
            <a:r>
              <a:rPr lang="en-US" altLang="ko-KR" sz="2000"/>
              <a:t>#DeiT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7DCDA-8E85-CFBA-3A0B-3B18F399DD08}"/>
              </a:ext>
            </a:extLst>
          </p:cNvPr>
          <p:cNvSpPr txBox="1"/>
          <p:nvPr/>
        </p:nvSpPr>
        <p:spPr>
          <a:xfrm>
            <a:off x="238664" y="6578944"/>
            <a:ext cx="107649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Touvron, Hugo, et al. "Training data-efficient image transformers &amp; distillation through attention." International Conference on Machine Learning. PMLR, 2021.</a:t>
            </a:r>
            <a:endParaRPr lang="ko-KR" alt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0EADD-7C92-A7C0-4884-4768920F6428}"/>
              </a:ext>
            </a:extLst>
          </p:cNvPr>
          <p:cNvSpPr txBox="1"/>
          <p:nvPr/>
        </p:nvSpPr>
        <p:spPr>
          <a:xfrm>
            <a:off x="1223657" y="5561798"/>
            <a:ext cx="27748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>
                <a:solidFill>
                  <a:srgbClr val="000000"/>
                </a:solidFill>
                <a:ea typeface="KoPubWorld바탕체 Light" panose="00000300000000000000" pitchFamily="2" charset="-127"/>
              </a:rPr>
              <a:t>&lt;Fig2&gt; DeiT Model Structure</a:t>
            </a:r>
            <a:endParaRPr lang="ko-KR" altLang="en-US" sz="105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397F2E0-3A21-816F-ABF0-9663A8EE9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031" y="2201230"/>
            <a:ext cx="6700802" cy="327693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DF148AA-FB2F-2F41-D330-5B2971F9C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126866" y="2470276"/>
            <a:ext cx="976760" cy="273883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680C224-7BD9-ED58-4BAC-57386D45A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42" y="1593688"/>
            <a:ext cx="3491867" cy="38844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497CA0-FB18-92F9-B650-EC52B590768A}"/>
              </a:ext>
            </a:extLst>
          </p:cNvPr>
          <p:cNvSpPr txBox="1"/>
          <p:nvPr/>
        </p:nvSpPr>
        <p:spPr>
          <a:xfrm>
            <a:off x="6433831" y="5561798"/>
            <a:ext cx="402016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>
                <a:solidFill>
                  <a:srgbClr val="000000"/>
                </a:solidFill>
                <a:ea typeface="KoPubWorld바탕체 Light" panose="00000300000000000000" pitchFamily="2" charset="-127"/>
              </a:rPr>
              <a:t>&lt;Fig3&gt; DeiT applied knowledge distillation structure</a:t>
            </a:r>
            <a:endParaRPr lang="ko-KR" altLang="en-US" sz="1050"/>
          </a:p>
        </p:txBody>
      </p:sp>
    </p:spTree>
    <p:extLst>
      <p:ext uri="{BB962C8B-B14F-4D97-AF65-F5344CB8AC3E}">
        <p14:creationId xmlns:p14="http://schemas.microsoft.com/office/powerpoint/2010/main" val="8411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5E696EA-A7B7-4C94-85D7-3091132E46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1554" y="254803"/>
            <a:ext cx="6977070" cy="544765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Background </a:t>
            </a:r>
            <a:r>
              <a:rPr lang="en-US" altLang="ko-KR" sz="2000"/>
              <a:t>#Adversarial Attack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0EADD-7C92-A7C0-4884-4768920F6428}"/>
              </a:ext>
            </a:extLst>
          </p:cNvPr>
          <p:cNvSpPr txBox="1"/>
          <p:nvPr/>
        </p:nvSpPr>
        <p:spPr>
          <a:xfrm>
            <a:off x="5068472" y="6257385"/>
            <a:ext cx="27748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>
                <a:solidFill>
                  <a:srgbClr val="000000"/>
                </a:solidFill>
                <a:ea typeface="KoPubWorld바탕체 Light" panose="00000300000000000000" pitchFamily="2" charset="-127"/>
              </a:rPr>
              <a:t>&lt;Fig4&gt; Adversarial Attack Example</a:t>
            </a:r>
            <a:endParaRPr lang="ko-KR" altLang="en-US" sz="1050"/>
          </a:p>
        </p:txBody>
      </p:sp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B8087C40-051E-A0E7-4647-A9DC96108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2" y="3124560"/>
            <a:ext cx="2183662" cy="218366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05EB1F5-F62D-A973-1178-C9C7CDC15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644" y="3124558"/>
            <a:ext cx="2183662" cy="2183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3B1688-7586-249A-BC7F-50E452528426}"/>
              </a:ext>
            </a:extLst>
          </p:cNvPr>
          <p:cNvSpPr txBox="1"/>
          <p:nvPr/>
        </p:nvSpPr>
        <p:spPr>
          <a:xfrm>
            <a:off x="3677839" y="4016336"/>
            <a:ext cx="997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/>
              <a:t>+ 0.15 x</a:t>
            </a:r>
            <a:endParaRPr lang="ko-KR" altLang="en-US" sz="1600" b="1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60BBE58-B3D5-DEFD-C972-A7552C196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962" y="3124558"/>
            <a:ext cx="2183662" cy="2183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BEF78A-36A2-4283-64D1-DBD6F2237A10}"/>
              </a:ext>
            </a:extLst>
          </p:cNvPr>
          <p:cNvSpPr txBox="1"/>
          <p:nvPr/>
        </p:nvSpPr>
        <p:spPr>
          <a:xfrm>
            <a:off x="8192423" y="413066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/>
              <a:t>=</a:t>
            </a:r>
            <a:endParaRPr lang="ko-KR" altLang="en-US" sz="1600" b="1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F07AC14-AD37-9585-F4E5-EBC09C9C60C0}"/>
              </a:ext>
            </a:extLst>
          </p:cNvPr>
          <p:cNvSpPr/>
          <p:nvPr/>
        </p:nvSpPr>
        <p:spPr>
          <a:xfrm rot="2583253">
            <a:off x="6834782" y="2991041"/>
            <a:ext cx="1000125" cy="419100"/>
          </a:xfrm>
          <a:prstGeom prst="rect">
            <a:avLst/>
          </a:prstGeom>
          <a:solidFill>
            <a:schemeClr val="tx1"/>
          </a:solidFill>
          <a:ln w="444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/>
              <a:t>Noise</a:t>
            </a:r>
            <a:endParaRPr lang="ko-KR" altLang="en-US" sz="14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BD1D13-F508-F262-589F-AA3244451160}"/>
              </a:ext>
            </a:extLst>
          </p:cNvPr>
          <p:cNvSpPr txBox="1"/>
          <p:nvPr/>
        </p:nvSpPr>
        <p:spPr>
          <a:xfrm>
            <a:off x="1029508" y="2369204"/>
            <a:ext cx="1636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>
                <a:solidFill>
                  <a:srgbClr val="2F5597"/>
                </a:solidFill>
              </a:rPr>
              <a:t>Original Image</a:t>
            </a:r>
            <a:endParaRPr lang="ko-KR" altLang="en-US" sz="1600" b="1">
              <a:solidFill>
                <a:srgbClr val="2F5597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C6404-3984-A8C7-11C1-4345D2B52B46}"/>
              </a:ext>
            </a:extLst>
          </p:cNvPr>
          <p:cNvSpPr txBox="1"/>
          <p:nvPr/>
        </p:nvSpPr>
        <p:spPr>
          <a:xfrm>
            <a:off x="5213214" y="2377367"/>
            <a:ext cx="1938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>
                <a:solidFill>
                  <a:srgbClr val="FF0000"/>
                </a:solidFill>
              </a:rPr>
              <a:t>Adversarial attack</a:t>
            </a:r>
            <a:endParaRPr lang="ko-KR" altLang="en-US" sz="1600" b="1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D5A0A3-3447-6B9B-607F-C94096738A8C}"/>
              </a:ext>
            </a:extLst>
          </p:cNvPr>
          <p:cNvSpPr txBox="1"/>
          <p:nvPr/>
        </p:nvSpPr>
        <p:spPr>
          <a:xfrm>
            <a:off x="9119644" y="2377367"/>
            <a:ext cx="2164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>
                <a:solidFill>
                  <a:srgbClr val="FF0000"/>
                </a:solidFill>
              </a:rPr>
              <a:t>Adversarial example</a:t>
            </a:r>
            <a:endParaRPr lang="ko-KR" altLang="en-US" sz="1600" b="1">
              <a:solidFill>
                <a:srgbClr val="FF0000"/>
              </a:solidFill>
            </a:endParaRP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3DAF40C9-E742-B394-4A94-B5506676806A}"/>
              </a:ext>
            </a:extLst>
          </p:cNvPr>
          <p:cNvSpPr/>
          <p:nvPr/>
        </p:nvSpPr>
        <p:spPr>
          <a:xfrm>
            <a:off x="3320733" y="2386563"/>
            <a:ext cx="1542148" cy="402116"/>
          </a:xfrm>
          <a:prstGeom prst="rightArrow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3F86F4ED-1DFB-BB68-9C9C-BD584D59C4DB}"/>
              </a:ext>
            </a:extLst>
          </p:cNvPr>
          <p:cNvSpPr/>
          <p:nvPr/>
        </p:nvSpPr>
        <p:spPr>
          <a:xfrm>
            <a:off x="7486696" y="2391491"/>
            <a:ext cx="1542148" cy="402116"/>
          </a:xfrm>
          <a:prstGeom prst="rightArrow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2D12EE-6F97-5909-B866-9C32AEEB85B5}"/>
              </a:ext>
            </a:extLst>
          </p:cNvPr>
          <p:cNvSpPr txBox="1"/>
          <p:nvPr/>
        </p:nvSpPr>
        <p:spPr>
          <a:xfrm>
            <a:off x="3757167" y="3679533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>
                <a:solidFill>
                  <a:srgbClr val="FF0000"/>
                </a:solidFill>
              </a:rPr>
              <a:t>Epsilon</a:t>
            </a:r>
            <a:endParaRPr lang="ko-KR" altLang="en-US" sz="1600" b="1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66D51D-FB0D-C02E-6207-D4D51962DB8F}"/>
              </a:ext>
            </a:extLst>
          </p:cNvPr>
          <p:cNvSpPr txBox="1"/>
          <p:nvPr/>
        </p:nvSpPr>
        <p:spPr>
          <a:xfrm>
            <a:off x="669700" y="5426388"/>
            <a:ext cx="2355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/>
              <a:t>“0”</a:t>
            </a:r>
          </a:p>
          <a:p>
            <a:pPr algn="ctr"/>
            <a:r>
              <a:rPr lang="en-US" altLang="ko-KR" sz="1600" b="1"/>
              <a:t>97.2% Confidence</a:t>
            </a:r>
            <a:br>
              <a:rPr lang="en-US" altLang="ko-KR" sz="1600" b="1"/>
            </a:br>
            <a:r>
              <a:rPr lang="en-US" altLang="ko-KR" sz="1600" b="1">
                <a:solidFill>
                  <a:schemeClr val="accent6">
                    <a:lumMod val="75000"/>
                  </a:schemeClr>
                </a:solidFill>
              </a:rPr>
              <a:t>(Correct classification)</a:t>
            </a:r>
            <a:endParaRPr lang="ko-KR" altLang="en-US" sz="16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DBB86D-40DE-CE67-384E-8D0FB6D6EFB7}"/>
              </a:ext>
            </a:extLst>
          </p:cNvPr>
          <p:cNvSpPr txBox="1"/>
          <p:nvPr/>
        </p:nvSpPr>
        <p:spPr>
          <a:xfrm>
            <a:off x="5568251" y="5495608"/>
            <a:ext cx="1411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/>
              <a:t>Perturbation</a:t>
            </a:r>
            <a:endParaRPr lang="ko-KR" altLang="en-US" sz="16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601384-D679-420C-0271-E52D1FD8A446}"/>
              </a:ext>
            </a:extLst>
          </p:cNvPr>
          <p:cNvSpPr txBox="1"/>
          <p:nvPr/>
        </p:nvSpPr>
        <p:spPr>
          <a:xfrm>
            <a:off x="9241498" y="5426388"/>
            <a:ext cx="1939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/>
              <a:t>Predicted = “9”</a:t>
            </a:r>
          </a:p>
          <a:p>
            <a:pPr algn="ctr"/>
            <a:r>
              <a:rPr lang="en-US" altLang="ko-KR" sz="1600" b="1"/>
              <a:t>99.4% Confidence</a:t>
            </a:r>
            <a:br>
              <a:rPr lang="en-US" altLang="ko-KR" sz="1600" b="1">
                <a:solidFill>
                  <a:srgbClr val="FF0000"/>
                </a:solidFill>
              </a:rPr>
            </a:br>
            <a:r>
              <a:rPr lang="en-US" altLang="ko-KR" sz="1600" b="1">
                <a:solidFill>
                  <a:srgbClr val="FF0000"/>
                </a:solidFill>
              </a:rPr>
              <a:t>(Misclassification)</a:t>
            </a:r>
            <a:endParaRPr lang="ko-KR" altLang="en-US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4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5E696EA-A7B7-4C94-85D7-3091132E46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1554" y="254803"/>
            <a:ext cx="6977070" cy="544765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Background </a:t>
            </a:r>
            <a:r>
              <a:rPr lang="en-US" altLang="ko-KR" sz="2000"/>
              <a:t>#Adversarial Attack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0EADD-7C92-A7C0-4884-4768920F6428}"/>
              </a:ext>
            </a:extLst>
          </p:cNvPr>
          <p:cNvSpPr txBox="1"/>
          <p:nvPr/>
        </p:nvSpPr>
        <p:spPr>
          <a:xfrm>
            <a:off x="857543" y="5558505"/>
            <a:ext cx="27748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>
                <a:solidFill>
                  <a:srgbClr val="000000"/>
                </a:solidFill>
                <a:ea typeface="KoPubWorld바탕체 Light" panose="00000300000000000000" pitchFamily="2" charset="-127"/>
              </a:rPr>
              <a:t>&lt;Fig5&gt; Adversarial Attack Process</a:t>
            </a:r>
            <a:endParaRPr lang="ko-KR" altLang="en-US" sz="105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4E7427E-57D1-21D2-B45C-A4A6037DB359}"/>
              </a:ext>
            </a:extLst>
          </p:cNvPr>
          <p:cNvSpPr/>
          <p:nvPr/>
        </p:nvSpPr>
        <p:spPr>
          <a:xfrm>
            <a:off x="974807" y="1759199"/>
            <a:ext cx="1714500" cy="1131911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7E7504B-2D7C-0D08-9722-0135744C5AC1}"/>
              </a:ext>
            </a:extLst>
          </p:cNvPr>
          <p:cNvSpPr/>
          <p:nvPr/>
        </p:nvSpPr>
        <p:spPr>
          <a:xfrm>
            <a:off x="591705" y="4182366"/>
            <a:ext cx="2460562" cy="1224028"/>
          </a:xfrm>
          <a:prstGeom prst="roundRect">
            <a:avLst/>
          </a:prstGeom>
          <a:solidFill>
            <a:srgbClr val="0F164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/>
              <a:t>DeiT</a:t>
            </a:r>
            <a:endParaRPr lang="en-US" altLang="ko-KR" sz="2400" b="1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0D18FC-045D-DDE2-C971-BBB2CA164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591" y="3089023"/>
            <a:ext cx="733915" cy="56373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37DAEF4-0289-B65C-ADC2-F19AD9B31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11" y="3089023"/>
            <a:ext cx="762904" cy="5637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38D3C63-B3F3-E110-C8FA-D782BCCA665D}"/>
              </a:ext>
            </a:extLst>
          </p:cNvPr>
          <p:cNvSpPr txBox="1"/>
          <p:nvPr/>
        </p:nvSpPr>
        <p:spPr>
          <a:xfrm>
            <a:off x="1663974" y="3242646"/>
            <a:ext cx="31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+</a:t>
            </a:r>
            <a:endParaRPr lang="ko-KR" altLang="en-US" dirty="0"/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F2D9D831-CEFA-02A5-03C7-CA0217DD3D45}"/>
              </a:ext>
            </a:extLst>
          </p:cNvPr>
          <p:cNvSpPr/>
          <p:nvPr/>
        </p:nvSpPr>
        <p:spPr>
          <a:xfrm rot="16200000">
            <a:off x="1714772" y="3694095"/>
            <a:ext cx="295461" cy="4417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5D37FAA0-9594-C59E-D454-147DBD369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411" y="1891345"/>
            <a:ext cx="659521" cy="646331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B884CCCE-F913-F1E2-2088-8A3E51F02F3C}"/>
              </a:ext>
            </a:extLst>
          </p:cNvPr>
          <p:cNvSpPr/>
          <p:nvPr/>
        </p:nvSpPr>
        <p:spPr>
          <a:xfrm>
            <a:off x="1818465" y="1650948"/>
            <a:ext cx="83713" cy="2029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7BD3526-08FA-9E1B-D53C-D487E958CD4D}"/>
              </a:ext>
            </a:extLst>
          </p:cNvPr>
          <p:cNvSpPr/>
          <p:nvPr/>
        </p:nvSpPr>
        <p:spPr>
          <a:xfrm>
            <a:off x="1860320" y="1650558"/>
            <a:ext cx="1772053" cy="728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CF36B500-CE99-DD25-06E6-09083605C084}"/>
              </a:ext>
            </a:extLst>
          </p:cNvPr>
          <p:cNvSpPr/>
          <p:nvPr/>
        </p:nvSpPr>
        <p:spPr>
          <a:xfrm rot="10800000">
            <a:off x="3308953" y="4636536"/>
            <a:ext cx="323421" cy="22403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D41870E-6851-1E93-914A-9B932C3F33B9}"/>
              </a:ext>
            </a:extLst>
          </p:cNvPr>
          <p:cNvSpPr/>
          <p:nvPr/>
        </p:nvSpPr>
        <p:spPr>
          <a:xfrm rot="5400000">
            <a:off x="2042197" y="3204205"/>
            <a:ext cx="3096639" cy="837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B99CA8A6-711A-26DA-191E-2D0B23BF25EB}"/>
              </a:ext>
            </a:extLst>
          </p:cNvPr>
          <p:cNvSpPr/>
          <p:nvPr/>
        </p:nvSpPr>
        <p:spPr>
          <a:xfrm rot="16200000">
            <a:off x="1692070" y="2839486"/>
            <a:ext cx="295461" cy="4417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288C9D-9384-6A55-B236-79223FCDFB66}"/>
              </a:ext>
            </a:extLst>
          </p:cNvPr>
          <p:cNvSpPr txBox="1"/>
          <p:nvPr/>
        </p:nvSpPr>
        <p:spPr>
          <a:xfrm>
            <a:off x="672650" y="3595736"/>
            <a:ext cx="7339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050" b="1"/>
              <a:t>Original</a:t>
            </a:r>
          </a:p>
          <a:p>
            <a:pPr algn="ctr"/>
            <a:r>
              <a:rPr lang="en-US" altLang="ko-KR" sz="1050" b="1"/>
              <a:t>Image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F8083B-7619-ECBF-F210-429BB353ECB6}"/>
              </a:ext>
            </a:extLst>
          </p:cNvPr>
          <p:cNvSpPr txBox="1"/>
          <p:nvPr/>
        </p:nvSpPr>
        <p:spPr>
          <a:xfrm>
            <a:off x="2070181" y="3671919"/>
            <a:ext cx="100180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050" b="1"/>
              <a:t>Perturbation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0FF9B5-CF51-3331-5DE2-0FD2683F6359}"/>
              </a:ext>
            </a:extLst>
          </p:cNvPr>
          <p:cNvSpPr txBox="1"/>
          <p:nvPr/>
        </p:nvSpPr>
        <p:spPr>
          <a:xfrm>
            <a:off x="1321083" y="2483834"/>
            <a:ext cx="10018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050" b="1">
                <a:solidFill>
                  <a:srgbClr val="FF0000"/>
                </a:solidFill>
              </a:rPr>
              <a:t>Adversarial Example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F1CD8E-0FC3-6834-B40D-CE08E23B3BE7}"/>
              </a:ext>
            </a:extLst>
          </p:cNvPr>
          <p:cNvSpPr txBox="1"/>
          <p:nvPr/>
        </p:nvSpPr>
        <p:spPr>
          <a:xfrm>
            <a:off x="3861744" y="2315469"/>
            <a:ext cx="2968195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ea typeface="KoPubWorld바탕체 Light" panose="00000300000000000000"/>
              </a:rPr>
              <a:t>DeiT model Attack</a:t>
            </a:r>
            <a:br>
              <a:rPr lang="en-US" altLang="ko-KR">
                <a:solidFill>
                  <a:srgbClr val="FF0000"/>
                </a:solidFill>
                <a:ea typeface="KoPubWorld바탕체 Light" panose="00000300000000000000"/>
              </a:rPr>
            </a:br>
            <a:br>
              <a:rPr lang="en-US" altLang="ko-KR">
                <a:solidFill>
                  <a:srgbClr val="FF0000"/>
                </a:solidFill>
                <a:ea typeface="KoPubWorld바탕체 Light" panose="00000300000000000000"/>
              </a:rPr>
            </a:br>
            <a:br>
              <a:rPr lang="en-US" altLang="ko-KR" sz="1100">
                <a:ea typeface="KoPubWorld바탕체 Light" panose="00000300000000000000"/>
              </a:rPr>
            </a:br>
            <a:r>
              <a:rPr lang="en-US" altLang="ko-KR" sz="1400">
                <a:ea typeface="KoPubWorld바탕체 Light" panose="00000300000000000000"/>
              </a:rPr>
              <a:t>Inducing</a:t>
            </a:r>
            <a:br>
              <a:rPr lang="en-US" altLang="ko-KR" sz="1400">
                <a:ea typeface="KoPubWorld바탕체 Light" panose="00000300000000000000"/>
              </a:rPr>
            </a:br>
            <a:br>
              <a:rPr lang="en-US" altLang="ko-KR" sz="1400">
                <a:ea typeface="KoPubWorld바탕체 Light" panose="00000300000000000000"/>
              </a:rPr>
            </a:br>
            <a:br>
              <a:rPr lang="en-US" altLang="ko-KR" sz="1400">
                <a:ea typeface="KoPubWorld바탕체 Light" panose="00000300000000000000"/>
              </a:rPr>
            </a:br>
            <a:r>
              <a:rPr lang="en-US" altLang="ko-KR" sz="1400">
                <a:ea typeface="KoPubWorld바탕체 Light" panose="00000300000000000000"/>
              </a:rPr>
              <a:t>1) Model’s</a:t>
            </a:r>
            <a:r>
              <a:rPr lang="ko-KR" altLang="en-US" sz="1400">
                <a:ea typeface="KoPubWorld바탕체 Light" panose="00000300000000000000"/>
              </a:rPr>
              <a:t> </a:t>
            </a:r>
            <a:r>
              <a:rPr lang="en-US" altLang="ko-KR" sz="1400" b="1">
                <a:ea typeface="KoPubWorld바탕체 Light" panose="00000300000000000000"/>
              </a:rPr>
              <a:t>confidence decrease</a:t>
            </a:r>
            <a:br>
              <a:rPr lang="en-US" altLang="ko-KR" sz="1400">
                <a:ea typeface="KoPubWorld바탕체 Light" panose="00000300000000000000"/>
              </a:rPr>
            </a:br>
            <a:br>
              <a:rPr lang="en-US" altLang="ko-KR" sz="1400">
                <a:ea typeface="KoPubWorld바탕체 Light" panose="00000300000000000000"/>
              </a:rPr>
            </a:br>
            <a:r>
              <a:rPr lang="en-US" altLang="ko-KR" sz="1400">
                <a:ea typeface="KoPubWorld바탕체 Light" panose="00000300000000000000"/>
              </a:rPr>
              <a:t>2) </a:t>
            </a:r>
            <a:r>
              <a:rPr lang="en-US" altLang="ko-KR" sz="1400" b="1">
                <a:ea typeface="KoPubWorld바탕체 Light" panose="00000300000000000000"/>
              </a:rPr>
              <a:t>Misclassification</a:t>
            </a:r>
            <a:endParaRPr lang="en-US" altLang="ko-KR" sz="1100" b="1">
              <a:ea typeface="KoPubWorld바탕체 Light" panose="0000030000000000000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D57FD2-4AB1-7BF3-702B-6AD95E545907}"/>
              </a:ext>
            </a:extLst>
          </p:cNvPr>
          <p:cNvSpPr txBox="1"/>
          <p:nvPr/>
        </p:nvSpPr>
        <p:spPr>
          <a:xfrm>
            <a:off x="7192899" y="2056853"/>
            <a:ext cx="454868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600">
                <a:sym typeface="Wingdings" panose="05000000000000000000" pitchFamily="2" charset="2"/>
              </a:rPr>
              <a:t>The </a:t>
            </a:r>
            <a:r>
              <a:rPr lang="en-US" altLang="ko-KR" sz="1600" b="1">
                <a:solidFill>
                  <a:srgbClr val="FF0000"/>
                </a:solidFill>
                <a:sym typeface="Wingdings" panose="05000000000000000000" pitchFamily="2" charset="2"/>
              </a:rPr>
              <a:t>most dangerous attack </a:t>
            </a:r>
            <a:r>
              <a:rPr lang="en-US" altLang="ko-KR" sz="1600">
                <a:sym typeface="Wingdings" panose="05000000000000000000" pitchFamily="2" charset="2"/>
              </a:rPr>
              <a:t>in the field of </a:t>
            </a:r>
            <a:r>
              <a:rPr lang="en-US" altLang="ko-KR" sz="1600" b="1">
                <a:solidFill>
                  <a:srgbClr val="2F5597"/>
                </a:solidFill>
                <a:sym typeface="Wingdings" panose="05000000000000000000" pitchFamily="2" charset="2"/>
              </a:rPr>
              <a:t>AI security</a:t>
            </a:r>
            <a:br>
              <a:rPr lang="en-US" altLang="ko-KR" sz="1600">
                <a:sym typeface="Wingdings" panose="05000000000000000000" pitchFamily="2" charset="2"/>
              </a:rPr>
            </a:br>
            <a:endParaRPr lang="en-US" altLang="ko-KR" sz="160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160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600" b="1">
                <a:sym typeface="Wingdings" panose="05000000000000000000" pitchFamily="2" charset="2"/>
              </a:rPr>
              <a:t>Typical adversarial attack technique</a:t>
            </a:r>
            <a:br>
              <a:rPr lang="en-US" altLang="ko-KR" sz="1600" b="1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r>
              <a:rPr lang="en-US" altLang="ko-KR" sz="1600">
                <a:sym typeface="Wingdings" panose="05000000000000000000" pitchFamily="2" charset="2"/>
              </a:rPr>
              <a:t>1) </a:t>
            </a:r>
            <a:r>
              <a:rPr lang="en-US" altLang="ko-KR" sz="1600" b="1">
                <a:sym typeface="Wingdings" panose="05000000000000000000" pitchFamily="2" charset="2"/>
              </a:rPr>
              <a:t>FGSM</a:t>
            </a:r>
            <a:br>
              <a:rPr lang="en-US" altLang="ko-KR" sz="1600">
                <a:sym typeface="Wingdings" panose="05000000000000000000" pitchFamily="2" charset="2"/>
              </a:rPr>
            </a:br>
            <a:r>
              <a:rPr lang="en-US" altLang="ko-KR" sz="1600">
                <a:sym typeface="Wingdings" panose="05000000000000000000" pitchFamily="2" charset="2"/>
              </a:rPr>
              <a:t>2) PGD</a:t>
            </a:r>
            <a:br>
              <a:rPr lang="en-US" altLang="ko-KR" sz="1600">
                <a:sym typeface="Wingdings" panose="05000000000000000000" pitchFamily="2" charset="2"/>
              </a:rPr>
            </a:br>
            <a:r>
              <a:rPr lang="en-US" altLang="ko-KR" sz="1600">
                <a:sym typeface="Wingdings" panose="05000000000000000000" pitchFamily="2" charset="2"/>
              </a:rPr>
              <a:t>3) C&amp;W Attack</a:t>
            </a:r>
            <a:br>
              <a:rPr lang="en-US" altLang="ko-KR" sz="1600">
                <a:sym typeface="Wingdings" panose="05000000000000000000" pitchFamily="2" charset="2"/>
              </a:rPr>
            </a:br>
            <a:endParaRPr lang="en-US" altLang="ko-KR" sz="1600">
              <a:sym typeface="Wingdings" panose="05000000000000000000" pitchFamily="2" charset="2"/>
            </a:endParaRPr>
          </a:p>
          <a:p>
            <a:endParaRPr lang="en-US" altLang="ko-KR" sz="160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073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5E696EA-A7B7-4C94-85D7-3091132E46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1554" y="254803"/>
            <a:ext cx="6977070" cy="544765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Method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0EADD-7C92-A7C0-4884-4768920F6428}"/>
              </a:ext>
            </a:extLst>
          </p:cNvPr>
          <p:cNvSpPr txBox="1"/>
          <p:nvPr/>
        </p:nvSpPr>
        <p:spPr>
          <a:xfrm>
            <a:off x="4983884" y="4243173"/>
            <a:ext cx="22242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00000"/>
                </a:solidFill>
                <a:ea typeface="KoPubWorld바탕체 Light" panose="00000300000000000000" pitchFamily="2" charset="-127"/>
              </a:rPr>
              <a:t>&lt;Fig6&gt; Experiment Overview</a:t>
            </a:r>
            <a:endParaRPr lang="ko-KR" alt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0537E-9793-D3FC-3605-2E43544DCEB4}"/>
              </a:ext>
            </a:extLst>
          </p:cNvPr>
          <p:cNvSpPr txBox="1"/>
          <p:nvPr/>
        </p:nvSpPr>
        <p:spPr>
          <a:xfrm>
            <a:off x="4692949" y="5219057"/>
            <a:ext cx="7054252" cy="1152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 startAt="3"/>
            </a:pPr>
            <a:r>
              <a:rPr lang="en-US" altLang="ko-KR" sz="1600" b="1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</a:t>
            </a:r>
            <a:r>
              <a:rPr lang="en-US" altLang="ko-KR" sz="1600" b="1" spc="0">
                <a:solidFill>
                  <a:srgbClr val="2F5597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Generate of FGSM adversarial examples </a:t>
            </a:r>
            <a:r>
              <a:rPr lang="en-US" altLang="ko-KR" sz="1600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through DeiT weights</a:t>
            </a:r>
          </a:p>
          <a:p>
            <a:pPr marL="342900" indent="-342900">
              <a:lnSpc>
                <a:spcPct val="150000"/>
              </a:lnSpc>
              <a:buAutoNum type="arabicParenR" startAt="3"/>
            </a:pPr>
            <a:r>
              <a:rPr lang="en-US" altLang="ko-KR" sz="1600" b="1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</a:t>
            </a:r>
            <a:r>
              <a:rPr lang="en-US" altLang="ko-KR" sz="1600" b="1" spc="0">
                <a:solidFill>
                  <a:srgbClr val="2F5597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Insert of generated adversarial examples</a:t>
            </a:r>
            <a:r>
              <a:rPr lang="en-US" altLang="ko-KR" sz="1600" b="1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</a:t>
            </a:r>
            <a:r>
              <a:rPr lang="en-US" altLang="ko-KR" sz="1600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into fine-tuned DeiT </a:t>
            </a:r>
            <a:br>
              <a:rPr lang="en-US" altLang="ko-KR" sz="1600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</a:br>
            <a:r>
              <a:rPr lang="en-US" altLang="ko-KR" sz="1600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and </a:t>
            </a:r>
            <a:r>
              <a:rPr lang="en-US" altLang="ko-KR" sz="1600" b="1" spc="0">
                <a:solidFill>
                  <a:srgbClr val="2F5597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performance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B868A2-5D45-F124-331F-73058F8C0C0C}"/>
              </a:ext>
            </a:extLst>
          </p:cNvPr>
          <p:cNvSpPr txBox="1"/>
          <p:nvPr/>
        </p:nvSpPr>
        <p:spPr>
          <a:xfrm>
            <a:off x="608815" y="5216225"/>
            <a:ext cx="3963185" cy="783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ko-KR" sz="1600" b="1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</a:t>
            </a:r>
            <a:r>
              <a:rPr lang="en-US" altLang="ko-KR" sz="1600" b="1" spc="0">
                <a:solidFill>
                  <a:srgbClr val="2F5597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Fine-tune</a:t>
            </a:r>
            <a:r>
              <a:rPr lang="en-US" altLang="ko-KR" sz="1600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of DeiT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ko-KR" sz="1600" b="1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</a:t>
            </a:r>
            <a:r>
              <a:rPr lang="en-US" altLang="ko-KR" sz="1600" b="1" spc="0">
                <a:solidFill>
                  <a:srgbClr val="2F5597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Weight extract </a:t>
            </a:r>
            <a:r>
              <a:rPr lang="en-US" altLang="ko-KR" sz="1600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of fine-tuned DeiT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00AE5E8-29F8-8D4E-77CA-AB4C55A85A76}"/>
              </a:ext>
            </a:extLst>
          </p:cNvPr>
          <p:cNvGrpSpPr/>
          <p:nvPr/>
        </p:nvGrpSpPr>
        <p:grpSpPr>
          <a:xfrm>
            <a:off x="608815" y="4734335"/>
            <a:ext cx="4140777" cy="963780"/>
            <a:chOff x="1103386" y="1651028"/>
            <a:chExt cx="1992406" cy="96378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46C9E97C-559A-EC6A-B6C8-FE6A35DB5DB1}"/>
                </a:ext>
              </a:extLst>
            </p:cNvPr>
            <p:cNvSpPr/>
            <p:nvPr/>
          </p:nvSpPr>
          <p:spPr>
            <a:xfrm>
              <a:off x="1103386" y="1651028"/>
              <a:ext cx="1992406" cy="407411"/>
            </a:xfrm>
            <a:prstGeom prst="rect">
              <a:avLst/>
            </a:prstGeom>
            <a:solidFill>
              <a:srgbClr val="0F1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0197B1E4-1D6D-0377-E019-2FE5777FB6D6}"/>
                </a:ext>
              </a:extLst>
            </p:cNvPr>
            <p:cNvSpPr/>
            <p:nvPr/>
          </p:nvSpPr>
          <p:spPr>
            <a:xfrm>
              <a:off x="1103387" y="1651028"/>
              <a:ext cx="155863" cy="407411"/>
            </a:xfrm>
            <a:prstGeom prst="rect">
              <a:avLst/>
            </a:prstGeom>
            <a:solidFill>
              <a:srgbClr val="73C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CC5BDD-9D52-85CE-D7AC-BECD9F1B05BE}"/>
                </a:ext>
              </a:extLst>
            </p:cNvPr>
            <p:cNvSpPr txBox="1"/>
            <p:nvPr/>
          </p:nvSpPr>
          <p:spPr>
            <a:xfrm>
              <a:off x="1259250" y="1691478"/>
              <a:ext cx="182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DeiT’s security verification method</a:t>
              </a:r>
              <a:endPara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5" name="그림 4" descr="도표이(가) 표시된 사진&#10;&#10;자동 생성된 설명">
            <a:extLst>
              <a:ext uri="{FF2B5EF4-FFF2-40B4-BE49-F238E27FC236}">
                <a16:creationId xmlns:a16="http://schemas.microsoft.com/office/drawing/2014/main" id="{D64D2DF2-9B5B-3900-FC08-29B5E90B0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4" y="805360"/>
            <a:ext cx="10745674" cy="34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7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5E696EA-A7B7-4C94-85D7-3091132E46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1554" y="254803"/>
            <a:ext cx="6977070" cy="544765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Experiment &amp; Evaluation</a:t>
            </a:r>
            <a:endParaRPr lang="ko-KR" altLang="en-US" dirty="0"/>
          </a:p>
        </p:txBody>
      </p:sp>
      <p:sp>
        <p:nvSpPr>
          <p:cNvPr id="3" name="텍스트 개체 틀 6">
            <a:extLst>
              <a:ext uri="{FF2B5EF4-FFF2-40B4-BE49-F238E27FC236}">
                <a16:creationId xmlns:a16="http://schemas.microsoft.com/office/drawing/2014/main" id="{9567B8CD-37A3-A210-B4E7-F500A2BA010D}"/>
              </a:ext>
            </a:extLst>
          </p:cNvPr>
          <p:cNvSpPr txBox="1">
            <a:spLocks/>
          </p:cNvSpPr>
          <p:nvPr/>
        </p:nvSpPr>
        <p:spPr>
          <a:xfrm>
            <a:off x="786840" y="917594"/>
            <a:ext cx="10638398" cy="120431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b="1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Generating adversarial examples through FGSM</a:t>
            </a:r>
            <a:endParaRPr lang="ko-KR" altLang="en-US" b="1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0F77052-0959-E8C0-B4A8-BBDD8C8AB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37" y="1519749"/>
            <a:ext cx="7002125" cy="4036812"/>
          </a:xfrm>
          <a:prstGeom prst="rect">
            <a:avLst/>
          </a:prstGeom>
        </p:spPr>
      </p:pic>
      <p:sp>
        <p:nvSpPr>
          <p:cNvPr id="5" name="텍스트 개체 틀 6">
            <a:extLst>
              <a:ext uri="{FF2B5EF4-FFF2-40B4-BE49-F238E27FC236}">
                <a16:creationId xmlns:a16="http://schemas.microsoft.com/office/drawing/2014/main" id="{B00455A4-6F0D-7CE9-E679-C650E2B490D8}"/>
              </a:ext>
            </a:extLst>
          </p:cNvPr>
          <p:cNvSpPr txBox="1">
            <a:spLocks/>
          </p:cNvSpPr>
          <p:nvPr/>
        </p:nvSpPr>
        <p:spPr>
          <a:xfrm>
            <a:off x="786840" y="6012445"/>
            <a:ext cx="10777024" cy="50502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pc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Generated by FGSM adversarial examples are composed of 100 images per class (A total of 1,000 images)</a:t>
            </a:r>
            <a:endParaRPr lang="ko-KR" altLang="en-US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919FD4-071C-52E5-AD79-1342532C78D4}"/>
              </a:ext>
            </a:extLst>
          </p:cNvPr>
          <p:cNvSpPr txBox="1"/>
          <p:nvPr/>
        </p:nvSpPr>
        <p:spPr>
          <a:xfrm>
            <a:off x="4659228" y="5556561"/>
            <a:ext cx="345607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>
                <a:solidFill>
                  <a:srgbClr val="000000"/>
                </a:solidFill>
                <a:ea typeface="KoPubWorld바탕체 Light" panose="00000300000000000000" pitchFamily="2" charset="-127"/>
              </a:rPr>
              <a:t>&lt;Fig7&gt; Generated FGSM adversarial examples</a:t>
            </a:r>
            <a:endParaRPr lang="ko-KR" altLang="en-US" sz="1050"/>
          </a:p>
        </p:txBody>
      </p:sp>
    </p:spTree>
    <p:extLst>
      <p:ext uri="{BB962C8B-B14F-4D97-AF65-F5344CB8AC3E}">
        <p14:creationId xmlns:p14="http://schemas.microsoft.com/office/powerpoint/2010/main" val="3198900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KoPubWorld돋움체 Medium" panose="00000600000000000000" pitchFamily="2" charset="-127"/>
            <a:ea typeface="KoPubWorld돋움체 Medium" panose="00000600000000000000" pitchFamily="2" charset="-127"/>
            <a:cs typeface="KoPubWorld돋움체 Medium" panose="00000600000000000000" pitchFamily="2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7374</TotalTime>
  <Words>1581</Words>
  <Application>Microsoft Office PowerPoint</Application>
  <PresentationFormat>와이드스크린</PresentationFormat>
  <Paragraphs>303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7" baseType="lpstr">
      <vt:lpstr>KoPubWorld돋움체 Bold</vt:lpstr>
      <vt:lpstr>KoPubWorld돋움체 Light</vt:lpstr>
      <vt:lpstr>KoPubWorld바탕체 Bold</vt:lpstr>
      <vt:lpstr>KoPubWorld바탕체 Light</vt:lpstr>
      <vt:lpstr>KoPubWorld바탕체 Medium</vt:lpstr>
      <vt:lpstr>Söhne</vt:lpstr>
      <vt:lpstr>나눔고딕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HongInpyoi</cp:lastModifiedBy>
  <cp:revision>756</cp:revision>
  <cp:lastPrinted>2023-03-22T04:10:34Z</cp:lastPrinted>
  <dcterms:created xsi:type="dcterms:W3CDTF">2022-02-02T04:32:22Z</dcterms:created>
  <dcterms:modified xsi:type="dcterms:W3CDTF">2023-05-10T04:14:19Z</dcterms:modified>
</cp:coreProperties>
</file>