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sldIdLst>
    <p:sldId id="257" r:id="rId2"/>
    <p:sldId id="258" r:id="rId3"/>
    <p:sldId id="259" r:id="rId4"/>
    <p:sldId id="274" r:id="rId5"/>
    <p:sldId id="280" r:id="rId6"/>
    <p:sldId id="281" r:id="rId7"/>
    <p:sldId id="282" r:id="rId8"/>
    <p:sldId id="261" r:id="rId9"/>
    <p:sldId id="260" r:id="rId10"/>
    <p:sldId id="283" r:id="rId11"/>
    <p:sldId id="284" r:id="rId12"/>
    <p:sldId id="285" r:id="rId13"/>
    <p:sldId id="269" r:id="rId14"/>
    <p:sldId id="297" r:id="rId15"/>
    <p:sldId id="298" r:id="rId16"/>
    <p:sldId id="291" r:id="rId17"/>
    <p:sldId id="294" r:id="rId18"/>
    <p:sldId id="271" r:id="rId19"/>
    <p:sldId id="267" r:id="rId20"/>
    <p:sldId id="268" r:id="rId21"/>
    <p:sldId id="288" r:id="rId22"/>
    <p:sldId id="299" r:id="rId23"/>
    <p:sldId id="292" r:id="rId24"/>
    <p:sldId id="300" r:id="rId25"/>
    <p:sldId id="301" r:id="rId26"/>
    <p:sldId id="287" r:id="rId27"/>
    <p:sldId id="302" r:id="rId28"/>
    <p:sldId id="266" r:id="rId29"/>
    <p:sldId id="265" r:id="rId30"/>
    <p:sldId id="264" r:id="rId31"/>
    <p:sldId id="303" r:id="rId32"/>
    <p:sldId id="304" r:id="rId33"/>
    <p:sldId id="263" r:id="rId3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BBDA"/>
    <a:srgbClr val="B5B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71DB3-C4FE-49C8-D499-9E38B14B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7D995-C393-949C-3C3A-8ACE315C2F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C1B28-FD9C-6128-4BA8-07074E61B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C82F8-F480-4E81-8FCD-D5485C2A10D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C58EB-A656-DCEA-AF60-8304F5C3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Long Sequence Time Series Forecasting using Spectral-ConvMixer alongside Weak-stationarizing and Non-stationarity Restoring Blocks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075D1-76D4-F6CF-FF6D-4C0548B3A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60714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02F74E-8F03-8998-8C3A-9A16B8A9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4C737-38FD-39D4-FDD4-1C920A939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1F2B2D-E9BE-41C6-1BDE-3C229F1B3A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C82F8-F480-4E81-8FCD-D5485C2A10D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80FF2-566C-C519-0353-1F434681E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Long Sequence Time Series Forecasting using Spectral-ConvMixer alongside Weak-stationarizing and Non-stationarity Restoring Blocks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F2E34-61E2-50B3-A2D2-81DB8733EE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520A9-4E55-4C19-90F7-E074D28CDC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1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E07F5FF-34B2-E778-8843-03DB04C70C47}"/>
              </a:ext>
            </a:extLst>
          </p:cNvPr>
          <p:cNvSpPr txBox="1">
            <a:spLocks/>
          </p:cNvSpPr>
          <p:nvPr/>
        </p:nvSpPr>
        <p:spPr>
          <a:xfrm>
            <a:off x="940786" y="901337"/>
            <a:ext cx="10310427" cy="15759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Garamond"/>
                <a:cs typeface="Times New Roman"/>
              </a:rPr>
              <a:t>Dual Multi-Head Transpose Attention Network for Enhancing Blind Image Quality Assessment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8683601-03B5-7778-5815-2ED51AA4236A}"/>
              </a:ext>
            </a:extLst>
          </p:cNvPr>
          <p:cNvSpPr txBox="1">
            <a:spLocks/>
          </p:cNvSpPr>
          <p:nvPr/>
        </p:nvSpPr>
        <p:spPr>
          <a:xfrm>
            <a:off x="7158532" y="3141165"/>
            <a:ext cx="3700572" cy="19388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latin typeface="Garamond"/>
                <a:cs typeface="Times New Roman"/>
              </a:rPr>
              <a:t>Supervised by: </a:t>
            </a:r>
            <a:endParaRPr lang="en-US" sz="20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400" b="1" dirty="0">
                <a:latin typeface="Garamond"/>
                <a:cs typeface="Times New Roman"/>
              </a:rPr>
              <a:t>Sang-Woong Lee</a:t>
            </a:r>
          </a:p>
          <a:p>
            <a:pPr marL="0" indent="0">
              <a:buNone/>
            </a:pPr>
            <a:r>
              <a:rPr lang="en-US" sz="1800" dirty="0">
                <a:latin typeface="Garamond"/>
                <a:cs typeface="Times New Roman"/>
              </a:rPr>
              <a:t>School of Computing</a:t>
            </a:r>
          </a:p>
          <a:p>
            <a:pPr marL="0" indent="0">
              <a:buNone/>
            </a:pPr>
            <a:endParaRPr lang="en-US" sz="1800" dirty="0">
              <a:latin typeface="Garamond"/>
              <a:cs typeface="Times New Roman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CD1B0F1-3492-6B9D-EE4E-ACEDCF79A331}"/>
              </a:ext>
            </a:extLst>
          </p:cNvPr>
          <p:cNvSpPr txBox="1">
            <a:spLocks/>
          </p:cNvSpPr>
          <p:nvPr/>
        </p:nvSpPr>
        <p:spPr>
          <a:xfrm>
            <a:off x="2534715" y="3141165"/>
            <a:ext cx="3880598" cy="3259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1800" dirty="0">
                <a:latin typeface="Garamond" panose="02020404030301010803" pitchFamily="18" charset="0"/>
                <a:cs typeface="Times New Roman" panose="02020603050405020304" pitchFamily="18" charset="0"/>
              </a:rPr>
              <a:t>Master’s Thesis Defense by:</a:t>
            </a:r>
          </a:p>
          <a:p>
            <a:pPr marL="0" indent="0" algn="just">
              <a:buNone/>
            </a:pPr>
            <a:r>
              <a:rPr lang="en-US" sz="24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Astha Adhikari</a:t>
            </a:r>
          </a:p>
          <a:p>
            <a:pPr marL="0" indent="0" algn="just">
              <a:buNone/>
            </a:pPr>
            <a:r>
              <a:rPr lang="en-US" sz="1800" dirty="0">
                <a:latin typeface="Garamond" panose="02020404030301010803" pitchFamily="18" charset="0"/>
                <a:cs typeface="Times New Roman" panose="02020603050405020304" pitchFamily="18" charset="0"/>
              </a:rPr>
              <a:t>Software Major</a:t>
            </a:r>
          </a:p>
          <a:p>
            <a:pPr marL="0" indent="0" algn="just">
              <a:buNone/>
            </a:pPr>
            <a:r>
              <a:rPr lang="en-US" sz="1800" dirty="0">
                <a:latin typeface="Garamond" panose="02020404030301010803" pitchFamily="18" charset="0"/>
                <a:cs typeface="Times New Roman" panose="02020603050405020304" pitchFamily="18" charset="0"/>
              </a:rPr>
              <a:t>School of Computing</a:t>
            </a:r>
          </a:p>
          <a:p>
            <a:pPr marL="0" indent="0" algn="just">
              <a:buNone/>
            </a:pPr>
            <a:r>
              <a:rPr lang="en-US" sz="1800" dirty="0">
                <a:latin typeface="Garamond" panose="02020404030301010803" pitchFamily="18" charset="0"/>
                <a:cs typeface="Times New Roman" panose="02020603050405020304" pitchFamily="18" charset="0"/>
              </a:rPr>
              <a:t>astha@gachon.ac.kr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450F40-2D88-D25C-4C00-D280F15F547C}"/>
              </a:ext>
            </a:extLst>
          </p:cNvPr>
          <p:cNvCxnSpPr>
            <a:cxnSpLocks/>
          </p:cNvCxnSpPr>
          <p:nvPr/>
        </p:nvCxnSpPr>
        <p:spPr>
          <a:xfrm>
            <a:off x="6615871" y="2902857"/>
            <a:ext cx="0" cy="3193143"/>
          </a:xfrm>
          <a:prstGeom prst="line">
            <a:avLst/>
          </a:prstGeom>
          <a:ln>
            <a:solidFill>
              <a:srgbClr val="034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644FE8-5447-D836-61E6-66619E2B5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480219"/>
            <a:ext cx="2624897" cy="1210469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DBCNN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Related Works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CCDC56-292B-8624-5713-728A00E58401}"/>
              </a:ext>
            </a:extLst>
          </p:cNvPr>
          <p:cNvSpPr>
            <a:spLocks noGrp="1"/>
          </p:cNvSpPr>
          <p:nvPr/>
        </p:nvSpPr>
        <p:spPr>
          <a:xfrm>
            <a:off x="536010" y="6377558"/>
            <a:ext cx="10515600" cy="480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[1] </a:t>
            </a:r>
            <a:r>
              <a:rPr lang="en-US" sz="800" dirty="0" err="1"/>
              <a:t>Weixia</a:t>
            </a:r>
            <a:r>
              <a:rPr lang="en-US" sz="800" dirty="0"/>
              <a:t> Zhang, </a:t>
            </a:r>
            <a:r>
              <a:rPr lang="en-US" sz="800" dirty="0" err="1"/>
              <a:t>Kede</a:t>
            </a:r>
            <a:r>
              <a:rPr lang="en-US" sz="800" dirty="0"/>
              <a:t> Ma, Jia Yan, </a:t>
            </a:r>
            <a:r>
              <a:rPr lang="en-US" sz="800" dirty="0" err="1"/>
              <a:t>Dexiang</a:t>
            </a:r>
            <a:r>
              <a:rPr lang="en-US" sz="800" dirty="0"/>
              <a:t> Deng, and Zhou Wang. Blind image quality assessment using a deep bilinear convolutional neural network. IEEE Transactions on Circuits and Systems for Video Technology, 2018.</a:t>
            </a:r>
          </a:p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[2] </a:t>
            </a:r>
            <a:r>
              <a:rPr lang="en-US" sz="800" dirty="0" err="1"/>
              <a:t>Junyong</a:t>
            </a:r>
            <a:r>
              <a:rPr lang="en-US" sz="800" dirty="0"/>
              <a:t> You and </a:t>
            </a:r>
            <a:r>
              <a:rPr lang="en-US" sz="800" dirty="0" err="1"/>
              <a:t>Jari</a:t>
            </a:r>
            <a:r>
              <a:rPr lang="en-US" sz="800" dirty="0"/>
              <a:t> Korhonen. Transformer for image quality assessment. In Proc. of ICIP, 2021.</a:t>
            </a:r>
            <a:endParaRPr lang="en-US" sz="1000" dirty="0">
              <a:latin typeface="Garamond" panose="02020404030301010803" pitchFamily="18" charset="0"/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103" y="6289976"/>
            <a:ext cx="2743200" cy="365125"/>
          </a:xfrm>
        </p:spPr>
        <p:txBody>
          <a:bodyPr/>
          <a:lstStyle/>
          <a:p>
            <a:fld id="{33C520A9-4E55-4C19-90F7-E074D28CDCB3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84BD02CF-0502-B498-CC15-BE285C754A2A}"/>
              </a:ext>
            </a:extLst>
          </p:cNvPr>
          <p:cNvSpPr txBox="1"/>
          <p:nvPr/>
        </p:nvSpPr>
        <p:spPr>
          <a:xfrm>
            <a:off x="577965" y="4219267"/>
            <a:ext cx="5697010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Two CNN for two different distortion scenario: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Synthetic distortion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Authentic Distortion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Bilinearly Unified features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A8FAFE-A9CA-FF56-A509-5AA890B8F3D3}"/>
              </a:ext>
            </a:extLst>
          </p:cNvPr>
          <p:cNvSpPr txBox="1">
            <a:spLocks/>
          </p:cNvSpPr>
          <p:nvPr/>
        </p:nvSpPr>
        <p:spPr>
          <a:xfrm>
            <a:off x="8096234" y="482266"/>
            <a:ext cx="1718886" cy="121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Garamond" panose="02020404030301010803" pitchFamily="18" charset="0"/>
              </a:rPr>
              <a:t>TIQA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447B0-10D7-E879-48D5-CEF60D9C9961}"/>
              </a:ext>
            </a:extLst>
          </p:cNvPr>
          <p:cNvCxnSpPr>
            <a:cxnSpLocks/>
          </p:cNvCxnSpPr>
          <p:nvPr/>
        </p:nvCxnSpPr>
        <p:spPr>
          <a:xfrm>
            <a:off x="6164697" y="899004"/>
            <a:ext cx="0" cy="455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>
            <a:extLst>
              <a:ext uri="{FF2B5EF4-FFF2-40B4-BE49-F238E27FC236}">
                <a16:creationId xmlns:a16="http://schemas.microsoft.com/office/drawing/2014/main" id="{58B64C62-ACD1-355F-BC8C-0D81A081ED5C}"/>
              </a:ext>
            </a:extLst>
          </p:cNvPr>
          <p:cNvSpPr txBox="1"/>
          <p:nvPr/>
        </p:nvSpPr>
        <p:spPr>
          <a:xfrm>
            <a:off x="6535585" y="4283031"/>
            <a:ext cx="584821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Feature map extracted by CNN.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Transformer Encoder on feature map.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Adaptive positional embedding employed.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4E530-476A-7EC7-C5EA-61D4506AFF92}"/>
              </a:ext>
            </a:extLst>
          </p:cNvPr>
          <p:cNvSpPr txBox="1"/>
          <p:nvPr/>
        </p:nvSpPr>
        <p:spPr>
          <a:xfrm>
            <a:off x="7822035" y="3678507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11: Overall Architecture of TIQA [2]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BF4DC-6775-6465-784F-0A7C311C868E}"/>
              </a:ext>
            </a:extLst>
          </p:cNvPr>
          <p:cNvSpPr txBox="1"/>
          <p:nvPr/>
        </p:nvSpPr>
        <p:spPr>
          <a:xfrm>
            <a:off x="1802674" y="3717885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10: Overall Architecture of DBCNN [1]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BB3D62-8416-5C8D-B8A5-F5151C405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246" y="1397195"/>
            <a:ext cx="3968364" cy="21455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605B10-FEDA-4F1B-C91D-21A9D2AB4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40" y="1377941"/>
            <a:ext cx="5563566" cy="2252362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D06752EF-015B-7D7D-766E-342224C5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3302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480219"/>
            <a:ext cx="2624897" cy="121046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Garamond" panose="02020404030301010803" pitchFamily="18" charset="0"/>
              </a:rPr>
              <a:t>MetalIQA</a:t>
            </a:r>
            <a:endParaRPr lang="en-US" sz="3000" b="1" dirty="0">
              <a:latin typeface="Garamond" panose="020204040303010108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Related Works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CCDC56-292B-8624-5713-728A00E58401}"/>
              </a:ext>
            </a:extLst>
          </p:cNvPr>
          <p:cNvSpPr>
            <a:spLocks noGrp="1"/>
          </p:cNvSpPr>
          <p:nvPr/>
        </p:nvSpPr>
        <p:spPr>
          <a:xfrm>
            <a:off x="536010" y="6296050"/>
            <a:ext cx="10515600" cy="480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[3] </a:t>
            </a:r>
            <a:r>
              <a:rPr lang="en-US" sz="800" dirty="0" err="1"/>
              <a:t>Hancheng</a:t>
            </a:r>
            <a:r>
              <a:rPr lang="en-US" sz="800" dirty="0"/>
              <a:t> Zhu, Leida Li, </a:t>
            </a:r>
            <a:r>
              <a:rPr lang="en-US" sz="800" dirty="0" err="1"/>
              <a:t>Jinjian</a:t>
            </a:r>
            <a:r>
              <a:rPr lang="en-US" sz="800" dirty="0"/>
              <a:t> Wu, </a:t>
            </a:r>
            <a:r>
              <a:rPr lang="en-US" sz="800" dirty="0" err="1"/>
              <a:t>Weisheng</a:t>
            </a:r>
            <a:r>
              <a:rPr lang="en-US" sz="800" dirty="0"/>
              <a:t> Dong, and </a:t>
            </a:r>
            <a:r>
              <a:rPr lang="en-US" sz="800" dirty="0" err="1"/>
              <a:t>Guangming</a:t>
            </a:r>
            <a:r>
              <a:rPr lang="en-US" sz="800" dirty="0"/>
              <a:t> Shi. </a:t>
            </a:r>
            <a:r>
              <a:rPr lang="en-US" sz="800" dirty="0" err="1"/>
              <a:t>Metaiqa</a:t>
            </a:r>
            <a:r>
              <a:rPr lang="en-US" sz="800" dirty="0"/>
              <a:t>: Deep meta-learning for </a:t>
            </a:r>
            <a:r>
              <a:rPr lang="en-US" sz="800" dirty="0" err="1"/>
              <a:t>noreference</a:t>
            </a:r>
            <a:r>
              <a:rPr lang="en-US" sz="800" dirty="0"/>
              <a:t> image quality assessment. In Proc. of CVPR, 2020.</a:t>
            </a:r>
          </a:p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[4] </a:t>
            </a:r>
            <a:r>
              <a:rPr lang="en-US" sz="800" dirty="0"/>
              <a:t>Sebastian </a:t>
            </a:r>
            <a:r>
              <a:rPr lang="en-US" sz="800" dirty="0" err="1"/>
              <a:t>Bosse</a:t>
            </a:r>
            <a:r>
              <a:rPr lang="en-US" sz="800" dirty="0"/>
              <a:t>, Dominique </a:t>
            </a:r>
            <a:r>
              <a:rPr lang="en-US" sz="800" dirty="0" err="1"/>
              <a:t>Maniry</a:t>
            </a:r>
            <a:r>
              <a:rPr lang="en-US" sz="800" dirty="0"/>
              <a:t>, Klaus-Robert Muller, ¨ Thomas Wiegand, and Wojciech </a:t>
            </a:r>
            <a:r>
              <a:rPr lang="en-US" sz="800" dirty="0" err="1"/>
              <a:t>Samek</a:t>
            </a:r>
            <a:r>
              <a:rPr lang="en-US" sz="800" dirty="0"/>
              <a:t>. Deep neural networks for no-reference and full-reference image quality assessment. IEEE Transactions on Image Processing, 2017.</a:t>
            </a:r>
            <a:endParaRPr lang="en-US" sz="1000" dirty="0">
              <a:latin typeface="Garamond" panose="02020404030301010803" pitchFamily="18" charset="0"/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103" y="6289976"/>
            <a:ext cx="2743200" cy="365125"/>
          </a:xfrm>
        </p:spPr>
        <p:txBody>
          <a:bodyPr/>
          <a:lstStyle/>
          <a:p>
            <a:fld id="{33C520A9-4E55-4C19-90F7-E074D28CDCB3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84BD02CF-0502-B498-CC15-BE285C754A2A}"/>
              </a:ext>
            </a:extLst>
          </p:cNvPr>
          <p:cNvSpPr txBox="1"/>
          <p:nvPr/>
        </p:nvSpPr>
        <p:spPr>
          <a:xfrm>
            <a:off x="426761" y="4219267"/>
            <a:ext cx="584821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Meta-Learning based network.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Learn prior knowledge shared by diverse distortions.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Generalized to authentic distortions.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A8FAFE-A9CA-FF56-A509-5AA890B8F3D3}"/>
              </a:ext>
            </a:extLst>
          </p:cNvPr>
          <p:cNvSpPr txBox="1">
            <a:spLocks/>
          </p:cNvSpPr>
          <p:nvPr/>
        </p:nvSpPr>
        <p:spPr>
          <a:xfrm>
            <a:off x="7818539" y="482266"/>
            <a:ext cx="1996581" cy="121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>
                <a:latin typeface="Garamond" panose="02020404030301010803" pitchFamily="18" charset="0"/>
              </a:rPr>
              <a:t>WaDIQaM</a:t>
            </a:r>
            <a:endParaRPr lang="en-US" sz="3000" b="1" dirty="0">
              <a:latin typeface="Garamond" panose="02020404030301010803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447B0-10D7-E879-48D5-CEF60D9C9961}"/>
              </a:ext>
            </a:extLst>
          </p:cNvPr>
          <p:cNvCxnSpPr>
            <a:cxnSpLocks/>
          </p:cNvCxnSpPr>
          <p:nvPr/>
        </p:nvCxnSpPr>
        <p:spPr>
          <a:xfrm>
            <a:off x="6164697" y="899004"/>
            <a:ext cx="0" cy="455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>
            <a:extLst>
              <a:ext uri="{FF2B5EF4-FFF2-40B4-BE49-F238E27FC236}">
                <a16:creationId xmlns:a16="http://schemas.microsoft.com/office/drawing/2014/main" id="{58B64C62-ACD1-355F-BC8C-0D81A081ED5C}"/>
              </a:ext>
            </a:extLst>
          </p:cNvPr>
          <p:cNvSpPr txBox="1"/>
          <p:nvPr/>
        </p:nvSpPr>
        <p:spPr>
          <a:xfrm>
            <a:off x="6343786" y="4219267"/>
            <a:ext cx="584821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CNN as feature extractor.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Estimate the weighted quality for each patch.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Regression along with pooling layer are used.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4E530-476A-7EC7-C5EA-61D4506AFF92}"/>
              </a:ext>
            </a:extLst>
          </p:cNvPr>
          <p:cNvSpPr txBox="1"/>
          <p:nvPr/>
        </p:nvSpPr>
        <p:spPr>
          <a:xfrm>
            <a:off x="7734650" y="3586512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13: Overall Architecture of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WaDIQaM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[4]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BF4DC-6775-6465-784F-0A7C311C868E}"/>
              </a:ext>
            </a:extLst>
          </p:cNvPr>
          <p:cNvSpPr txBox="1"/>
          <p:nvPr/>
        </p:nvSpPr>
        <p:spPr>
          <a:xfrm>
            <a:off x="1471734" y="3727179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12: Overall Architecture of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MetalIQA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[3]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21B1D-D4D2-2C44-C933-9841E8228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6" y="1367406"/>
            <a:ext cx="5459162" cy="2306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2B830-E9A0-D67F-FE18-C174CC2F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062" y="1509604"/>
            <a:ext cx="5852938" cy="1630254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3BDB114-9036-2131-4D7A-94419A74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5098200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480219"/>
            <a:ext cx="2624897" cy="1210469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Garamond" panose="02020404030301010803" pitchFamily="18" charset="0"/>
              </a:rPr>
              <a:t>HyperIQA</a:t>
            </a:r>
            <a:endParaRPr lang="en-US" sz="3000" b="1" dirty="0">
              <a:latin typeface="Garamond" panose="020204040303010108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Related Works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CCDC56-292B-8624-5713-728A00E58401}"/>
              </a:ext>
            </a:extLst>
          </p:cNvPr>
          <p:cNvSpPr>
            <a:spLocks noGrp="1"/>
          </p:cNvSpPr>
          <p:nvPr/>
        </p:nvSpPr>
        <p:spPr>
          <a:xfrm>
            <a:off x="536010" y="6377558"/>
            <a:ext cx="10515600" cy="277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[5] </a:t>
            </a:r>
            <a:r>
              <a:rPr lang="en-US" sz="800" dirty="0"/>
              <a:t>Shaolin </a:t>
            </a:r>
            <a:r>
              <a:rPr lang="en-US" sz="800" dirty="0" err="1"/>
              <a:t>Su</a:t>
            </a:r>
            <a:r>
              <a:rPr lang="en-US" sz="800" dirty="0"/>
              <a:t>, </a:t>
            </a:r>
            <a:r>
              <a:rPr lang="en-US" sz="800" dirty="0" err="1"/>
              <a:t>Qingsen</a:t>
            </a:r>
            <a:r>
              <a:rPr lang="en-US" sz="800" dirty="0"/>
              <a:t> Yan, Yu Zhu, Cheng Zhang, Xin Ge, </a:t>
            </a:r>
            <a:r>
              <a:rPr lang="en-US" sz="800" dirty="0" err="1"/>
              <a:t>Jinqiu</a:t>
            </a:r>
            <a:r>
              <a:rPr lang="en-US" sz="800" dirty="0"/>
              <a:t> Sun, and </a:t>
            </a:r>
            <a:r>
              <a:rPr lang="en-US" sz="800" dirty="0" err="1"/>
              <a:t>Yanning</a:t>
            </a:r>
            <a:r>
              <a:rPr lang="en-US" sz="800" dirty="0"/>
              <a:t> Zhang. Blindly assess image quality in the wild guided by a self-adaptive hyper network. In Proc. of CVPR, 2020.</a:t>
            </a:r>
          </a:p>
          <a:p>
            <a:pPr>
              <a:buNone/>
            </a:pPr>
            <a:r>
              <a:rPr lang="en-US" sz="800" dirty="0">
                <a:latin typeface="Garamond" panose="02020404030301010803" pitchFamily="18" charset="0"/>
                <a:ea typeface="+mn-lt"/>
                <a:cs typeface="+mn-lt"/>
              </a:rPr>
              <a:t>[6] </a:t>
            </a:r>
            <a:r>
              <a:rPr lang="en-US" sz="800" dirty="0"/>
              <a:t>S Alireza </a:t>
            </a:r>
            <a:r>
              <a:rPr lang="en-US" sz="800" dirty="0" err="1"/>
              <a:t>Golestaneh</a:t>
            </a:r>
            <a:r>
              <a:rPr lang="en-US" sz="800" dirty="0"/>
              <a:t>, Saba </a:t>
            </a:r>
            <a:r>
              <a:rPr lang="en-US" sz="800" dirty="0" err="1"/>
              <a:t>Dadsetan</a:t>
            </a:r>
            <a:r>
              <a:rPr lang="en-US" sz="800" dirty="0"/>
              <a:t>, and Kris M </a:t>
            </a:r>
            <a:r>
              <a:rPr lang="en-US" sz="800" dirty="0" err="1"/>
              <a:t>Kitani</a:t>
            </a:r>
            <a:r>
              <a:rPr lang="en-US" sz="800" dirty="0"/>
              <a:t>. No-reference image quality assessment via transformers, relative ranking, and self-consistency. In Proceedings of the IEEE/CVF Winter Conference on Applications of Computer Vision, 2022.</a:t>
            </a:r>
            <a:endParaRPr lang="en-US" sz="1000" dirty="0">
              <a:latin typeface="Garamond" panose="02020404030301010803" pitchFamily="18" charset="0"/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37103" y="6289976"/>
            <a:ext cx="2743200" cy="365125"/>
          </a:xfrm>
        </p:spPr>
        <p:txBody>
          <a:bodyPr/>
          <a:lstStyle/>
          <a:p>
            <a:fld id="{33C520A9-4E55-4C19-90F7-E074D28CDCB3}" type="slidenum">
              <a:rPr lang="en-US" smtClean="0"/>
              <a:t>12</a:t>
            </a:fld>
            <a:endParaRPr lang="en-US" dirty="0"/>
          </a:p>
        </p:txBody>
      </p:sp>
      <p:sp>
        <p:nvSpPr>
          <p:cNvPr id="9" name="TextBox 30">
            <a:extLst>
              <a:ext uri="{FF2B5EF4-FFF2-40B4-BE49-F238E27FC236}">
                <a16:creationId xmlns:a16="http://schemas.microsoft.com/office/drawing/2014/main" id="{84BD02CF-0502-B498-CC15-BE285C754A2A}"/>
              </a:ext>
            </a:extLst>
          </p:cNvPr>
          <p:cNvSpPr txBox="1"/>
          <p:nvPr/>
        </p:nvSpPr>
        <p:spPr>
          <a:xfrm>
            <a:off x="577965" y="4219267"/>
            <a:ext cx="5697010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Resnet used as feature extractor.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Hyper network: formulate quality perception rule relative to image content.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4A8FAFE-A9CA-FF56-A509-5AA890B8F3D3}"/>
              </a:ext>
            </a:extLst>
          </p:cNvPr>
          <p:cNvSpPr txBox="1">
            <a:spLocks/>
          </p:cNvSpPr>
          <p:nvPr/>
        </p:nvSpPr>
        <p:spPr>
          <a:xfrm>
            <a:off x="8096234" y="482266"/>
            <a:ext cx="1718886" cy="1210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latin typeface="Garamond" panose="02020404030301010803" pitchFamily="18" charset="0"/>
              </a:rPr>
              <a:t>TRES</a:t>
            </a:r>
            <a:endParaRPr lang="en-US" sz="3000" b="1" dirty="0">
              <a:latin typeface="Garamond" panose="02020404030301010803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705E71-AD2B-2FDC-C23C-1A0E4E2FD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613"/>
          <a:stretch/>
        </p:blipFill>
        <p:spPr>
          <a:xfrm>
            <a:off x="6241660" y="1627465"/>
            <a:ext cx="5794929" cy="1546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EF69C9-FEDB-79F2-B023-302A94EEC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86" y="1627465"/>
            <a:ext cx="5799091" cy="211293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5D447B0-10D7-E879-48D5-CEF60D9C9961}"/>
              </a:ext>
            </a:extLst>
          </p:cNvPr>
          <p:cNvCxnSpPr>
            <a:cxnSpLocks/>
          </p:cNvCxnSpPr>
          <p:nvPr/>
        </p:nvCxnSpPr>
        <p:spPr>
          <a:xfrm>
            <a:off x="6164697" y="899004"/>
            <a:ext cx="0" cy="455215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>
            <a:extLst>
              <a:ext uri="{FF2B5EF4-FFF2-40B4-BE49-F238E27FC236}">
                <a16:creationId xmlns:a16="http://schemas.microsoft.com/office/drawing/2014/main" id="{58B64C62-ACD1-355F-BC8C-0D81A081ED5C}"/>
              </a:ext>
            </a:extLst>
          </p:cNvPr>
          <p:cNvSpPr txBox="1"/>
          <p:nvPr/>
        </p:nvSpPr>
        <p:spPr>
          <a:xfrm>
            <a:off x="6385251" y="4219267"/>
            <a:ext cx="584821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latin typeface="Garamond" panose="02020404030301010803" pitchFamily="18" charset="0"/>
              </a:rPr>
              <a:t>Main Ideas</a:t>
            </a:r>
            <a:r>
              <a:rPr lang="en-US" sz="2200" dirty="0">
                <a:latin typeface="Garamond" panose="02020404030301010803" pitchFamily="18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Resnet for feature Extractor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Self-attention module of Transformer Encoder Layer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aramond" panose="02020404030301010803" pitchFamily="18" charset="0"/>
              </a:rPr>
              <a:t>Triplet Loss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14E530-476A-7EC7-C5EA-61D4506AFF92}"/>
              </a:ext>
            </a:extLst>
          </p:cNvPr>
          <p:cNvSpPr txBox="1"/>
          <p:nvPr/>
        </p:nvSpPr>
        <p:spPr>
          <a:xfrm>
            <a:off x="7734650" y="3586512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15: Overall Architecture of Tres [6]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BF4DC-6775-6465-784F-0A7C311C868E}"/>
              </a:ext>
            </a:extLst>
          </p:cNvPr>
          <p:cNvSpPr txBox="1"/>
          <p:nvPr/>
        </p:nvSpPr>
        <p:spPr>
          <a:xfrm>
            <a:off x="1621453" y="3744237"/>
            <a:ext cx="37582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14: Overall Architecture of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HyperIQA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[5]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2C4C953B-5F25-EBB5-855F-718F0F055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77491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3. Methodology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EC88A2-0C42-30BA-C7F3-D838187B9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65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Overview of the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A5978-A696-3017-B940-113AB04635F7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B711D-C570-0195-41EC-F3AFEAC0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140">
            <a:extLst>
              <a:ext uri="{FF2B5EF4-FFF2-40B4-BE49-F238E27FC236}">
                <a16:creationId xmlns:a16="http://schemas.microsoft.com/office/drawing/2014/main" id="{D7FB4392-1502-530C-6ED8-6EC2BB476DCC}"/>
              </a:ext>
            </a:extLst>
          </p:cNvPr>
          <p:cNvSpPr txBox="1"/>
          <p:nvPr/>
        </p:nvSpPr>
        <p:spPr>
          <a:xfrm>
            <a:off x="2562400" y="5279735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16 : Overall Structure of Proposed Architecture.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B56C1CC-944C-E1C2-4F1A-DF205014E717}"/>
              </a:ext>
            </a:extLst>
          </p:cNvPr>
          <p:cNvGrpSpPr/>
          <p:nvPr/>
        </p:nvGrpSpPr>
        <p:grpSpPr>
          <a:xfrm>
            <a:off x="1311236" y="1955340"/>
            <a:ext cx="10161153" cy="2975002"/>
            <a:chOff x="1782016" y="2088809"/>
            <a:chExt cx="10161153" cy="29750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76F7645-5217-A396-41E0-933FF30A3C38}"/>
                </a:ext>
              </a:extLst>
            </p:cNvPr>
            <p:cNvGrpSpPr/>
            <p:nvPr/>
          </p:nvGrpSpPr>
          <p:grpSpPr>
            <a:xfrm>
              <a:off x="1782016" y="2192421"/>
              <a:ext cx="1633990" cy="1244300"/>
              <a:chOff x="509032" y="1456672"/>
              <a:chExt cx="1633990" cy="1244300"/>
            </a:xfrm>
          </p:grpSpPr>
          <p:pic>
            <p:nvPicPr>
              <p:cNvPr id="12" name="Picture 11" descr="A helicopter flying in the sky&#10;&#10;Description automatically generated with medium confidence">
                <a:extLst>
                  <a:ext uri="{FF2B5EF4-FFF2-40B4-BE49-F238E27FC236}">
                    <a16:creationId xmlns:a16="http://schemas.microsoft.com/office/drawing/2014/main" id="{52C520BF-6698-ED51-1773-ADB3A8B4A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032" y="1456672"/>
                <a:ext cx="1260769" cy="892162"/>
              </a:xfrm>
              <a:prstGeom prst="rect">
                <a:avLst/>
              </a:prstGeom>
            </p:spPr>
          </p:pic>
          <p:pic>
            <p:nvPicPr>
              <p:cNvPr id="15" name="Picture 14" descr="A helicopter flying in the sky&#10;&#10;Description automatically generated with medium confidence">
                <a:extLst>
                  <a:ext uri="{FF2B5EF4-FFF2-40B4-BE49-F238E27FC236}">
                    <a16:creationId xmlns:a16="http://schemas.microsoft.com/office/drawing/2014/main" id="{E2654554-EED0-6E0A-C6C9-35984E58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439" y="1574051"/>
                <a:ext cx="1260769" cy="892162"/>
              </a:xfrm>
              <a:prstGeom prst="rect">
                <a:avLst/>
              </a:prstGeom>
            </p:spPr>
          </p:pic>
          <p:pic>
            <p:nvPicPr>
              <p:cNvPr id="16" name="Picture 15" descr="A helicopter flying in the sky&#10;&#10;Description automatically generated with medium confidence">
                <a:extLst>
                  <a:ext uri="{FF2B5EF4-FFF2-40B4-BE49-F238E27FC236}">
                    <a16:creationId xmlns:a16="http://schemas.microsoft.com/office/drawing/2014/main" id="{A225F908-8D2F-7F3C-BC80-431F01CABB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7846" y="1691431"/>
                <a:ext cx="1260769" cy="892162"/>
              </a:xfrm>
              <a:prstGeom prst="rect">
                <a:avLst/>
              </a:prstGeom>
            </p:spPr>
          </p:pic>
          <p:pic>
            <p:nvPicPr>
              <p:cNvPr id="17" name="Picture 16" descr="A helicopter flying in the sky&#10;&#10;Description automatically generated with medium confidence">
                <a:extLst>
                  <a:ext uri="{FF2B5EF4-FFF2-40B4-BE49-F238E27FC236}">
                    <a16:creationId xmlns:a16="http://schemas.microsoft.com/office/drawing/2014/main" id="{DF14A230-089D-F55A-6CF8-F843085F12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2253" y="1808810"/>
                <a:ext cx="1260769" cy="892162"/>
              </a:xfrm>
              <a:prstGeom prst="rect">
                <a:avLst/>
              </a:prstGeom>
            </p:spPr>
          </p:pic>
        </p:grp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68318AFB-63C4-31C2-F54A-AD57A53B31F8}"/>
                </a:ext>
              </a:extLst>
            </p:cNvPr>
            <p:cNvSpPr/>
            <p:nvPr/>
          </p:nvSpPr>
          <p:spPr>
            <a:xfrm>
              <a:off x="8566712" y="2645397"/>
              <a:ext cx="1837346" cy="81320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Swin Transformer Block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777428B2-4EA8-9593-EECA-F6F2E68A9BC5}"/>
                </a:ext>
              </a:extLst>
            </p:cNvPr>
            <p:cNvSpPr/>
            <p:nvPr/>
          </p:nvSpPr>
          <p:spPr>
            <a:xfrm>
              <a:off x="8797595" y="4133473"/>
              <a:ext cx="1427147" cy="6289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Weighted Quality Score</a:t>
              </a:r>
            </a:p>
          </p:txBody>
        </p:sp>
        <p:pic>
          <p:nvPicPr>
            <p:cNvPr id="29" name="Picture 28" descr="A helicopter flying in the sky&#10;&#10;Description automatically generated with medium confidence">
              <a:extLst>
                <a:ext uri="{FF2B5EF4-FFF2-40B4-BE49-F238E27FC236}">
                  <a16:creationId xmlns:a16="http://schemas.microsoft.com/office/drawing/2014/main" id="{5877128C-B015-C9CA-4FDF-A6BCEEC6E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6940" y="4092919"/>
              <a:ext cx="966228" cy="7246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FD1B65-C468-072F-6A4D-F3114E3EA091}"/>
                </a:ext>
              </a:extLst>
            </p:cNvPr>
            <p:cNvSpPr txBox="1"/>
            <p:nvPr/>
          </p:nvSpPr>
          <p:spPr>
            <a:xfrm>
              <a:off x="10976941" y="4817590"/>
              <a:ext cx="9662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highlight>
                    <a:srgbClr val="FFFF00"/>
                  </a:highlight>
                </a:rPr>
                <a:t>Score: 43.20</a:t>
              </a: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8B2E5A9-6880-938B-4665-63C583FD9F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38"/>
            <a:stretch/>
          </p:blipFill>
          <p:spPr>
            <a:xfrm>
              <a:off x="6462231" y="2088809"/>
              <a:ext cx="1415785" cy="1519650"/>
            </a:xfrm>
            <a:prstGeom prst="rect">
              <a:avLst/>
            </a:prstGeom>
          </p:spPr>
        </p:pic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CEE858DA-DB2B-A99D-7092-7C4991C016A0}"/>
                </a:ext>
              </a:extLst>
            </p:cNvPr>
            <p:cNvSpPr/>
            <p:nvPr/>
          </p:nvSpPr>
          <p:spPr>
            <a:xfrm>
              <a:off x="7997078" y="2785550"/>
              <a:ext cx="395247" cy="1768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2C2F7A51-BA1F-A219-EA59-09125FE7FFFD}"/>
                </a:ext>
              </a:extLst>
            </p:cNvPr>
            <p:cNvSpPr/>
            <p:nvPr/>
          </p:nvSpPr>
          <p:spPr>
            <a:xfrm>
              <a:off x="5820012" y="2785550"/>
              <a:ext cx="395247" cy="1768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row: Right 35">
              <a:extLst>
                <a:ext uri="{FF2B5EF4-FFF2-40B4-BE49-F238E27FC236}">
                  <a16:creationId xmlns:a16="http://schemas.microsoft.com/office/drawing/2014/main" id="{126712FD-533F-BCDA-CF05-2AFD4E5D4B91}"/>
                </a:ext>
              </a:extLst>
            </p:cNvPr>
            <p:cNvSpPr/>
            <p:nvPr/>
          </p:nvSpPr>
          <p:spPr>
            <a:xfrm>
              <a:off x="3553049" y="2799408"/>
              <a:ext cx="395247" cy="1768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5E5AF022-38AB-67C9-0B2A-2C5E90BEE6C0}"/>
                </a:ext>
              </a:extLst>
            </p:cNvPr>
            <p:cNvSpPr/>
            <p:nvPr/>
          </p:nvSpPr>
          <p:spPr>
            <a:xfrm rot="5400000">
              <a:off x="9300280" y="3703064"/>
              <a:ext cx="395247" cy="176889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98F9F464-8D59-A5CC-9790-684DD9BEFEA9}"/>
                </a:ext>
              </a:extLst>
            </p:cNvPr>
            <p:cNvSpPr/>
            <p:nvPr/>
          </p:nvSpPr>
          <p:spPr>
            <a:xfrm>
              <a:off x="10404058" y="4376731"/>
              <a:ext cx="393566" cy="142428"/>
            </a:xfrm>
            <a:prstGeom prst="rightArrow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D139AD8-D419-B9E5-D505-9B236FA8318C}"/>
                </a:ext>
              </a:extLst>
            </p:cNvPr>
            <p:cNvSpPr txBox="1"/>
            <p:nvPr/>
          </p:nvSpPr>
          <p:spPr>
            <a:xfrm>
              <a:off x="2288213" y="3957344"/>
              <a:ext cx="8789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Image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D8536E-002B-0A97-11C6-3D6829593A93}"/>
                </a:ext>
              </a:extLst>
            </p:cNvPr>
            <p:cNvSpPr txBox="1"/>
            <p:nvPr/>
          </p:nvSpPr>
          <p:spPr>
            <a:xfrm>
              <a:off x="3752783" y="3957344"/>
              <a:ext cx="24521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Pre-trained Vision Transformer (</a:t>
              </a:r>
              <a:r>
                <a:rPr lang="en-US" dirty="0" err="1"/>
                <a:t>ViT</a:t>
              </a:r>
              <a:r>
                <a:rPr lang="en-US" dirty="0"/>
                <a:t>)         [Feature Extractor]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1671F5-3FDE-676E-A868-3BA0802DD7B8}"/>
                </a:ext>
              </a:extLst>
            </p:cNvPr>
            <p:cNvSpPr txBox="1"/>
            <p:nvPr/>
          </p:nvSpPr>
          <p:spPr>
            <a:xfrm>
              <a:off x="6725280" y="3968217"/>
              <a:ext cx="11497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Attention Block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4B119BE-6195-7700-815F-A1FFB4BFBE64}"/>
                </a:ext>
              </a:extLst>
            </p:cNvPr>
            <p:cNvGrpSpPr/>
            <p:nvPr/>
          </p:nvGrpSpPr>
          <p:grpSpPr>
            <a:xfrm>
              <a:off x="4084517" y="2179213"/>
              <a:ext cx="1488523" cy="1348276"/>
              <a:chOff x="4136586" y="1118895"/>
              <a:chExt cx="5240636" cy="4010611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4C72BB57-382C-4C80-97F6-F4039559A5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6586" y="1118895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DA200C9D-9B87-65DA-D49D-B3FAE11812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7279" y="1118895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6">
                <a:extLst>
                  <a:ext uri="{FF2B5EF4-FFF2-40B4-BE49-F238E27FC236}">
                    <a16:creationId xmlns:a16="http://schemas.microsoft.com/office/drawing/2014/main" id="{294E52F2-1F61-6B1A-2A9D-8520B0979D9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7972" y="1118895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>
                <a:extLst>
                  <a:ext uri="{FF2B5EF4-FFF2-40B4-BE49-F238E27FC236}">
                    <a16:creationId xmlns:a16="http://schemas.microsoft.com/office/drawing/2014/main" id="{E1E2A956-0FB2-3B6E-5331-CEAC0DABE2B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6586" y="2510828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0">
                <a:extLst>
                  <a:ext uri="{FF2B5EF4-FFF2-40B4-BE49-F238E27FC236}">
                    <a16:creationId xmlns:a16="http://schemas.microsoft.com/office/drawing/2014/main" id="{4D2C2AF1-D337-2D36-94AE-B47C1A89FC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7279" y="2514601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id="{3BD31C02-8610-B312-E489-9BD2ED8F5B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7972" y="2514601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4">
                <a:extLst>
                  <a:ext uri="{FF2B5EF4-FFF2-40B4-BE49-F238E27FC236}">
                    <a16:creationId xmlns:a16="http://schemas.microsoft.com/office/drawing/2014/main" id="{0F06A78E-04AF-1B51-606A-2EC2CA0B39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7972" y="3910306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6">
                <a:extLst>
                  <a:ext uri="{FF2B5EF4-FFF2-40B4-BE49-F238E27FC236}">
                    <a16:creationId xmlns:a16="http://schemas.microsoft.com/office/drawing/2014/main" id="{2F7F28A6-0847-01F9-A04F-A1D876C9C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47279" y="3910306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8">
                <a:extLst>
                  <a:ext uri="{FF2B5EF4-FFF2-40B4-BE49-F238E27FC236}">
                    <a16:creationId xmlns:a16="http://schemas.microsoft.com/office/drawing/2014/main" id="{735E4564-E32F-2195-B8DD-1D29FF5185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6586" y="3902761"/>
                <a:ext cx="1619250" cy="1219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A68C9FF-23E2-4F66-12FF-669924CC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782385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39" y="215902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Detail Architecture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A5978-A696-3017-B940-113AB04635F7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B711D-C570-0195-41EC-F3AFEAC0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15</a:t>
            </a:fld>
            <a:endParaRPr lang="en-US" dirty="0"/>
          </a:p>
        </p:txBody>
      </p:sp>
      <p:sp>
        <p:nvSpPr>
          <p:cNvPr id="101" name="TextBox 140">
            <a:extLst>
              <a:ext uri="{FF2B5EF4-FFF2-40B4-BE49-F238E27FC236}">
                <a16:creationId xmlns:a16="http://schemas.microsoft.com/office/drawing/2014/main" id="{3B3713D9-659C-BAD5-F30B-443EB12012A5}"/>
              </a:ext>
            </a:extLst>
          </p:cNvPr>
          <p:cNvSpPr txBox="1"/>
          <p:nvPr/>
        </p:nvSpPr>
        <p:spPr>
          <a:xfrm>
            <a:off x="2608499" y="6116474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17 : Detail Overview of Proposed Architecture.</a:t>
            </a: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927658DB-92AE-8C62-B0BD-F9FAEB6234E9}"/>
              </a:ext>
            </a:extLst>
          </p:cNvPr>
          <p:cNvGrpSpPr/>
          <p:nvPr/>
        </p:nvGrpSpPr>
        <p:grpSpPr>
          <a:xfrm>
            <a:off x="690645" y="1157632"/>
            <a:ext cx="11097869" cy="4906141"/>
            <a:chOff x="640311" y="1124076"/>
            <a:chExt cx="11097869" cy="4906141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A23F87B-1342-729E-5ED6-0B4F34F75992}"/>
                </a:ext>
              </a:extLst>
            </p:cNvPr>
            <p:cNvSpPr txBox="1"/>
            <p:nvPr/>
          </p:nvSpPr>
          <p:spPr>
            <a:xfrm>
              <a:off x="7900865" y="5612828"/>
              <a:ext cx="228336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Weighted Quality Score</a:t>
              </a: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C02CC4B5-B458-CF9B-CC8D-A6082079EA86}"/>
                </a:ext>
              </a:extLst>
            </p:cNvPr>
            <p:cNvGrpSpPr/>
            <p:nvPr/>
          </p:nvGrpSpPr>
          <p:grpSpPr>
            <a:xfrm>
              <a:off x="640311" y="1124076"/>
              <a:ext cx="11097869" cy="4906141"/>
              <a:chOff x="556421" y="1190269"/>
              <a:chExt cx="11097869" cy="4906141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12E49CC3-1161-DDD8-C267-84E3EC9BE77F}"/>
                  </a:ext>
                </a:extLst>
              </p:cNvPr>
              <p:cNvGrpSpPr/>
              <p:nvPr/>
            </p:nvGrpSpPr>
            <p:grpSpPr>
              <a:xfrm>
                <a:off x="556421" y="2796396"/>
                <a:ext cx="5921104" cy="3300014"/>
                <a:chOff x="436284" y="1703085"/>
                <a:chExt cx="5921104" cy="3300014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2A83A87-342A-95D9-42F4-751B5973B207}"/>
                    </a:ext>
                  </a:extLst>
                </p:cNvPr>
                <p:cNvSpPr/>
                <p:nvPr/>
              </p:nvSpPr>
              <p:spPr>
                <a:xfrm>
                  <a:off x="2254343" y="1741393"/>
                  <a:ext cx="4103044" cy="8397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511E48CD-9216-BF17-CF75-DFCC2F913950}"/>
                    </a:ext>
                  </a:extLst>
                </p:cNvPr>
                <p:cNvCxnSpPr/>
                <p:nvPr/>
              </p:nvCxnSpPr>
              <p:spPr>
                <a:xfrm flipV="1">
                  <a:off x="2930869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0937E9EC-6EE4-7518-CB83-BAFBB54E3D65}"/>
                    </a:ext>
                  </a:extLst>
                </p:cNvPr>
                <p:cNvGrpSpPr/>
                <p:nvPr/>
              </p:nvGrpSpPr>
              <p:grpSpPr>
                <a:xfrm>
                  <a:off x="436284" y="3781023"/>
                  <a:ext cx="1243029" cy="1222076"/>
                  <a:chOff x="379880" y="2273180"/>
                  <a:chExt cx="1243029" cy="1222076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E12F7165-0EC9-1078-0270-27C7C31307F6}"/>
                      </a:ext>
                    </a:extLst>
                  </p:cNvPr>
                  <p:cNvGrpSpPr/>
                  <p:nvPr/>
                </p:nvGrpSpPr>
                <p:grpSpPr>
                  <a:xfrm>
                    <a:off x="379880" y="2344752"/>
                    <a:ext cx="1220015" cy="922946"/>
                    <a:chOff x="509032" y="1456672"/>
                    <a:chExt cx="1633990" cy="1244300"/>
                  </a:xfrm>
                </p:grpSpPr>
                <p:pic>
                  <p:nvPicPr>
                    <p:cNvPr id="7" name="Picture 6" descr="A helicopter flying in the sky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72DAF43B-328E-B66C-E1EC-0A52BCAFBC7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09032" y="1456672"/>
                      <a:ext cx="1260769" cy="8921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" name="Picture 7" descr="A helicopter flying in the sky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F38C191C-E227-D2B7-32DB-B95E254FE32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3439" y="1574051"/>
                      <a:ext cx="1260769" cy="8921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 descr="A helicopter flying in the sky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8378B994-5959-A157-4CBF-B23152CEFB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7846" y="1691431"/>
                      <a:ext cx="1260769" cy="89216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Picture 9" descr="A helicopter flying in the sky&#10;&#10;Description automatically generated with medium confidence">
                      <a:extLst>
                        <a:ext uri="{FF2B5EF4-FFF2-40B4-BE49-F238E27FC236}">
                          <a16:creationId xmlns:a16="http://schemas.microsoft.com/office/drawing/2014/main" id="{96552431-9EBE-3FFF-B421-DAA32456B0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2253" y="1808810"/>
                      <a:ext cx="1260769" cy="892162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3" name="Straight Connector 12">
                    <a:extLst>
                      <a:ext uri="{FF2B5EF4-FFF2-40B4-BE49-F238E27FC236}">
                        <a16:creationId xmlns:a16="http://schemas.microsoft.com/office/drawing/2014/main" id="{74845DCF-15EF-C5EF-26AD-48D3424F9E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58545" y="2273181"/>
                    <a:ext cx="0" cy="111686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Straight Connector 13">
                    <a:extLst>
                      <a:ext uri="{FF2B5EF4-FFF2-40B4-BE49-F238E27FC236}">
                        <a16:creationId xmlns:a16="http://schemas.microsoft.com/office/drawing/2014/main" id="{A5E8499F-89A2-5683-4763-FBB56F4333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68175" y="2273180"/>
                    <a:ext cx="0" cy="111686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>
                    <a:extLst>
                      <a:ext uri="{FF2B5EF4-FFF2-40B4-BE49-F238E27FC236}">
                        <a16:creationId xmlns:a16="http://schemas.microsoft.com/office/drawing/2014/main" id="{7E8C5050-A062-53A5-690B-2F1CB69B4656}"/>
                      </a:ext>
                    </a:extLst>
                  </p:cNvPr>
                  <p:cNvCxnSpPr/>
                  <p:nvPr/>
                </p:nvCxnSpPr>
                <p:spPr>
                  <a:xfrm>
                    <a:off x="1321230" y="2378387"/>
                    <a:ext cx="0" cy="1116869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>
                    <a:extLst>
                      <a:ext uri="{FF2B5EF4-FFF2-40B4-BE49-F238E27FC236}">
                        <a16:creationId xmlns:a16="http://schemas.microsoft.com/office/drawing/2014/main" id="{0E511045-3237-AED2-8D50-DE798E360A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79880" y="2758700"/>
                    <a:ext cx="1204784" cy="3992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421DE8BE-8500-BD2B-BB6D-3E17D4EEE4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18125" y="3005982"/>
                    <a:ext cx="1204784" cy="3992"/>
                  </a:xfrm>
                  <a:prstGeom prst="line">
                    <a:avLst/>
                  </a:prstGeom>
                  <a:ln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5472876F-ADEA-83C2-EC24-B74AF9CF129B}"/>
                    </a:ext>
                  </a:extLst>
                </p:cNvPr>
                <p:cNvGrpSpPr/>
                <p:nvPr/>
              </p:nvGrpSpPr>
              <p:grpSpPr>
                <a:xfrm>
                  <a:off x="2319158" y="4113790"/>
                  <a:ext cx="3973413" cy="271862"/>
                  <a:chOff x="2778069" y="3831447"/>
                  <a:chExt cx="5558761" cy="381270"/>
                </a:xfrm>
              </p:grpSpPr>
              <p:pic>
                <p:nvPicPr>
                  <p:cNvPr id="17" name="Picture 16" descr="A blue sky with clouds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D8A732AE-63E3-CCEA-85A5-B0A54D14110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78069" y="3833186"/>
                    <a:ext cx="448983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19" name="Picture 18" descr="A close up of a helicopter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C6ADF645-41D0-AB38-7CDD-142F5E85D04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412319" y="3831447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22" name="Picture 21" descr="A picture containing sky, cloud, outdoor, kite&#10;&#10;Description automatically generated">
                    <a:extLst>
                      <a:ext uri="{FF2B5EF4-FFF2-40B4-BE49-F238E27FC236}">
                        <a16:creationId xmlns:a16="http://schemas.microsoft.com/office/drawing/2014/main" id="{E9182EF9-2B00-FAE1-BC80-708A750C4B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32512" y="3831448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25" name="Picture 24" descr="A picture containing sky, cloud, outdoor, blue&#10;&#10;Description automatically generated">
                    <a:extLst>
                      <a:ext uri="{FF2B5EF4-FFF2-40B4-BE49-F238E27FC236}">
                        <a16:creationId xmlns:a16="http://schemas.microsoft.com/office/drawing/2014/main" id="{1A271008-9746-F2C2-76BA-B04690C90CD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666761" y="3831447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28" name="Picture 27" descr="A blue helicopter in the air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FD500D47-1399-0194-B920-EDF01199DA0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301010" y="3831447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30" name="Picture 29" descr="A green and purple object in the air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D548A360-4191-B81C-A759-B20D7A398B4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35260" y="3835397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32" name="Picture 31" descr="A blue sky with clouds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741B2188-21C2-35F0-5951-BE1229F9EB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552203" y="3835397"/>
                    <a:ext cx="448982" cy="377320"/>
                  </a:xfrm>
                  <a:prstGeom prst="rect">
                    <a:avLst/>
                  </a:prstGeom>
                </p:spPr>
              </p:pic>
              <p:pic>
                <p:nvPicPr>
                  <p:cNvPr id="34" name="Picture 33" descr="A blue sky with clouds&#10;&#10;Description automatically generated with low confidence">
                    <a:extLst>
                      <a:ext uri="{FF2B5EF4-FFF2-40B4-BE49-F238E27FC236}">
                        <a16:creationId xmlns:a16="http://schemas.microsoft.com/office/drawing/2014/main" id="{AFA89275-337D-0242-1849-A855182EE8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189702" y="3835397"/>
                    <a:ext cx="444281" cy="373369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 descr="A blue sky with wispy clouds&#10;&#10;Description automatically generated with medium confidence">
                    <a:extLst>
                      <a:ext uri="{FF2B5EF4-FFF2-40B4-BE49-F238E27FC236}">
                        <a16:creationId xmlns:a16="http://schemas.microsoft.com/office/drawing/2014/main" id="{E84F2AFA-6903-44B6-3F4A-6C12383C570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840949" y="3831447"/>
                    <a:ext cx="495881" cy="37336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781AA4BD-BF4D-3369-DE76-FD83F07CFECF}"/>
                    </a:ext>
                  </a:extLst>
                </p:cNvPr>
                <p:cNvSpPr/>
                <p:nvPr/>
              </p:nvSpPr>
              <p:spPr>
                <a:xfrm>
                  <a:off x="2254343" y="2850160"/>
                  <a:ext cx="4103045" cy="57884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Pretrained Vision Transformer (VIT)</a:t>
                  </a: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36498EE5-1925-3977-4833-CF074BE65868}"/>
                    </a:ext>
                  </a:extLst>
                </p:cNvPr>
                <p:cNvCxnSpPr>
                  <a:stCxn id="17" idx="0"/>
                </p:cNvCxnSpPr>
                <p:nvPr/>
              </p:nvCxnSpPr>
              <p:spPr>
                <a:xfrm flipV="1">
                  <a:off x="2479625" y="342900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>
                  <a:extLst>
                    <a:ext uri="{FF2B5EF4-FFF2-40B4-BE49-F238E27FC236}">
                      <a16:creationId xmlns:a16="http://schemas.microsoft.com/office/drawing/2014/main" id="{9D1C7CB5-9E1B-A62A-9A40-2F9956998F81}"/>
                    </a:ext>
                  </a:extLst>
                </p:cNvPr>
                <p:cNvCxnSpPr/>
                <p:nvPr/>
              </p:nvCxnSpPr>
              <p:spPr>
                <a:xfrm flipV="1">
                  <a:off x="3376302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>
                  <a:extLst>
                    <a:ext uri="{FF2B5EF4-FFF2-40B4-BE49-F238E27FC236}">
                      <a16:creationId xmlns:a16="http://schemas.microsoft.com/office/drawing/2014/main" id="{A9641CEA-823F-360C-D795-900BAEC6111E}"/>
                    </a:ext>
                  </a:extLst>
                </p:cNvPr>
                <p:cNvCxnSpPr/>
                <p:nvPr/>
              </p:nvCxnSpPr>
              <p:spPr>
                <a:xfrm flipV="1">
                  <a:off x="3829665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>
                  <a:extLst>
                    <a:ext uri="{FF2B5EF4-FFF2-40B4-BE49-F238E27FC236}">
                      <a16:creationId xmlns:a16="http://schemas.microsoft.com/office/drawing/2014/main" id="{587EAE9C-FE20-BBA9-4985-56115F18CFF4}"/>
                    </a:ext>
                  </a:extLst>
                </p:cNvPr>
                <p:cNvCxnSpPr/>
                <p:nvPr/>
              </p:nvCxnSpPr>
              <p:spPr>
                <a:xfrm flipV="1">
                  <a:off x="4283027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>
                  <a:extLst>
                    <a:ext uri="{FF2B5EF4-FFF2-40B4-BE49-F238E27FC236}">
                      <a16:creationId xmlns:a16="http://schemas.microsoft.com/office/drawing/2014/main" id="{EA07D000-3BE4-33B9-3894-67CD13EF28AF}"/>
                    </a:ext>
                  </a:extLst>
                </p:cNvPr>
                <p:cNvCxnSpPr/>
                <p:nvPr/>
              </p:nvCxnSpPr>
              <p:spPr>
                <a:xfrm flipV="1">
                  <a:off x="4732510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>
                  <a:extLst>
                    <a:ext uri="{FF2B5EF4-FFF2-40B4-BE49-F238E27FC236}">
                      <a16:creationId xmlns:a16="http://schemas.microsoft.com/office/drawing/2014/main" id="{6FC88F66-B331-4F63-58BA-C81FEC1BCC20}"/>
                    </a:ext>
                  </a:extLst>
                </p:cNvPr>
                <p:cNvCxnSpPr/>
                <p:nvPr/>
              </p:nvCxnSpPr>
              <p:spPr>
                <a:xfrm flipV="1">
                  <a:off x="5177382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>
                  <a:extLst>
                    <a:ext uri="{FF2B5EF4-FFF2-40B4-BE49-F238E27FC236}">
                      <a16:creationId xmlns:a16="http://schemas.microsoft.com/office/drawing/2014/main" id="{E61750D3-D544-2849-F7BE-D89E1B87AD5D}"/>
                    </a:ext>
                  </a:extLst>
                </p:cNvPr>
                <p:cNvCxnSpPr/>
                <p:nvPr/>
              </p:nvCxnSpPr>
              <p:spPr>
                <a:xfrm flipV="1">
                  <a:off x="6096000" y="3438008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>
                  <a:extLst>
                    <a:ext uri="{FF2B5EF4-FFF2-40B4-BE49-F238E27FC236}">
                      <a16:creationId xmlns:a16="http://schemas.microsoft.com/office/drawing/2014/main" id="{6EE7AA0F-61AB-587F-3FC5-73AD1C80B2C0}"/>
                    </a:ext>
                  </a:extLst>
                </p:cNvPr>
                <p:cNvCxnSpPr/>
                <p:nvPr/>
              </p:nvCxnSpPr>
              <p:spPr>
                <a:xfrm flipV="1">
                  <a:off x="5602341" y="3427760"/>
                  <a:ext cx="0" cy="68603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4952C-FB1E-990C-0EBE-88CE091E9630}"/>
                    </a:ext>
                  </a:extLst>
                </p:cNvPr>
                <p:cNvCxnSpPr/>
                <p:nvPr/>
              </p:nvCxnSpPr>
              <p:spPr>
                <a:xfrm>
                  <a:off x="1802674" y="4246904"/>
                  <a:ext cx="294574" cy="0"/>
                </a:xfrm>
                <a:prstGeom prst="straightConnector1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13A038F2-4541-AB64-E873-1790AE9DBB2A}"/>
                    </a:ext>
                  </a:extLst>
                </p:cNvPr>
                <p:cNvCxnSpPr/>
                <p:nvPr/>
              </p:nvCxnSpPr>
              <p:spPr>
                <a:xfrm>
                  <a:off x="1832954" y="3143053"/>
                  <a:ext cx="294574" cy="0"/>
                </a:xfrm>
                <a:prstGeom prst="straightConnector1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F206D866-7F7F-DBE7-5C87-92A911C7CDEE}"/>
                    </a:ext>
                  </a:extLst>
                </p:cNvPr>
                <p:cNvSpPr txBox="1"/>
                <p:nvPr/>
              </p:nvSpPr>
              <p:spPr>
                <a:xfrm>
                  <a:off x="682820" y="2936711"/>
                  <a:ext cx="11924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dirty="0"/>
                    <a:t>Position Embedding</a:t>
                  </a: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3E061FD-CE0C-23CF-E8A2-0C10BED0753F}"/>
                    </a:ext>
                  </a:extLst>
                </p:cNvPr>
                <p:cNvSpPr/>
                <p:nvPr/>
              </p:nvSpPr>
              <p:spPr>
                <a:xfrm>
                  <a:off x="2640092" y="2087950"/>
                  <a:ext cx="355854" cy="31489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L1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54B1D717-C164-6673-1FBC-20BDB06D5F12}"/>
                    </a:ext>
                  </a:extLst>
                </p:cNvPr>
                <p:cNvSpPr/>
                <p:nvPr/>
              </p:nvSpPr>
              <p:spPr>
                <a:xfrm>
                  <a:off x="3431133" y="2087951"/>
                  <a:ext cx="355854" cy="31489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L2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7A5D3B5F-9E57-3463-D9EC-ACC2B0545A73}"/>
                    </a:ext>
                  </a:extLst>
                </p:cNvPr>
                <p:cNvSpPr/>
                <p:nvPr/>
              </p:nvSpPr>
              <p:spPr>
                <a:xfrm>
                  <a:off x="4331748" y="2087950"/>
                  <a:ext cx="355854" cy="31489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L3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953E1C0B-3283-D759-52F7-236187328592}"/>
                    </a:ext>
                  </a:extLst>
                </p:cNvPr>
                <p:cNvSpPr/>
                <p:nvPr/>
              </p:nvSpPr>
              <p:spPr>
                <a:xfrm>
                  <a:off x="5210617" y="2087952"/>
                  <a:ext cx="355854" cy="314893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107950" dist="12700" dir="5400000" algn="ctr">
                    <a:srgbClr val="000000"/>
                  </a:outerShdw>
                </a:effectLst>
                <a:scene3d>
                  <a:camera prst="orthographicFront">
                    <a:rot lat="0" lon="0" rev="0"/>
                  </a:camera>
                  <a:lightRig rig="soft" dir="t">
                    <a:rot lat="0" lon="0" rev="0"/>
                  </a:lightRig>
                </a:scene3d>
                <a:sp3d contourW="44450" prstMaterial="matte">
                  <a:bevelT w="63500" h="63500" prst="artDeco"/>
                  <a:contourClr>
                    <a:srgbClr val="FFFFFF"/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dirty="0">
                      <a:solidFill>
                        <a:schemeClr val="tx1"/>
                      </a:solidFill>
                    </a:rPr>
                    <a:t>L4</a:t>
                  </a:r>
                </a:p>
              </p:txBody>
            </p: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03EA6CFC-FEBF-3CE4-8EA6-7E8B133C1E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18019" y="2453550"/>
                  <a:ext cx="0" cy="39661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8E668C25-1A8A-DC72-B395-6C337D23E76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609060" y="2453550"/>
                  <a:ext cx="0" cy="39661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C185268F-4D14-09A2-65A1-881BA2C513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09675" y="2453550"/>
                  <a:ext cx="0" cy="39661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67272C99-6AEB-5B30-CD47-82543FB5FC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391356" y="2453550"/>
                  <a:ext cx="0" cy="396610"/>
                </a:xfrm>
                <a:prstGeom prst="line">
                  <a:avLst/>
                </a:prstGeom>
                <a:ln w="28575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7DC2DF6-9C0A-FE13-5381-C1890BC0ADF5}"/>
                    </a:ext>
                  </a:extLst>
                </p:cNvPr>
                <p:cNvSpPr txBox="1"/>
                <p:nvPr/>
              </p:nvSpPr>
              <p:spPr>
                <a:xfrm>
                  <a:off x="3116526" y="1703085"/>
                  <a:ext cx="270061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Layer Feature Map </a:t>
                  </a:r>
                  <a:r>
                    <a:rPr lang="en-US" sz="1400" dirty="0" err="1"/>
                    <a:t>Concat</a:t>
                  </a:r>
                  <a:endParaRPr lang="en-US" sz="1400" dirty="0"/>
                </a:p>
              </p:txBody>
            </p:sp>
          </p:grp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35835C8A-5719-55D8-3264-89A2D47BA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5400000">
                <a:off x="8127812" y="3901101"/>
                <a:ext cx="1472080" cy="1925971"/>
              </a:xfrm>
              <a:prstGeom prst="rect">
                <a:avLst/>
              </a:prstGeom>
            </p:spPr>
          </p:pic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E56C4A1F-635F-6478-5497-B775CDA38969}"/>
                  </a:ext>
                </a:extLst>
              </p:cNvPr>
              <p:cNvGrpSpPr/>
              <p:nvPr/>
            </p:nvGrpSpPr>
            <p:grpSpPr>
              <a:xfrm>
                <a:off x="10688061" y="4573333"/>
                <a:ext cx="966229" cy="970892"/>
                <a:chOff x="10870686" y="4221143"/>
                <a:chExt cx="966229" cy="970892"/>
              </a:xfrm>
            </p:grpSpPr>
            <p:pic>
              <p:nvPicPr>
                <p:cNvPr id="69" name="Picture 68" descr="A helicopter flying in the sky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EF361A4A-6F31-5E11-5CF8-042BCBF5355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870686" y="4221143"/>
                  <a:ext cx="966228" cy="724671"/>
                </a:xfrm>
                <a:prstGeom prst="rect">
                  <a:avLst/>
                </a:prstGeom>
              </p:spPr>
            </p:pic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FC7C0BA-2EF0-DAA7-E140-62D61D01165C}"/>
                    </a:ext>
                  </a:extLst>
                </p:cNvPr>
                <p:cNvSpPr txBox="1"/>
                <p:nvPr/>
              </p:nvSpPr>
              <p:spPr>
                <a:xfrm>
                  <a:off x="10870687" y="4945814"/>
                  <a:ext cx="96622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000" dirty="0">
                      <a:highlight>
                        <a:srgbClr val="FFFF00"/>
                      </a:highlight>
                    </a:rPr>
                    <a:t>Score: 43.20</a:t>
                  </a:r>
                </a:p>
              </p:txBody>
            </p:sp>
          </p:grp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EC8D1D15-1108-BA90-1909-1933255D21BB}"/>
                  </a:ext>
                </a:extLst>
              </p:cNvPr>
              <p:cNvCxnSpPr/>
              <p:nvPr/>
            </p:nvCxnSpPr>
            <p:spPr>
              <a:xfrm>
                <a:off x="10103475" y="4998093"/>
                <a:ext cx="294574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Cube 80">
                <a:extLst>
                  <a:ext uri="{FF2B5EF4-FFF2-40B4-BE49-F238E27FC236}">
                    <a16:creationId xmlns:a16="http://schemas.microsoft.com/office/drawing/2014/main" id="{EB3825A9-63D7-AC03-9EFB-E76F36B375C8}"/>
                  </a:ext>
                </a:extLst>
              </p:cNvPr>
              <p:cNvSpPr/>
              <p:nvPr/>
            </p:nvSpPr>
            <p:spPr>
              <a:xfrm>
                <a:off x="8040620" y="3046348"/>
                <a:ext cx="1705854" cy="596577"/>
              </a:xfrm>
              <a:prstGeom prst="cub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SWIN</a:t>
                </a:r>
              </a:p>
            </p:txBody>
          </p: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EB2CAF6D-71C0-C9FE-98A1-705B80A347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63852" y="3783575"/>
                <a:ext cx="0" cy="319791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63775A16-DF3F-9E5C-A505-727D9BB790B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95953" y="2466363"/>
                <a:ext cx="0" cy="257885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10966A45-C873-C733-8ECA-5E17A7B6B3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35871" y="1874692"/>
                <a:ext cx="362246" cy="0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59A1ABB7-E49B-68C7-C0ED-D8AA580F3260}"/>
                  </a:ext>
                </a:extLst>
              </p:cNvPr>
              <p:cNvSpPr txBox="1"/>
              <p:nvPr/>
            </p:nvSpPr>
            <p:spPr>
              <a:xfrm>
                <a:off x="5239032" y="1253957"/>
                <a:ext cx="175722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Attention Map</a:t>
                </a:r>
              </a:p>
            </p:txBody>
          </p:sp>
          <p:cxnSp>
            <p:nvCxnSpPr>
              <p:cNvPr id="96" name="Straight Arrow Connector 95">
                <a:extLst>
                  <a:ext uri="{FF2B5EF4-FFF2-40B4-BE49-F238E27FC236}">
                    <a16:creationId xmlns:a16="http://schemas.microsoft.com/office/drawing/2014/main" id="{2FD89675-982B-39F8-4772-87CD31C3B0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4760" y="2570359"/>
                <a:ext cx="0" cy="226037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5C4F73B9-A1BD-02DF-3C57-723AF38F70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26574" y="1882771"/>
                <a:ext cx="597380" cy="2954"/>
              </a:xfrm>
              <a:prstGeom prst="straightConnector1">
                <a:avLst/>
              </a:prstGeom>
              <a:ln w="28575">
                <a:solidFill>
                  <a:schemeClr val="accent2">
                    <a:lumMod val="7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EBEA1E7-CEA3-A535-3CBE-7EAF4FC44827}"/>
                  </a:ext>
                </a:extLst>
              </p:cNvPr>
              <p:cNvSpPr/>
              <p:nvPr/>
            </p:nvSpPr>
            <p:spPr>
              <a:xfrm>
                <a:off x="2639933" y="1190269"/>
                <a:ext cx="6866614" cy="1250741"/>
              </a:xfrm>
              <a:prstGeom prst="rect">
                <a:avLst/>
              </a:prstGeom>
              <a:noFill/>
              <a:ln>
                <a:solidFill>
                  <a:schemeClr val="accent2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916B6F7-A148-E557-0167-B389D5560456}"/>
                  </a:ext>
                </a:extLst>
              </p:cNvPr>
              <p:cNvSpPr txBox="1"/>
              <p:nvPr/>
            </p:nvSpPr>
            <p:spPr>
              <a:xfrm>
                <a:off x="9633792" y="1606820"/>
                <a:ext cx="114970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Attention Block</a:t>
                </a: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B39747B1-6C98-58AD-0C93-F36ACEF7EEA4}"/>
                  </a:ext>
                </a:extLst>
              </p:cNvPr>
              <p:cNvGrpSpPr/>
              <p:nvPr/>
            </p:nvGrpSpPr>
            <p:grpSpPr>
              <a:xfrm>
                <a:off x="2935247" y="1462852"/>
                <a:ext cx="1576777" cy="844290"/>
                <a:chOff x="2783334" y="1405257"/>
                <a:chExt cx="1576777" cy="844290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BE1EA138-7565-AC1B-0A52-D3604B546213}"/>
                    </a:ext>
                  </a:extLst>
                </p:cNvPr>
                <p:cNvGrpSpPr/>
                <p:nvPr/>
              </p:nvGrpSpPr>
              <p:grpSpPr>
                <a:xfrm>
                  <a:off x="2783334" y="1479863"/>
                  <a:ext cx="684156" cy="728543"/>
                  <a:chOff x="2820367" y="1390521"/>
                  <a:chExt cx="883119" cy="844292"/>
                </a:xfrm>
              </p:grpSpPr>
              <p:sp>
                <p:nvSpPr>
                  <p:cNvPr id="11" name="Cube 10">
                    <a:extLst>
                      <a:ext uri="{FF2B5EF4-FFF2-40B4-BE49-F238E27FC236}">
                        <a16:creationId xmlns:a16="http://schemas.microsoft.com/office/drawing/2014/main" id="{B7920615-3247-8CA2-D881-3980B644652F}"/>
                      </a:ext>
                    </a:extLst>
                  </p:cNvPr>
                  <p:cNvSpPr/>
                  <p:nvPr/>
                </p:nvSpPr>
                <p:spPr>
                  <a:xfrm>
                    <a:off x="2820367" y="1390523"/>
                    <a:ext cx="393224" cy="844290"/>
                  </a:xfrm>
                  <a:prstGeom prst="cube">
                    <a:avLst>
                      <a:gd name="adj" fmla="val 61357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Cube 17">
                    <a:extLst>
                      <a:ext uri="{FF2B5EF4-FFF2-40B4-BE49-F238E27FC236}">
                        <a16:creationId xmlns:a16="http://schemas.microsoft.com/office/drawing/2014/main" id="{6D875DF3-6BE3-A0A1-0141-3CDA633FC1AA}"/>
                      </a:ext>
                    </a:extLst>
                  </p:cNvPr>
                  <p:cNvSpPr/>
                  <p:nvPr/>
                </p:nvSpPr>
                <p:spPr>
                  <a:xfrm>
                    <a:off x="2983300" y="1390523"/>
                    <a:ext cx="393224" cy="844290"/>
                  </a:xfrm>
                  <a:prstGeom prst="cube">
                    <a:avLst>
                      <a:gd name="adj" fmla="val 61357"/>
                    </a:avLst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Cube 20">
                    <a:extLst>
                      <a:ext uri="{FF2B5EF4-FFF2-40B4-BE49-F238E27FC236}">
                        <a16:creationId xmlns:a16="http://schemas.microsoft.com/office/drawing/2014/main" id="{E5C72221-9E3C-EFE6-9135-3550C80C70E6}"/>
                      </a:ext>
                    </a:extLst>
                  </p:cNvPr>
                  <p:cNvSpPr/>
                  <p:nvPr/>
                </p:nvSpPr>
                <p:spPr>
                  <a:xfrm>
                    <a:off x="3147331" y="1390522"/>
                    <a:ext cx="393224" cy="844290"/>
                  </a:xfrm>
                  <a:prstGeom prst="cube">
                    <a:avLst>
                      <a:gd name="adj" fmla="val 61357"/>
                    </a:avLst>
                  </a:prstGeom>
                  <a:solidFill>
                    <a:schemeClr val="accent6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Cube 22">
                    <a:extLst>
                      <a:ext uri="{FF2B5EF4-FFF2-40B4-BE49-F238E27FC236}">
                        <a16:creationId xmlns:a16="http://schemas.microsoft.com/office/drawing/2014/main" id="{74C51F71-E97A-7CCA-DE81-30183103A6E3}"/>
                      </a:ext>
                    </a:extLst>
                  </p:cNvPr>
                  <p:cNvSpPr/>
                  <p:nvPr/>
                </p:nvSpPr>
                <p:spPr>
                  <a:xfrm>
                    <a:off x="3299826" y="1390521"/>
                    <a:ext cx="403660" cy="838480"/>
                  </a:xfrm>
                  <a:prstGeom prst="cube">
                    <a:avLst>
                      <a:gd name="adj" fmla="val 61357"/>
                    </a:avLst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27" name="Cube 26">
                  <a:extLst>
                    <a:ext uri="{FF2B5EF4-FFF2-40B4-BE49-F238E27FC236}">
                      <a16:creationId xmlns:a16="http://schemas.microsoft.com/office/drawing/2014/main" id="{035C7335-677B-EB06-30BD-849D8A8E42AE}"/>
                    </a:ext>
                  </a:extLst>
                </p:cNvPr>
                <p:cNvSpPr/>
                <p:nvPr/>
              </p:nvSpPr>
              <p:spPr>
                <a:xfrm>
                  <a:off x="3966887" y="1405257"/>
                  <a:ext cx="393224" cy="844290"/>
                </a:xfrm>
                <a:prstGeom prst="cube">
                  <a:avLst>
                    <a:gd name="adj" fmla="val 6135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Cube 30">
                  <a:extLst>
                    <a:ext uri="{FF2B5EF4-FFF2-40B4-BE49-F238E27FC236}">
                      <a16:creationId xmlns:a16="http://schemas.microsoft.com/office/drawing/2014/main" id="{EAF4C00B-6964-AC25-FB33-4B27FD1F8159}"/>
                    </a:ext>
                  </a:extLst>
                </p:cNvPr>
                <p:cNvSpPr/>
                <p:nvPr/>
              </p:nvSpPr>
              <p:spPr>
                <a:xfrm>
                  <a:off x="3330692" y="1788317"/>
                  <a:ext cx="104589" cy="177901"/>
                </a:xfrm>
                <a:prstGeom prst="cube">
                  <a:avLst>
                    <a:gd name="adj" fmla="val 61357"/>
                  </a:avLst>
                </a:prstGeom>
                <a:solidFill>
                  <a:schemeClr val="accent4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086767A-F4A3-3F5B-08E0-68AE4A8C71C7}"/>
                    </a:ext>
                  </a:extLst>
                </p:cNvPr>
                <p:cNvCxnSpPr>
                  <a:stCxn id="31" idx="0"/>
                  <a:endCxn id="27" idx="2"/>
                </p:cNvCxnSpPr>
                <p:nvPr/>
              </p:nvCxnSpPr>
              <p:spPr>
                <a:xfrm>
                  <a:off x="3415073" y="1788317"/>
                  <a:ext cx="551814" cy="15972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C2061AFD-D2AF-FAAC-3ABF-AECEA3ED3828}"/>
                    </a:ext>
                  </a:extLst>
                </p:cNvPr>
                <p:cNvCxnSpPr>
                  <a:stCxn id="31" idx="1"/>
                  <a:endCxn id="27" idx="2"/>
                </p:cNvCxnSpPr>
                <p:nvPr/>
              </p:nvCxnSpPr>
              <p:spPr>
                <a:xfrm>
                  <a:off x="3350900" y="1852490"/>
                  <a:ext cx="615987" cy="95547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2CC4B60F-A8B7-25EC-1166-860F92917C33}"/>
                    </a:ext>
                  </a:extLst>
                </p:cNvPr>
                <p:cNvCxnSpPr>
                  <a:stCxn id="31" idx="3"/>
                  <a:endCxn id="27" idx="2"/>
                </p:cNvCxnSpPr>
                <p:nvPr/>
              </p:nvCxnSpPr>
              <p:spPr>
                <a:xfrm flipV="1">
                  <a:off x="3350900" y="1948037"/>
                  <a:ext cx="615987" cy="1818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>
                  <a:extLst>
                    <a:ext uri="{FF2B5EF4-FFF2-40B4-BE49-F238E27FC236}">
                      <a16:creationId xmlns:a16="http://schemas.microsoft.com/office/drawing/2014/main" id="{954B8BEE-A9BF-3EF4-82C8-33B2E567930C}"/>
                    </a:ext>
                  </a:extLst>
                </p:cNvPr>
                <p:cNvCxnSpPr>
                  <a:cxnSpLocks/>
                  <a:stCxn id="27" idx="2"/>
                </p:cNvCxnSpPr>
                <p:nvPr/>
              </p:nvCxnSpPr>
              <p:spPr>
                <a:xfrm flipH="1" flipV="1">
                  <a:off x="3444915" y="1896851"/>
                  <a:ext cx="521972" cy="5118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9600C35D-0B19-2555-7946-6BADCDCEA65C}"/>
                    </a:ext>
                  </a:extLst>
                </p:cNvPr>
                <p:cNvSpPr txBox="1"/>
                <p:nvPr/>
              </p:nvSpPr>
              <p:spPr>
                <a:xfrm>
                  <a:off x="3551270" y="1573885"/>
                  <a:ext cx="47979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Conv</a:t>
                  </a:r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65C85836-8392-954E-93BF-E4F0EE2DCE91}"/>
                  </a:ext>
                </a:extLst>
              </p:cNvPr>
              <p:cNvGrpSpPr/>
              <p:nvPr/>
            </p:nvGrpSpPr>
            <p:grpSpPr>
              <a:xfrm>
                <a:off x="5558113" y="1514896"/>
                <a:ext cx="933027" cy="816624"/>
                <a:chOff x="5122866" y="1532405"/>
                <a:chExt cx="933027" cy="816624"/>
              </a:xfrm>
            </p:grpSpPr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A9EF5C4B-0853-B107-CB83-6EC828CBEBEE}"/>
                    </a:ext>
                  </a:extLst>
                </p:cNvPr>
                <p:cNvSpPr/>
                <p:nvPr/>
              </p:nvSpPr>
              <p:spPr>
                <a:xfrm>
                  <a:off x="5124715" y="1532405"/>
                  <a:ext cx="931178" cy="81662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bliqueTopRight"/>
                  <a:lightRig rig="threePt" dir="t">
                    <a:rot lat="0" lon="0" rev="4800000"/>
                  </a:lightRig>
                </a:scene3d>
                <a:sp3d extrusionH="25400" prstMaterial="matte">
                  <a:bevelB w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  <p:cxnSp>
              <p:nvCxnSpPr>
                <p:cNvPr id="78" name="Straight Connector 77">
                  <a:extLst>
                    <a:ext uri="{FF2B5EF4-FFF2-40B4-BE49-F238E27FC236}">
                      <a16:creationId xmlns:a16="http://schemas.microsoft.com/office/drawing/2014/main" id="{9EC1AF11-6ACA-35F9-84DD-D376224C1E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2478" y="1532405"/>
                  <a:ext cx="0" cy="81662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bliqueTopRight"/>
                  <a:lightRig rig="threePt" dir="t">
                    <a:rot lat="0" lon="0" rev="4800000"/>
                  </a:lightRig>
                </a:scene3d>
                <a:sp3d extrusionH="25400" prstMaterial="matte">
                  <a:bevelB w="254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>
                  <a:extLst>
                    <a:ext uri="{FF2B5EF4-FFF2-40B4-BE49-F238E27FC236}">
                      <a16:creationId xmlns:a16="http://schemas.microsoft.com/office/drawing/2014/main" id="{AC36463F-2D92-73A6-07B9-EF3D20E0DE9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4715" y="1807587"/>
                  <a:ext cx="931178" cy="0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bliqueTopRight"/>
                  <a:lightRig rig="threePt" dir="t">
                    <a:rot lat="0" lon="0" rev="4800000"/>
                  </a:lightRig>
                </a:scene3d>
                <a:sp3d extrusionH="25400" prstMaterial="matte">
                  <a:bevelB w="254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C4A1AE01-8CFD-C0B7-6854-2C2A740513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122866" y="2069044"/>
                  <a:ext cx="931178" cy="0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bliqueTopRight"/>
                  <a:lightRig rig="threePt" dir="t">
                    <a:rot lat="0" lon="0" rev="4800000"/>
                  </a:lightRig>
                </a:scene3d>
                <a:sp3d extrusionH="25400" prstMaterial="matte">
                  <a:bevelB w="254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>
                  <a:extLst>
                    <a:ext uri="{FF2B5EF4-FFF2-40B4-BE49-F238E27FC236}">
                      <a16:creationId xmlns:a16="http://schemas.microsoft.com/office/drawing/2014/main" id="{4BC945E0-0FAD-790A-4C7D-FA3D8F52CF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434207" y="1532405"/>
                  <a:ext cx="0" cy="816624"/>
                </a:xfrm>
                <a:prstGeom prst="line">
                  <a:avLst/>
                </a:prstGeom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scene3d>
                  <a:camera prst="obliqueTopRight"/>
                  <a:lightRig rig="threePt" dir="t">
                    <a:rot lat="0" lon="0" rev="4800000"/>
                  </a:lightRig>
                </a:scene3d>
                <a:sp3d extrusionH="25400" prstMaterial="matte">
                  <a:bevelB w="25400"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B7B43E2A-6D55-84CD-E40A-D4B2DE8CCAAA}"/>
                    </a:ext>
                  </a:extLst>
                </p:cNvPr>
                <p:cNvSpPr/>
                <p:nvPr/>
              </p:nvSpPr>
              <p:spPr>
                <a:xfrm>
                  <a:off x="5751525" y="1532405"/>
                  <a:ext cx="297463" cy="24982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E4174138-A79A-645F-2F1E-97B9435B5FC1}"/>
                    </a:ext>
                  </a:extLst>
                </p:cNvPr>
                <p:cNvSpPr/>
                <p:nvPr/>
              </p:nvSpPr>
              <p:spPr>
                <a:xfrm>
                  <a:off x="5442812" y="1804733"/>
                  <a:ext cx="297463" cy="249829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98C5439D-487A-83B7-6B07-6A4B3B2DEA52}"/>
                    </a:ext>
                  </a:extLst>
                </p:cNvPr>
                <p:cNvSpPr/>
                <p:nvPr/>
              </p:nvSpPr>
              <p:spPr>
                <a:xfrm>
                  <a:off x="5130730" y="1535086"/>
                  <a:ext cx="297463" cy="249829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F53EFA43-BB04-B74B-9301-64B6A3471C41}"/>
                    </a:ext>
                  </a:extLst>
                </p:cNvPr>
                <p:cNvSpPr/>
                <p:nvPr/>
              </p:nvSpPr>
              <p:spPr>
                <a:xfrm>
                  <a:off x="5132099" y="2079893"/>
                  <a:ext cx="297463" cy="249829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9" name="Rectangle 98">
                  <a:extLst>
                    <a:ext uri="{FF2B5EF4-FFF2-40B4-BE49-F238E27FC236}">
                      <a16:creationId xmlns:a16="http://schemas.microsoft.com/office/drawing/2014/main" id="{7688209F-D1A0-D73D-EF4D-8154CF15915C}"/>
                    </a:ext>
                  </a:extLst>
                </p:cNvPr>
                <p:cNvSpPr/>
                <p:nvPr/>
              </p:nvSpPr>
              <p:spPr>
                <a:xfrm>
                  <a:off x="5755987" y="2083490"/>
                  <a:ext cx="297463" cy="249829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3AC90BC-8389-9C65-1E16-A3F00F1F735A}"/>
                  </a:ext>
                </a:extLst>
              </p:cNvPr>
              <p:cNvSpPr txBox="1"/>
              <p:nvPr/>
            </p:nvSpPr>
            <p:spPr>
              <a:xfrm>
                <a:off x="6688855" y="1360497"/>
                <a:ext cx="1053076" cy="507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dirty="0"/>
                  <a:t>transpose </a:t>
                </a:r>
                <a:br>
                  <a:rPr lang="en-US" sz="900" dirty="0"/>
                </a:br>
                <a:r>
                  <a:rPr lang="en-US" sz="900" dirty="0"/>
                  <a:t>&amp;</a:t>
                </a:r>
                <a:br>
                  <a:rPr lang="en-US" sz="900" dirty="0"/>
                </a:br>
                <a:r>
                  <a:rPr lang="en-US" sz="900" dirty="0"/>
                  <a:t> reshape</a:t>
                </a:r>
              </a:p>
            </p:txBody>
          </p: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069D94D-6D9A-B1CC-DD69-698892A0E9C3}"/>
                  </a:ext>
                </a:extLst>
              </p:cNvPr>
              <p:cNvGrpSpPr/>
              <p:nvPr/>
            </p:nvGrpSpPr>
            <p:grpSpPr>
              <a:xfrm>
                <a:off x="8031565" y="1599449"/>
                <a:ext cx="1158069" cy="555636"/>
                <a:chOff x="8046464" y="1657319"/>
                <a:chExt cx="1158069" cy="555636"/>
              </a:xfrm>
            </p:grpSpPr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FDAA9A8D-3F3D-46C0-A05B-06ADD80E87CE}"/>
                    </a:ext>
                  </a:extLst>
                </p:cNvPr>
                <p:cNvSpPr/>
                <p:nvPr/>
              </p:nvSpPr>
              <p:spPr>
                <a:xfrm>
                  <a:off x="8046464" y="2079316"/>
                  <a:ext cx="1158069" cy="133639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A4A145A6-FB68-DCAE-AF87-2A2740336834}"/>
                    </a:ext>
                  </a:extLst>
                </p:cNvPr>
                <p:cNvSpPr/>
                <p:nvPr/>
              </p:nvSpPr>
              <p:spPr>
                <a:xfrm>
                  <a:off x="8046464" y="1948037"/>
                  <a:ext cx="1158069" cy="118578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B64646CC-11BC-81E7-5E54-6EA77EC422F9}"/>
                    </a:ext>
                  </a:extLst>
                </p:cNvPr>
                <p:cNvSpPr/>
                <p:nvPr/>
              </p:nvSpPr>
              <p:spPr>
                <a:xfrm>
                  <a:off x="8046464" y="1791417"/>
                  <a:ext cx="1158069" cy="141145"/>
                </a:xfrm>
                <a:prstGeom prst="rect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B1C6D538-436B-46C2-5B17-4B282129FABF}"/>
                    </a:ext>
                  </a:extLst>
                </p:cNvPr>
                <p:cNvSpPr/>
                <p:nvPr/>
              </p:nvSpPr>
              <p:spPr>
                <a:xfrm>
                  <a:off x="8046464" y="1657319"/>
                  <a:ext cx="1158069" cy="137099"/>
                </a:xfrm>
                <a:prstGeom prst="rect">
                  <a:avLst/>
                </a:prstGeom>
                <a:solidFill>
                  <a:srgbClr val="B5B9D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DA022319-D5F5-603B-83B1-49215EAC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68926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7F538EDB-9CD7-8A95-A8F0-5169A4F78F75}"/>
              </a:ext>
            </a:extLst>
          </p:cNvPr>
          <p:cNvCxnSpPr>
            <a:cxnSpLocks/>
          </p:cNvCxnSpPr>
          <p:nvPr/>
        </p:nvCxnSpPr>
        <p:spPr>
          <a:xfrm flipV="1">
            <a:off x="2314833" y="2451346"/>
            <a:ext cx="728441" cy="873757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AF81FBC8-18F6-7996-6B73-906D68DCD780}"/>
              </a:ext>
            </a:extLst>
          </p:cNvPr>
          <p:cNvCxnSpPr>
            <a:cxnSpLocks/>
          </p:cNvCxnSpPr>
          <p:nvPr/>
        </p:nvCxnSpPr>
        <p:spPr>
          <a:xfrm>
            <a:off x="2314833" y="3325103"/>
            <a:ext cx="728441" cy="845888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B2C225A-6498-BB11-2FDF-B7F64644CC02}"/>
              </a:ext>
            </a:extLst>
          </p:cNvPr>
          <p:cNvSpPr/>
          <p:nvPr/>
        </p:nvSpPr>
        <p:spPr>
          <a:xfrm rot="16200000">
            <a:off x="1677638" y="3031220"/>
            <a:ext cx="939567" cy="5732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Norm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Attention Block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EA5978-A696-3017-B940-113AB04635F7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7B711D-C570-0195-41EC-F3AFEAC06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FEC5E6-7C66-D023-6DC9-7D4DD70485B5}"/>
              </a:ext>
            </a:extLst>
          </p:cNvPr>
          <p:cNvSpPr/>
          <p:nvPr/>
        </p:nvSpPr>
        <p:spPr>
          <a:xfrm>
            <a:off x="654341" y="2743200"/>
            <a:ext cx="939567" cy="11492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Feature Map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83D5EA-F4EE-DBE6-992C-7A0550D2D9C9}"/>
              </a:ext>
            </a:extLst>
          </p:cNvPr>
          <p:cNvSpPr/>
          <p:nvPr/>
        </p:nvSpPr>
        <p:spPr>
          <a:xfrm rot="16200000">
            <a:off x="3221374" y="2157463"/>
            <a:ext cx="939567" cy="5732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 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× </a:t>
            </a:r>
            <a:r>
              <a:rPr lang="en-US" dirty="0">
                <a:solidFill>
                  <a:schemeClr val="tx1"/>
                </a:solidFill>
              </a:rPr>
              <a:t>3 Conv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75D1CA-5D08-8712-0DFD-6D2E6754361A}"/>
              </a:ext>
            </a:extLst>
          </p:cNvPr>
          <p:cNvSpPr/>
          <p:nvPr/>
        </p:nvSpPr>
        <p:spPr>
          <a:xfrm rot="16200000">
            <a:off x="3221374" y="3877108"/>
            <a:ext cx="939567" cy="5732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× </a:t>
            </a:r>
            <a:r>
              <a:rPr lang="en-US" dirty="0">
                <a:solidFill>
                  <a:schemeClr val="tx1"/>
                </a:solidFill>
              </a:rPr>
              <a:t>3 Conv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4C3A1-1562-2D59-B171-8EC5A2276917}"/>
              </a:ext>
            </a:extLst>
          </p:cNvPr>
          <p:cNvSpPr/>
          <p:nvPr/>
        </p:nvSpPr>
        <p:spPr>
          <a:xfrm>
            <a:off x="5553514" y="1977501"/>
            <a:ext cx="469784" cy="429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Q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34EA4C-728C-BF74-2F72-EF6EAD3B170D}"/>
              </a:ext>
            </a:extLst>
          </p:cNvPr>
          <p:cNvSpPr/>
          <p:nvPr/>
        </p:nvSpPr>
        <p:spPr>
          <a:xfrm>
            <a:off x="4640516" y="2484729"/>
            <a:ext cx="469784" cy="429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354DEF-B003-86D6-374C-CDC538A6D4BF}"/>
              </a:ext>
            </a:extLst>
          </p:cNvPr>
          <p:cNvSpPr/>
          <p:nvPr/>
        </p:nvSpPr>
        <p:spPr>
          <a:xfrm>
            <a:off x="4640516" y="3693950"/>
            <a:ext cx="469784" cy="429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K2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902F98-A8D8-1E12-D5C1-A08B60FDD4D0}"/>
              </a:ext>
            </a:extLst>
          </p:cNvPr>
          <p:cNvSpPr/>
          <p:nvPr/>
        </p:nvSpPr>
        <p:spPr>
          <a:xfrm>
            <a:off x="5553514" y="4204374"/>
            <a:ext cx="469784" cy="4291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5" name="Flowchart: Or 14">
            <a:extLst>
              <a:ext uri="{FF2B5EF4-FFF2-40B4-BE49-F238E27FC236}">
                <a16:creationId xmlns:a16="http://schemas.microsoft.com/office/drawing/2014/main" id="{3DB3FE40-ECDB-BF65-FD9B-084C6538A4C3}"/>
              </a:ext>
            </a:extLst>
          </p:cNvPr>
          <p:cNvSpPr/>
          <p:nvPr/>
        </p:nvSpPr>
        <p:spPr>
          <a:xfrm>
            <a:off x="5520084" y="3137483"/>
            <a:ext cx="402672" cy="350935"/>
          </a:xfrm>
          <a:prstGeom prst="flowChar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228A9D6-3B83-F71C-75DA-5E69920E7A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78" b="8119"/>
          <a:stretch/>
        </p:blipFill>
        <p:spPr>
          <a:xfrm>
            <a:off x="7822476" y="3045196"/>
            <a:ext cx="573251" cy="546929"/>
          </a:xfrm>
          <a:prstGeom prst="rect">
            <a:avLst/>
          </a:prstGeom>
        </p:spPr>
      </p:pic>
      <p:sp>
        <p:nvSpPr>
          <p:cNvPr id="18" name="Flowchart: Summing Junction 17">
            <a:extLst>
              <a:ext uri="{FF2B5EF4-FFF2-40B4-BE49-F238E27FC236}">
                <a16:creationId xmlns:a16="http://schemas.microsoft.com/office/drawing/2014/main" id="{D74D5871-FA82-6468-C97E-4E3A721749B8}"/>
              </a:ext>
            </a:extLst>
          </p:cNvPr>
          <p:cNvSpPr/>
          <p:nvPr/>
        </p:nvSpPr>
        <p:spPr>
          <a:xfrm>
            <a:off x="6671917" y="3129094"/>
            <a:ext cx="327170" cy="350935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Summing Junction 18">
            <a:extLst>
              <a:ext uri="{FF2B5EF4-FFF2-40B4-BE49-F238E27FC236}">
                <a16:creationId xmlns:a16="http://schemas.microsoft.com/office/drawing/2014/main" id="{7B5C26A6-CE87-D9FC-D7B6-F3D6878A1F3E}"/>
              </a:ext>
            </a:extLst>
          </p:cNvPr>
          <p:cNvSpPr/>
          <p:nvPr/>
        </p:nvSpPr>
        <p:spPr>
          <a:xfrm>
            <a:off x="7930007" y="4222007"/>
            <a:ext cx="327170" cy="350935"/>
          </a:xfrm>
          <a:prstGeom prst="flowChartSummingJuncti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CB7223C-CE6D-AA2F-D1C6-EAC8AD2BDADC}"/>
              </a:ext>
            </a:extLst>
          </p:cNvPr>
          <p:cNvCxnSpPr>
            <a:stCxn id="6" idx="3"/>
            <a:endCxn id="7" idx="0"/>
          </p:cNvCxnSpPr>
          <p:nvPr/>
        </p:nvCxnSpPr>
        <p:spPr>
          <a:xfrm flipV="1">
            <a:off x="1593908" y="3317845"/>
            <a:ext cx="266888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873D46C-782B-4B5D-AF15-0870B6C71F02}"/>
              </a:ext>
            </a:extLst>
          </p:cNvPr>
          <p:cNvCxnSpPr>
            <a:cxnSpLocks/>
            <a:stCxn id="15" idx="6"/>
          </p:cNvCxnSpPr>
          <p:nvPr/>
        </p:nvCxnSpPr>
        <p:spPr>
          <a:xfrm>
            <a:off x="5922756" y="3312951"/>
            <a:ext cx="722723" cy="838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2EF9B0-2097-7EF6-308B-F226F6FDF37F}"/>
              </a:ext>
            </a:extLst>
          </p:cNvPr>
          <p:cNvCxnSpPr>
            <a:cxnSpLocks/>
            <a:stCxn id="18" idx="6"/>
          </p:cNvCxnSpPr>
          <p:nvPr/>
        </p:nvCxnSpPr>
        <p:spPr>
          <a:xfrm flipV="1">
            <a:off x="6999087" y="3304560"/>
            <a:ext cx="782845" cy="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C85AF2E-E6D4-B0BD-29C3-0286B1F0C5E0}"/>
              </a:ext>
            </a:extLst>
          </p:cNvPr>
          <p:cNvSpPr/>
          <p:nvPr/>
        </p:nvSpPr>
        <p:spPr>
          <a:xfrm>
            <a:off x="7822476" y="3049136"/>
            <a:ext cx="543001" cy="5429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74DE9F5-70A8-C347-3879-DC0C23560426}"/>
              </a:ext>
            </a:extLst>
          </p:cNvPr>
          <p:cNvCxnSpPr>
            <a:cxnSpLocks/>
          </p:cNvCxnSpPr>
          <p:nvPr/>
        </p:nvCxnSpPr>
        <p:spPr>
          <a:xfrm>
            <a:off x="8082150" y="3644492"/>
            <a:ext cx="0" cy="52805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CFE90B2-5AD1-18D0-52C9-F23A4190696C}"/>
              </a:ext>
            </a:extLst>
          </p:cNvPr>
          <p:cNvCxnSpPr>
            <a:cxnSpLocks/>
          </p:cNvCxnSpPr>
          <p:nvPr/>
        </p:nvCxnSpPr>
        <p:spPr>
          <a:xfrm>
            <a:off x="6077063" y="4394022"/>
            <a:ext cx="1799178" cy="44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B3822F70-748C-DC9C-5F93-77AE5162E755}"/>
              </a:ext>
            </a:extLst>
          </p:cNvPr>
          <p:cNvCxnSpPr>
            <a:endCxn id="12" idx="1"/>
          </p:cNvCxnSpPr>
          <p:nvPr/>
        </p:nvCxnSpPr>
        <p:spPr>
          <a:xfrm>
            <a:off x="3977783" y="2192072"/>
            <a:ext cx="662733" cy="507229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36E531DB-C666-B781-7AC7-93769C686BFC}"/>
              </a:ext>
            </a:extLst>
          </p:cNvPr>
          <p:cNvCxnSpPr>
            <a:stCxn id="10" idx="2"/>
            <a:endCxn id="13" idx="1"/>
          </p:cNvCxnSpPr>
          <p:nvPr/>
        </p:nvCxnSpPr>
        <p:spPr>
          <a:xfrm flipV="1">
            <a:off x="3977783" y="3908522"/>
            <a:ext cx="662733" cy="255211"/>
          </a:xfrm>
          <a:prstGeom prst="bentConnector3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742B0C8-E3EC-50F8-9BA1-1721DBED5869}"/>
              </a:ext>
            </a:extLst>
          </p:cNvPr>
          <p:cNvCxnSpPr>
            <a:cxnSpLocks/>
          </p:cNvCxnSpPr>
          <p:nvPr/>
        </p:nvCxnSpPr>
        <p:spPr>
          <a:xfrm>
            <a:off x="3977783" y="4378305"/>
            <a:ext cx="152196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590AD2A-7710-9A80-C26D-E058F520AB30}"/>
              </a:ext>
            </a:extLst>
          </p:cNvPr>
          <p:cNvCxnSpPr>
            <a:cxnSpLocks/>
          </p:cNvCxnSpPr>
          <p:nvPr/>
        </p:nvCxnSpPr>
        <p:spPr>
          <a:xfrm>
            <a:off x="3998118" y="2055953"/>
            <a:ext cx="1521966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E6C6F1C7-724B-9A97-9B96-AF071225179E}"/>
              </a:ext>
            </a:extLst>
          </p:cNvPr>
          <p:cNvCxnSpPr>
            <a:stCxn id="12" idx="3"/>
            <a:endCxn id="15" idx="0"/>
          </p:cNvCxnSpPr>
          <p:nvPr/>
        </p:nvCxnSpPr>
        <p:spPr>
          <a:xfrm>
            <a:off x="5110300" y="2699301"/>
            <a:ext cx="611120" cy="438182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58A0B8D-8AA2-0606-B6FB-FDA865DA3F5F}"/>
              </a:ext>
            </a:extLst>
          </p:cNvPr>
          <p:cNvCxnSpPr>
            <a:stCxn id="13" idx="3"/>
            <a:endCxn id="15" idx="4"/>
          </p:cNvCxnSpPr>
          <p:nvPr/>
        </p:nvCxnSpPr>
        <p:spPr>
          <a:xfrm flipV="1">
            <a:off x="5110300" y="3488418"/>
            <a:ext cx="611120" cy="420104"/>
          </a:xfrm>
          <a:prstGeom prst="bent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54DBA945-02B7-FC75-8E00-DC7722260679}"/>
              </a:ext>
            </a:extLst>
          </p:cNvPr>
          <p:cNvSpPr/>
          <p:nvPr/>
        </p:nvSpPr>
        <p:spPr>
          <a:xfrm rot="16200000">
            <a:off x="8872344" y="4301831"/>
            <a:ext cx="684646" cy="327169"/>
          </a:xfrm>
          <a:prstGeom prst="rect">
            <a:avLst/>
          </a:prstGeom>
          <a:solidFill>
            <a:srgbClr val="D9BB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× </a:t>
            </a:r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1" name="Flowchart: Or 50">
            <a:extLst>
              <a:ext uri="{FF2B5EF4-FFF2-40B4-BE49-F238E27FC236}">
                <a16:creationId xmlns:a16="http://schemas.microsoft.com/office/drawing/2014/main" id="{3D861B22-01A1-0B96-620D-F0B03A8300E0}"/>
              </a:ext>
            </a:extLst>
          </p:cNvPr>
          <p:cNvSpPr/>
          <p:nvPr/>
        </p:nvSpPr>
        <p:spPr>
          <a:xfrm>
            <a:off x="9919175" y="4243477"/>
            <a:ext cx="402672" cy="350935"/>
          </a:xfrm>
          <a:prstGeom prst="flowChar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A553E4D-A9E1-DAED-1804-7EAF233D399A}"/>
              </a:ext>
            </a:extLst>
          </p:cNvPr>
          <p:cNvCxnSpPr>
            <a:cxnSpLocks/>
          </p:cNvCxnSpPr>
          <p:nvPr/>
        </p:nvCxnSpPr>
        <p:spPr>
          <a:xfrm>
            <a:off x="8288635" y="4394022"/>
            <a:ext cx="662602" cy="70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4984244-15B9-C6DD-7A6E-B3D7F940C5DE}"/>
              </a:ext>
            </a:extLst>
          </p:cNvPr>
          <p:cNvCxnSpPr/>
          <p:nvPr/>
        </p:nvCxnSpPr>
        <p:spPr>
          <a:xfrm flipV="1">
            <a:off x="9378252" y="4417541"/>
            <a:ext cx="50893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744A74C-0878-98A6-12CE-92FC5F2F8312}"/>
              </a:ext>
            </a:extLst>
          </p:cNvPr>
          <p:cNvCxnSpPr/>
          <p:nvPr/>
        </p:nvCxnSpPr>
        <p:spPr>
          <a:xfrm flipV="1">
            <a:off x="10379440" y="4432917"/>
            <a:ext cx="508932" cy="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A3D97E49-AD6A-96E6-B9B8-0FFC6CC5643A}"/>
              </a:ext>
            </a:extLst>
          </p:cNvPr>
          <p:cNvCxnSpPr>
            <a:stCxn id="6" idx="0"/>
            <a:endCxn id="51" idx="0"/>
          </p:cNvCxnSpPr>
          <p:nvPr/>
        </p:nvCxnSpPr>
        <p:spPr>
          <a:xfrm rot="16200000" flipH="1">
            <a:off x="4872179" y="-1004855"/>
            <a:ext cx="1500277" cy="8996386"/>
          </a:xfrm>
          <a:prstGeom prst="bentConnector3">
            <a:avLst>
              <a:gd name="adj1" fmla="val -84573"/>
            </a:avLst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3677F41A-3E5A-9C34-DAAF-94B97AEF15D5}"/>
              </a:ext>
            </a:extLst>
          </p:cNvPr>
          <p:cNvSpPr txBox="1"/>
          <p:nvPr/>
        </p:nvSpPr>
        <p:spPr>
          <a:xfrm flipH="1">
            <a:off x="794614" y="3935700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H*W*C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26D0CDD-5ABB-DA13-61EE-598417EAAE40}"/>
              </a:ext>
            </a:extLst>
          </p:cNvPr>
          <p:cNvSpPr txBox="1"/>
          <p:nvPr/>
        </p:nvSpPr>
        <p:spPr>
          <a:xfrm flipH="1">
            <a:off x="7021449" y="3333340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Softmax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E681821-3AC4-F623-88CF-6FE37E0E588D}"/>
              </a:ext>
            </a:extLst>
          </p:cNvPr>
          <p:cNvSpPr txBox="1"/>
          <p:nvPr/>
        </p:nvSpPr>
        <p:spPr>
          <a:xfrm flipH="1">
            <a:off x="7518694" y="2526561"/>
            <a:ext cx="1432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Transposed-Attention Map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5E30FAF-26CC-C67F-C226-A7CCF6F45A65}"/>
              </a:ext>
            </a:extLst>
          </p:cNvPr>
          <p:cNvSpPr txBox="1"/>
          <p:nvPr/>
        </p:nvSpPr>
        <p:spPr>
          <a:xfrm flipH="1">
            <a:off x="654341" y="2357284"/>
            <a:ext cx="390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2A374C-0113-E526-BF83-762EFB0A44C6}"/>
              </a:ext>
            </a:extLst>
          </p:cNvPr>
          <p:cNvSpPr txBox="1"/>
          <p:nvPr/>
        </p:nvSpPr>
        <p:spPr>
          <a:xfrm flipH="1">
            <a:off x="10362226" y="4003272"/>
            <a:ext cx="390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618ABE2C-42BF-5511-588D-9437AA546FC1}"/>
              </a:ext>
            </a:extLst>
          </p:cNvPr>
          <p:cNvSpPr txBox="1"/>
          <p:nvPr/>
        </p:nvSpPr>
        <p:spPr>
          <a:xfrm flipH="1">
            <a:off x="10379440" y="3945008"/>
            <a:ext cx="327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^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99E1FB0-6060-C7A5-B5A1-0FD2A84AE345}"/>
              </a:ext>
            </a:extLst>
          </p:cNvPr>
          <p:cNvSpPr txBox="1"/>
          <p:nvPr/>
        </p:nvSpPr>
        <p:spPr>
          <a:xfrm flipH="1">
            <a:off x="4366933" y="1781529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H*W*C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7300DA34-1CE5-6ABC-4849-ECA31537C524}"/>
              </a:ext>
            </a:extLst>
          </p:cNvPr>
          <p:cNvSpPr txBox="1"/>
          <p:nvPr/>
        </p:nvSpPr>
        <p:spPr>
          <a:xfrm flipH="1">
            <a:off x="4947133" y="2888225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C*H*W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99B9F2-2592-7148-1387-ED53113BB911}"/>
              </a:ext>
            </a:extLst>
          </p:cNvPr>
          <p:cNvSpPr txBox="1"/>
          <p:nvPr/>
        </p:nvSpPr>
        <p:spPr>
          <a:xfrm flipH="1">
            <a:off x="4930668" y="3409802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C*H*W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0AAC589-7AD9-C72C-A947-56AFE8C38670}"/>
              </a:ext>
            </a:extLst>
          </p:cNvPr>
          <p:cNvSpPr txBox="1"/>
          <p:nvPr/>
        </p:nvSpPr>
        <p:spPr>
          <a:xfrm flipH="1">
            <a:off x="4669402" y="4399587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H*W*C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B211B01-4A79-4A20-531F-DFD31F4FCFAC}"/>
              </a:ext>
            </a:extLst>
          </p:cNvPr>
          <p:cNvSpPr txBox="1"/>
          <p:nvPr/>
        </p:nvSpPr>
        <p:spPr>
          <a:xfrm flipH="1">
            <a:off x="5877798" y="2968711"/>
            <a:ext cx="872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K=K1+K2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D5C284C-4193-72E0-1454-BFC870755547}"/>
              </a:ext>
            </a:extLst>
          </p:cNvPr>
          <p:cNvSpPr txBox="1"/>
          <p:nvPr/>
        </p:nvSpPr>
        <p:spPr>
          <a:xfrm flipH="1">
            <a:off x="8480978" y="3205276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C*C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B2777DD-4A4C-2402-BD74-F797D2860841}"/>
              </a:ext>
            </a:extLst>
          </p:cNvPr>
          <p:cNvSpPr txBox="1"/>
          <p:nvPr/>
        </p:nvSpPr>
        <p:spPr>
          <a:xfrm flipH="1">
            <a:off x="6704185" y="4388699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H*W*C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1A8858-93D9-1529-6EAE-D99742EC0044}"/>
              </a:ext>
            </a:extLst>
          </p:cNvPr>
          <p:cNvSpPr txBox="1"/>
          <p:nvPr/>
        </p:nvSpPr>
        <p:spPr>
          <a:xfrm flipH="1">
            <a:off x="8235793" y="4432917"/>
            <a:ext cx="7992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H*W*C</a:t>
            </a:r>
          </a:p>
        </p:txBody>
      </p:sp>
      <p:sp>
        <p:nvSpPr>
          <p:cNvPr id="75" name="TextBox 140">
            <a:extLst>
              <a:ext uri="{FF2B5EF4-FFF2-40B4-BE49-F238E27FC236}">
                <a16:creationId xmlns:a16="http://schemas.microsoft.com/office/drawing/2014/main" id="{DBACED6F-A434-9F35-542B-8FA78BD184C2}"/>
              </a:ext>
            </a:extLst>
          </p:cNvPr>
          <p:cNvSpPr txBox="1"/>
          <p:nvPr/>
        </p:nvSpPr>
        <p:spPr>
          <a:xfrm>
            <a:off x="2474719" y="5444171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18 : Multi-Head Dual key Transpose Attention</a:t>
            </a:r>
          </a:p>
        </p:txBody>
      </p:sp>
      <p:cxnSp>
        <p:nvCxnSpPr>
          <p:cNvPr id="78" name="Connector: Elbow 77">
            <a:extLst>
              <a:ext uri="{FF2B5EF4-FFF2-40B4-BE49-F238E27FC236}">
                <a16:creationId xmlns:a16="http://schemas.microsoft.com/office/drawing/2014/main" id="{6E3E3863-5503-4331-5874-969F720FDBA4}"/>
              </a:ext>
            </a:extLst>
          </p:cNvPr>
          <p:cNvCxnSpPr>
            <a:stCxn id="11" idx="3"/>
            <a:endCxn id="18" idx="7"/>
          </p:cNvCxnSpPr>
          <p:nvPr/>
        </p:nvCxnSpPr>
        <p:spPr>
          <a:xfrm>
            <a:off x="6023298" y="2192073"/>
            <a:ext cx="812204" cy="937021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BF11759E-1B8C-372F-1582-8A43F3F27FFD}"/>
              </a:ext>
            </a:extLst>
          </p:cNvPr>
          <p:cNvSpPr/>
          <p:nvPr/>
        </p:nvSpPr>
        <p:spPr>
          <a:xfrm rot="16200000">
            <a:off x="2759226" y="2302888"/>
            <a:ext cx="919183" cy="262015"/>
          </a:xfrm>
          <a:prstGeom prst="rect">
            <a:avLst/>
          </a:prstGeom>
          <a:solidFill>
            <a:srgbClr val="D9BB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×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81DB81-1810-4E2F-5545-09B5D4224D25}"/>
              </a:ext>
            </a:extLst>
          </p:cNvPr>
          <p:cNvSpPr/>
          <p:nvPr/>
        </p:nvSpPr>
        <p:spPr>
          <a:xfrm rot="16200000">
            <a:off x="2747529" y="4032725"/>
            <a:ext cx="919183" cy="262015"/>
          </a:xfrm>
          <a:prstGeom prst="rect">
            <a:avLst/>
          </a:prstGeom>
          <a:solidFill>
            <a:srgbClr val="D9BB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 ×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08B814-7D3F-CC25-F079-AC7A307F719D}"/>
              </a:ext>
            </a:extLst>
          </p:cNvPr>
          <p:cNvSpPr txBox="1"/>
          <p:nvPr/>
        </p:nvSpPr>
        <p:spPr>
          <a:xfrm flipH="1">
            <a:off x="2700935" y="3158164"/>
            <a:ext cx="3905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Y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7CC22A93-CC38-F875-F3D2-53CA08410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333730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615464-29CE-201B-36CD-259E682AE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17</a:t>
            </a:fld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436655-DE47-BDC9-2871-A7DD00EFEDE7}"/>
              </a:ext>
            </a:extLst>
          </p:cNvPr>
          <p:cNvGrpSpPr/>
          <p:nvPr/>
        </p:nvGrpSpPr>
        <p:grpSpPr>
          <a:xfrm>
            <a:off x="3694087" y="1377190"/>
            <a:ext cx="4552156" cy="4103619"/>
            <a:chOff x="3819922" y="1681546"/>
            <a:chExt cx="4552156" cy="410361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B44D84CB-5EB6-5D26-F9FE-F9D8D4C8F745}"/>
                </a:ext>
              </a:extLst>
            </p:cNvPr>
            <p:cNvGrpSpPr/>
            <p:nvPr/>
          </p:nvGrpSpPr>
          <p:grpSpPr>
            <a:xfrm>
              <a:off x="3819922" y="2559860"/>
              <a:ext cx="4552156" cy="3225305"/>
              <a:chOff x="3374161" y="2233935"/>
              <a:chExt cx="4552156" cy="322530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B0C8E3E-1D33-4D05-AA2C-4BF60945E379}"/>
                  </a:ext>
                </a:extLst>
              </p:cNvPr>
              <p:cNvSpPr/>
              <p:nvPr/>
            </p:nvSpPr>
            <p:spPr>
              <a:xfrm rot="16200000">
                <a:off x="3567581" y="4565961"/>
                <a:ext cx="1050201" cy="31687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LN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CC674276-4038-57A1-B61E-8498EAD6594E}"/>
                  </a:ext>
                </a:extLst>
              </p:cNvPr>
              <p:cNvSpPr/>
              <p:nvPr/>
            </p:nvSpPr>
            <p:spPr>
              <a:xfrm rot="16200000">
                <a:off x="4305440" y="4565961"/>
                <a:ext cx="1050201" cy="316871"/>
              </a:xfrm>
              <a:prstGeom prst="rect">
                <a:avLst/>
              </a:prstGeom>
              <a:solidFill>
                <a:srgbClr val="D9BB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SW-MSA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7F4A126-038C-35CB-7669-6523A0FDB779}"/>
                  </a:ext>
                </a:extLst>
              </p:cNvPr>
              <p:cNvSpPr/>
              <p:nvPr/>
            </p:nvSpPr>
            <p:spPr>
              <a:xfrm rot="16200000">
                <a:off x="5668613" y="4565961"/>
                <a:ext cx="1050201" cy="31687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LN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8983097-3707-EF91-3371-2A1AC789738A}"/>
                  </a:ext>
                </a:extLst>
              </p:cNvPr>
              <p:cNvSpPr/>
              <p:nvPr/>
            </p:nvSpPr>
            <p:spPr>
              <a:xfrm rot="16200000">
                <a:off x="6408739" y="4565961"/>
                <a:ext cx="1050201" cy="3168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</a:t>
                </a:r>
              </a:p>
            </p:txBody>
          </p:sp>
          <p:sp>
            <p:nvSpPr>
              <p:cNvPr id="17" name="Flowchart: Or 16">
                <a:extLst>
                  <a:ext uri="{FF2B5EF4-FFF2-40B4-BE49-F238E27FC236}">
                    <a16:creationId xmlns:a16="http://schemas.microsoft.com/office/drawing/2014/main" id="{17F9631E-9A11-DE4C-E5B1-D4052D1555D6}"/>
                  </a:ext>
                </a:extLst>
              </p:cNvPr>
              <p:cNvSpPr/>
              <p:nvPr/>
            </p:nvSpPr>
            <p:spPr>
              <a:xfrm rot="16200000">
                <a:off x="5387348" y="4591305"/>
                <a:ext cx="251826" cy="29937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6726C57-B77B-6440-5DFF-F7EA09DD593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63878" y="4541063"/>
                <a:ext cx="0" cy="42098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C2EFDDB1-03E4-BCFF-E02C-1405E44116C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514961" y="4217277"/>
                <a:ext cx="0" cy="104743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EDE3D950-F672-E68F-CEC9-A6F9B52FD15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6564909" y="4513900"/>
                <a:ext cx="0" cy="42098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Flowchart: Or 33">
                <a:extLst>
                  <a:ext uri="{FF2B5EF4-FFF2-40B4-BE49-F238E27FC236}">
                    <a16:creationId xmlns:a16="http://schemas.microsoft.com/office/drawing/2014/main" id="{DBD15774-DC66-6681-249B-BE01CD1BEFBC}"/>
                  </a:ext>
                </a:extLst>
              </p:cNvPr>
              <p:cNvSpPr/>
              <p:nvPr/>
            </p:nvSpPr>
            <p:spPr>
              <a:xfrm rot="16200000">
                <a:off x="7401268" y="4574707"/>
                <a:ext cx="251826" cy="29937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D00BB537-CCEA-C309-861D-AD02E4F573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92275" y="4719911"/>
                <a:ext cx="808620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Rectangle: Rounded Corners 70">
                <a:extLst>
                  <a:ext uri="{FF2B5EF4-FFF2-40B4-BE49-F238E27FC236}">
                    <a16:creationId xmlns:a16="http://schemas.microsoft.com/office/drawing/2014/main" id="{A5C97391-1733-D875-6E5C-86D979BD893C}"/>
                  </a:ext>
                </a:extLst>
              </p:cNvPr>
              <p:cNvSpPr/>
              <p:nvPr/>
            </p:nvSpPr>
            <p:spPr>
              <a:xfrm rot="16200000">
                <a:off x="4943200" y="2476122"/>
                <a:ext cx="1439502" cy="4526733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869BAF6-08FB-C234-EC69-88F033B2C208}"/>
                  </a:ext>
                </a:extLst>
              </p:cNvPr>
              <p:cNvSpPr/>
              <p:nvPr/>
            </p:nvSpPr>
            <p:spPr>
              <a:xfrm rot="16200000">
                <a:off x="3542158" y="2780158"/>
                <a:ext cx="1050201" cy="31687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LN</a:t>
                </a:r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63C99F47-1107-AD81-9F42-37BD81E6BEFD}"/>
                  </a:ext>
                </a:extLst>
              </p:cNvPr>
              <p:cNvSpPr/>
              <p:nvPr/>
            </p:nvSpPr>
            <p:spPr>
              <a:xfrm rot="16200000">
                <a:off x="4280017" y="2780158"/>
                <a:ext cx="1050201" cy="316871"/>
              </a:xfrm>
              <a:prstGeom prst="rect">
                <a:avLst/>
              </a:prstGeom>
              <a:solidFill>
                <a:srgbClr val="D9BBD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W-MSA</a:t>
                </a: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D391A41-56B0-CE84-BB92-5B3BDD4EB1A2}"/>
                  </a:ext>
                </a:extLst>
              </p:cNvPr>
              <p:cNvSpPr/>
              <p:nvPr/>
            </p:nvSpPr>
            <p:spPr>
              <a:xfrm rot="16200000">
                <a:off x="5643190" y="2780158"/>
                <a:ext cx="1050201" cy="31687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LN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28B1C4D0-C050-A7F4-9D88-3F4779818404}"/>
                  </a:ext>
                </a:extLst>
              </p:cNvPr>
              <p:cNvSpPr/>
              <p:nvPr/>
            </p:nvSpPr>
            <p:spPr>
              <a:xfrm rot="16200000">
                <a:off x="6383316" y="2780158"/>
                <a:ext cx="1050201" cy="31687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MLP</a:t>
                </a:r>
              </a:p>
            </p:txBody>
          </p:sp>
          <p:sp>
            <p:nvSpPr>
              <p:cNvPr id="113" name="Flowchart: Or 112">
                <a:extLst>
                  <a:ext uri="{FF2B5EF4-FFF2-40B4-BE49-F238E27FC236}">
                    <a16:creationId xmlns:a16="http://schemas.microsoft.com/office/drawing/2014/main" id="{19EB4FD1-A8F9-0AB0-B927-60814D349691}"/>
                  </a:ext>
                </a:extLst>
              </p:cNvPr>
              <p:cNvSpPr/>
              <p:nvPr/>
            </p:nvSpPr>
            <p:spPr>
              <a:xfrm rot="16200000">
                <a:off x="5361925" y="2805502"/>
                <a:ext cx="251826" cy="29937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912861DC-C1FE-C140-8318-FC55F8DAAB9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4438455" y="2755260"/>
                <a:ext cx="0" cy="42098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>
                <a:extLst>
                  <a:ext uri="{FF2B5EF4-FFF2-40B4-BE49-F238E27FC236}">
                    <a16:creationId xmlns:a16="http://schemas.microsoft.com/office/drawing/2014/main" id="{DEAF9123-3097-8F72-0461-73E633276C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489538" y="2431474"/>
                <a:ext cx="0" cy="1047435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BB7160E5-7FD7-4A12-5A7B-CB91C108665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6537220" y="2752797"/>
                <a:ext cx="0" cy="420989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7" name="Flowchart: Or 116">
                <a:extLst>
                  <a:ext uri="{FF2B5EF4-FFF2-40B4-BE49-F238E27FC236}">
                    <a16:creationId xmlns:a16="http://schemas.microsoft.com/office/drawing/2014/main" id="{F7FB4371-9FD5-36B5-5B38-775AF303EFE8}"/>
                  </a:ext>
                </a:extLst>
              </p:cNvPr>
              <p:cNvSpPr/>
              <p:nvPr/>
            </p:nvSpPr>
            <p:spPr>
              <a:xfrm rot="16200000">
                <a:off x="7371500" y="2803995"/>
                <a:ext cx="282077" cy="299378"/>
              </a:xfrm>
              <a:prstGeom prst="flowChartOr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5E4DE133-0AE7-6AA1-2A23-E972940AA96E}"/>
                  </a:ext>
                </a:extLst>
              </p:cNvPr>
              <p:cNvSpPr/>
              <p:nvPr/>
            </p:nvSpPr>
            <p:spPr>
              <a:xfrm rot="16200000">
                <a:off x="4917777" y="690319"/>
                <a:ext cx="1439502" cy="4526733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1" name="Straight Arrow Connector 120">
                <a:extLst>
                  <a:ext uri="{FF2B5EF4-FFF2-40B4-BE49-F238E27FC236}">
                    <a16:creationId xmlns:a16="http://schemas.microsoft.com/office/drawing/2014/main" id="{6B9248E2-D9BA-B7AF-E416-ACBAC66A99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99584" y="2974090"/>
                <a:ext cx="509239" cy="0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4" name="Connector: Elbow 123">
                <a:extLst>
                  <a:ext uri="{FF2B5EF4-FFF2-40B4-BE49-F238E27FC236}">
                    <a16:creationId xmlns:a16="http://schemas.microsoft.com/office/drawing/2014/main" id="{AE3AC939-4DB8-2C15-CF29-A5DA91DC1026}"/>
                  </a:ext>
                </a:extLst>
              </p:cNvPr>
              <p:cNvCxnSpPr>
                <a:cxnSpLocks/>
                <a:endCxn id="113" idx="2"/>
              </p:cNvCxnSpPr>
              <p:nvPr/>
            </p:nvCxnSpPr>
            <p:spPr>
              <a:xfrm>
                <a:off x="3693814" y="2989353"/>
                <a:ext cx="1794024" cy="91751"/>
              </a:xfrm>
              <a:prstGeom prst="bentConnector4">
                <a:avLst>
                  <a:gd name="adj1" fmla="val 568"/>
                  <a:gd name="adj2" fmla="val 635308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6" name="Connector: Elbow 135">
                <a:extLst>
                  <a:ext uri="{FF2B5EF4-FFF2-40B4-BE49-F238E27FC236}">
                    <a16:creationId xmlns:a16="http://schemas.microsoft.com/office/drawing/2014/main" id="{019F9492-44A0-9834-2F7C-19438018BC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12608" y="2968312"/>
                <a:ext cx="1794024" cy="91751"/>
              </a:xfrm>
              <a:prstGeom prst="bentConnector4">
                <a:avLst>
                  <a:gd name="adj1" fmla="val 568"/>
                  <a:gd name="adj2" fmla="val 635308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8" name="Connector: Elbow 137">
                <a:extLst>
                  <a:ext uri="{FF2B5EF4-FFF2-40B4-BE49-F238E27FC236}">
                    <a16:creationId xmlns:a16="http://schemas.microsoft.com/office/drawing/2014/main" id="{375D86BD-035E-E9ED-A6DE-D6F58E00D9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959669" y="2972755"/>
                <a:ext cx="3132606" cy="1785803"/>
              </a:xfrm>
              <a:prstGeom prst="bentConnector5">
                <a:avLst>
                  <a:gd name="adj1" fmla="val -22614"/>
                  <a:gd name="adj2" fmla="val 50000"/>
                  <a:gd name="adj3" fmla="val 113077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Connector: Elbow 140">
                <a:extLst>
                  <a:ext uri="{FF2B5EF4-FFF2-40B4-BE49-F238E27FC236}">
                    <a16:creationId xmlns:a16="http://schemas.microsoft.com/office/drawing/2014/main" id="{CEB776A6-9A00-20AC-7A33-8837030CB7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9237" y="4764678"/>
                <a:ext cx="1794024" cy="91751"/>
              </a:xfrm>
              <a:prstGeom prst="bentConnector4">
                <a:avLst>
                  <a:gd name="adj1" fmla="val 568"/>
                  <a:gd name="adj2" fmla="val 635308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nector: Elbow 147">
                <a:extLst>
                  <a:ext uri="{FF2B5EF4-FFF2-40B4-BE49-F238E27FC236}">
                    <a16:creationId xmlns:a16="http://schemas.microsoft.com/office/drawing/2014/main" id="{E179F893-EBF0-34B9-FED5-8091C49FB9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33156" y="4751557"/>
                <a:ext cx="1794024" cy="91751"/>
              </a:xfrm>
              <a:prstGeom prst="bentConnector4">
                <a:avLst>
                  <a:gd name="adj1" fmla="val -441"/>
                  <a:gd name="adj2" fmla="val 635308"/>
                </a:avLst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53" name="Rectangle: Rounded Corners 152">
              <a:extLst>
                <a:ext uri="{FF2B5EF4-FFF2-40B4-BE49-F238E27FC236}">
                  <a16:creationId xmlns:a16="http://schemas.microsoft.com/office/drawing/2014/main" id="{9AB336AB-0E62-BAF8-9C04-DA14E383EEF4}"/>
                </a:ext>
              </a:extLst>
            </p:cNvPr>
            <p:cNvSpPr/>
            <p:nvPr/>
          </p:nvSpPr>
          <p:spPr>
            <a:xfrm>
              <a:off x="5434737" y="1681546"/>
              <a:ext cx="1272143" cy="352416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Scale</a:t>
              </a:r>
            </a:p>
          </p:txBody>
        </p: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B687A3EA-51B0-EDA1-CB03-52C43ABB08A6}"/>
                </a:ext>
              </a:extLst>
            </p:cNvPr>
            <p:cNvCxnSpPr>
              <a:stCxn id="118" idx="3"/>
              <a:endCxn id="153" idx="2"/>
            </p:cNvCxnSpPr>
            <p:nvPr/>
          </p:nvCxnSpPr>
          <p:spPr>
            <a:xfrm flipH="1" flipV="1">
              <a:off x="6070809" y="2033962"/>
              <a:ext cx="12481" cy="52589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0" name="Rectangle 159">
            <a:extLst>
              <a:ext uri="{FF2B5EF4-FFF2-40B4-BE49-F238E27FC236}">
                <a16:creationId xmlns:a16="http://schemas.microsoft.com/office/drawing/2014/main" id="{80A7D990-827B-527B-DBA2-6333AEA1A10F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Methodology</a:t>
            </a:r>
          </a:p>
        </p:txBody>
      </p:sp>
      <p:sp>
        <p:nvSpPr>
          <p:cNvPr id="161" name="Title 1">
            <a:extLst>
              <a:ext uri="{FF2B5EF4-FFF2-40B4-BE49-F238E27FC236}">
                <a16:creationId xmlns:a16="http://schemas.microsoft.com/office/drawing/2014/main" id="{3B1A808A-068A-3D6E-D52A-75136EEA8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 err="1">
                <a:latin typeface="Garamond" panose="02020404030301010803" pitchFamily="18" charset="0"/>
              </a:rPr>
              <a:t>Swin</a:t>
            </a:r>
            <a:r>
              <a:rPr lang="en-US" sz="3000" b="1" dirty="0">
                <a:latin typeface="Garamond" panose="02020404030301010803" pitchFamily="18" charset="0"/>
              </a:rPr>
              <a:t> Block</a:t>
            </a:r>
          </a:p>
        </p:txBody>
      </p:sp>
      <p:sp>
        <p:nvSpPr>
          <p:cNvPr id="163" name="TextBox 140">
            <a:extLst>
              <a:ext uri="{FF2B5EF4-FFF2-40B4-BE49-F238E27FC236}">
                <a16:creationId xmlns:a16="http://schemas.microsoft.com/office/drawing/2014/main" id="{3987D638-4526-EFDE-EC67-AF275E950FC5}"/>
              </a:ext>
            </a:extLst>
          </p:cNvPr>
          <p:cNvSpPr txBox="1"/>
          <p:nvPr/>
        </p:nvSpPr>
        <p:spPr>
          <a:xfrm>
            <a:off x="3284591" y="5724904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19 : Scaled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Transformer Block</a:t>
            </a:r>
          </a:p>
        </p:txBody>
      </p:sp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156C4F9B-F956-AE4D-C5C9-C4313674C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681427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Contributions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6034C-D188-DCD1-D420-8803A16E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7"/>
            <a:ext cx="11401720" cy="45018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 sz="2200" dirty="0">
                <a:latin typeface="Garamond"/>
              </a:rPr>
              <a:t>Propose a deep learning blind image quality assessment which predicts the quality of image without the reference image irrespective of distortion types.</a:t>
            </a:r>
          </a:p>
          <a:p>
            <a:pPr marL="457200" indent="-457200"/>
            <a:endParaRPr lang="en-US" sz="2200" dirty="0">
              <a:latin typeface="Garamond"/>
            </a:endParaRPr>
          </a:p>
          <a:p>
            <a:pPr marL="457200" indent="-457200"/>
            <a:r>
              <a:rPr lang="en-US" sz="2200" dirty="0">
                <a:latin typeface="Garamond"/>
              </a:rPr>
              <a:t>Multi-Head transpose attention block along with dual key attention for </a:t>
            </a:r>
            <a:r>
              <a:rPr lang="en-US" sz="2200" dirty="0">
                <a:latin typeface="Garamond" panose="02020404030301010803" pitchFamily="18" charset="0"/>
              </a:rPr>
              <a:t>capturing both local and global dependencies in image features.</a:t>
            </a: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  <a:p>
            <a:pPr marL="457200" indent="-457200"/>
            <a:r>
              <a:rPr lang="en-US" sz="2200" dirty="0">
                <a:latin typeface="Garamond" panose="02020404030301010803" pitchFamily="18" charset="0"/>
              </a:rPr>
              <a:t>Contextual information and long-dependencies with the help of </a:t>
            </a:r>
            <a:r>
              <a:rPr lang="en-US" sz="2200" dirty="0" err="1">
                <a:latin typeface="Garamond" panose="02020404030301010803" pitchFamily="18" charset="0"/>
              </a:rPr>
              <a:t>Swin</a:t>
            </a:r>
            <a:r>
              <a:rPr lang="en-US" sz="2200" dirty="0">
                <a:latin typeface="Garamond" panose="02020404030301010803" pitchFamily="18" charset="0"/>
              </a:rPr>
              <a:t> Transformer.</a:t>
            </a: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  <a:p>
            <a:pPr marL="457200" indent="-457200"/>
            <a:r>
              <a:rPr lang="en-US" sz="2200" dirty="0">
                <a:latin typeface="Garamond" panose="02020404030301010803" pitchFamily="18" charset="0"/>
              </a:rPr>
              <a:t>Achieve improvements in 4 different datasets relative to state of art models.</a:t>
            </a:r>
            <a:endParaRPr lang="en-US" sz="2200" dirty="0">
              <a:latin typeface="Garamon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+mn-lt"/>
                <a:cs typeface="+mn-lt"/>
              </a:rPr>
              <a:t>Contributions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2841E-3939-780B-773A-8A20FC5E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18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433F1F8D-7890-2A1F-D2F8-52CD06BB5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096404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4. Experiments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1D29B4-D37E-267E-79E3-68893DB10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8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Outline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6034C-D188-DCD1-D420-8803A16E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6"/>
            <a:ext cx="11401720" cy="505221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600" dirty="0">
                <a:latin typeface="Garamond" panose="02020404030301010803" pitchFamily="18" charset="0"/>
              </a:rPr>
              <a:t>Introduction: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Garamond"/>
              </a:rPr>
              <a:t>Problem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Garamond"/>
              </a:rPr>
              <a:t>Hypothesis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600" dirty="0">
                <a:latin typeface="Garamond"/>
              </a:rPr>
              <a:t>Related Works:</a:t>
            </a:r>
          </a:p>
          <a:p>
            <a:pPr marL="800100" lvl="2" indent="-342900">
              <a:lnSpc>
                <a:spcPct val="120000"/>
              </a:lnSpc>
              <a:spcBef>
                <a:spcPts val="1000"/>
              </a:spcBef>
            </a:pPr>
            <a:r>
              <a:rPr lang="en-US" sz="2200" dirty="0">
                <a:latin typeface="Garamond"/>
              </a:rPr>
              <a:t>DBCNN, TIQA, </a:t>
            </a:r>
            <a:r>
              <a:rPr lang="en-US" sz="2200" dirty="0" err="1">
                <a:latin typeface="Garamond"/>
              </a:rPr>
              <a:t>MetalIQA</a:t>
            </a:r>
            <a:r>
              <a:rPr lang="en-US" sz="2200" dirty="0">
                <a:latin typeface="Garamond"/>
              </a:rPr>
              <a:t>, P2P-BM, </a:t>
            </a:r>
            <a:r>
              <a:rPr lang="en-US" sz="2200" dirty="0" err="1">
                <a:latin typeface="Garamond"/>
              </a:rPr>
              <a:t>HyperIQA</a:t>
            </a:r>
            <a:r>
              <a:rPr lang="en-US" sz="2200" dirty="0">
                <a:latin typeface="Garamond"/>
              </a:rPr>
              <a:t>, </a:t>
            </a:r>
            <a:r>
              <a:rPr lang="en-US" sz="2200" dirty="0" err="1">
                <a:latin typeface="Garamond"/>
              </a:rPr>
              <a:t>TReS</a:t>
            </a:r>
            <a:endParaRPr lang="en-US" sz="2200" dirty="0">
              <a:latin typeface="Garamond"/>
            </a:endParaRP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600" dirty="0">
                <a:latin typeface="Garamond" panose="02020404030301010803" pitchFamily="18" charset="0"/>
              </a:rPr>
              <a:t>Methodology:</a:t>
            </a:r>
          </a:p>
          <a:p>
            <a:pPr lvl="1">
              <a:lnSpc>
                <a:spcPct val="120000"/>
              </a:lnSpc>
            </a:pPr>
            <a:r>
              <a:rPr lang="en-US" dirty="0">
                <a:latin typeface="Garamond"/>
              </a:rPr>
              <a:t>Architecture Overview, Detail Architecture, Dual Attention Block</a:t>
            </a:r>
          </a:p>
          <a:p>
            <a:pPr marL="514350" indent="-514350">
              <a:lnSpc>
                <a:spcPct val="120000"/>
              </a:lnSpc>
              <a:buFont typeface="Calibri Light" panose="020F0302020204030204"/>
              <a:buAutoNum type="arabicPeriod"/>
            </a:pPr>
            <a:r>
              <a:rPr lang="en-US" sz="2600" dirty="0">
                <a:latin typeface="Garamond"/>
              </a:rPr>
              <a:t>Contributions</a:t>
            </a:r>
          </a:p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sz="2600" dirty="0">
                <a:latin typeface="Garamond"/>
              </a:rPr>
              <a:t>Experiments: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>
                <a:latin typeface="Garamond" panose="02020404030301010803" pitchFamily="18" charset="0"/>
              </a:rPr>
              <a:t>Datasets, Evaluation Metrics, Results, Ablation Study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600" dirty="0">
                <a:latin typeface="Garamond"/>
              </a:rPr>
              <a:t>Conclusion and Future Work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5ABF2A05-A2E0-3EE5-55AD-E4B6A962D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924741-D922-F3BB-B454-5D15A823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94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Datasets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09B06-7FF4-C77B-E4CF-104DDF4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7"/>
            <a:ext cx="11401720" cy="33011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b="1" dirty="0">
                <a:latin typeface="Garamond"/>
                <a:cs typeface="Calibri"/>
              </a:rPr>
              <a:t>LIVE [1] : </a:t>
            </a:r>
            <a:r>
              <a:rPr lang="en-US" sz="2400" dirty="0">
                <a:latin typeface="Garamond"/>
                <a:cs typeface="Calibri"/>
              </a:rPr>
              <a:t>Distorted data with different distortion types.</a:t>
            </a: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US" sz="2400" b="1" dirty="0">
                <a:latin typeface="Garamond"/>
                <a:ea typeface="+mn-lt"/>
                <a:cs typeface="+mn-lt"/>
              </a:rPr>
              <a:t>CSIQ [2]:  </a:t>
            </a:r>
            <a:r>
              <a:rPr lang="en-US" sz="2400" dirty="0">
                <a:latin typeface="Garamond"/>
                <a:ea typeface="+mn-lt"/>
                <a:cs typeface="+mn-lt"/>
              </a:rPr>
              <a:t>Original data and six different types of distortions in each.</a:t>
            </a: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US" sz="2400" b="1" dirty="0">
                <a:latin typeface="Garamond"/>
                <a:ea typeface="+mn-lt"/>
                <a:cs typeface="+mn-lt"/>
              </a:rPr>
              <a:t>TID2013 [3]:</a:t>
            </a:r>
            <a:r>
              <a:rPr lang="en-US" sz="2400" dirty="0">
                <a:latin typeface="Garamond"/>
                <a:ea typeface="+mn-lt"/>
                <a:cs typeface="+mn-lt"/>
              </a:rPr>
              <a:t> Dataset of 3000 distorted images.</a:t>
            </a:r>
          </a:p>
          <a:p>
            <a:pPr marL="285750" indent="-285750" algn="just">
              <a:lnSpc>
                <a:spcPct val="150000"/>
              </a:lnSpc>
              <a:buFont typeface="Arial,Sans-Serif"/>
              <a:buChar char="•"/>
            </a:pPr>
            <a:r>
              <a:rPr lang="en-US" sz="2400" b="1" dirty="0">
                <a:latin typeface="Garamond"/>
                <a:ea typeface="+mn-lt"/>
                <a:cs typeface="+mn-lt"/>
              </a:rPr>
              <a:t>KADID-10K [4]:</a:t>
            </a:r>
            <a:r>
              <a:rPr lang="en-US" sz="2400" dirty="0">
                <a:latin typeface="Garamond"/>
                <a:ea typeface="+mn-lt"/>
                <a:cs typeface="+mn-lt"/>
              </a:rPr>
              <a:t> Data containing 81 pristine images, each degraded by 25 distortions in 5 levels.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1F3421B-5E44-BA7E-CF86-36847EE481F2}"/>
              </a:ext>
            </a:extLst>
          </p:cNvPr>
          <p:cNvSpPr>
            <a:spLocks noGrp="1"/>
          </p:cNvSpPr>
          <p:nvPr/>
        </p:nvSpPr>
        <p:spPr>
          <a:xfrm>
            <a:off x="241113" y="5797094"/>
            <a:ext cx="11709774" cy="8707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latin typeface="Garamond" panose="02020404030301010803" pitchFamily="18" charset="0"/>
              </a:rPr>
              <a:t>[1]. </a:t>
            </a:r>
            <a:r>
              <a:rPr lang="en-US" sz="800" dirty="0"/>
              <a:t>Hamid R Sheikh, Muhammad F Sabir, and Alan C </a:t>
            </a:r>
            <a:r>
              <a:rPr lang="en-US" sz="800" dirty="0" err="1"/>
              <a:t>Bovik</a:t>
            </a:r>
            <a:r>
              <a:rPr lang="en-US" sz="800" dirty="0"/>
              <a:t>. A statistical evaluation of recent full reference image quality assessment algorithms. IEEE Transactions on Image Processing, 2006.</a:t>
            </a:r>
          </a:p>
          <a:p>
            <a:pPr marL="0" indent="0">
              <a:buNone/>
            </a:pPr>
            <a:r>
              <a:rPr lang="en-US" sz="800" dirty="0">
                <a:latin typeface="Garamond" panose="02020404030301010803" pitchFamily="18" charset="0"/>
              </a:rPr>
              <a:t>[2]. </a:t>
            </a:r>
            <a:r>
              <a:rPr lang="en-US" sz="800" dirty="0"/>
              <a:t>Eric Cooper Larson and Damon Michael Chandler. Most apparent distortion: full-reference image quality assessment and the role of strategy. Journal of electronic imaging, 2010. </a:t>
            </a:r>
          </a:p>
          <a:p>
            <a:pPr marL="0" indent="0">
              <a:buNone/>
            </a:pPr>
            <a:r>
              <a:rPr lang="en-US" sz="800" dirty="0">
                <a:latin typeface="Garamond" panose="02020404030301010803" pitchFamily="18" charset="0"/>
              </a:rPr>
              <a:t>[3]. </a:t>
            </a:r>
            <a:r>
              <a:rPr lang="en-US" sz="800" dirty="0"/>
              <a:t>Nikolay </a:t>
            </a:r>
            <a:r>
              <a:rPr lang="en-US" sz="800" dirty="0" err="1"/>
              <a:t>Ponomarenko</a:t>
            </a:r>
            <a:r>
              <a:rPr lang="en-US" sz="800" dirty="0"/>
              <a:t>, Lina </a:t>
            </a:r>
            <a:r>
              <a:rPr lang="en-US" sz="800" dirty="0" err="1"/>
              <a:t>Jin</a:t>
            </a:r>
            <a:r>
              <a:rPr lang="en-US" sz="800" dirty="0"/>
              <a:t>, Oleg </a:t>
            </a:r>
            <a:r>
              <a:rPr lang="en-US" sz="800" dirty="0" err="1"/>
              <a:t>Ieremeiev</a:t>
            </a:r>
            <a:r>
              <a:rPr lang="en-US" sz="800" dirty="0"/>
              <a:t>, Vladimir Lukin, Karen </a:t>
            </a:r>
            <a:r>
              <a:rPr lang="en-US" sz="800" dirty="0" err="1"/>
              <a:t>Egiazarian</a:t>
            </a:r>
            <a:r>
              <a:rPr lang="en-US" sz="800" dirty="0"/>
              <a:t>, Jaakko Astola, Benoit </a:t>
            </a:r>
            <a:r>
              <a:rPr lang="en-US" sz="800" dirty="0" err="1"/>
              <a:t>Vozel</a:t>
            </a:r>
            <a:r>
              <a:rPr lang="en-US" sz="800" dirty="0"/>
              <a:t>, </a:t>
            </a:r>
            <a:r>
              <a:rPr lang="en-US" sz="800" dirty="0" err="1"/>
              <a:t>Kacem</a:t>
            </a:r>
            <a:r>
              <a:rPr lang="en-US" sz="800" dirty="0"/>
              <a:t> </a:t>
            </a:r>
            <a:r>
              <a:rPr lang="en-US" sz="800" dirty="0" err="1"/>
              <a:t>Chehdi</a:t>
            </a:r>
            <a:r>
              <a:rPr lang="en-US" sz="800" dirty="0"/>
              <a:t>, Marco Carli, Federica Battisti, et al. Image database tid2013: Peculiarities, results and perspectives. Signal processing: Image communication, 2015.</a:t>
            </a:r>
          </a:p>
          <a:p>
            <a:pPr marL="0" indent="0">
              <a:buNone/>
            </a:pPr>
            <a:r>
              <a:rPr lang="en-US" sz="800" dirty="0">
                <a:latin typeface="Garamond" panose="02020404030301010803" pitchFamily="18" charset="0"/>
              </a:rPr>
              <a:t>[4]. </a:t>
            </a:r>
            <a:r>
              <a:rPr lang="en-US" sz="800" dirty="0" err="1"/>
              <a:t>Hanhe</a:t>
            </a:r>
            <a:r>
              <a:rPr lang="en-US" sz="800" dirty="0"/>
              <a:t> Lin, Vlad </a:t>
            </a:r>
            <a:r>
              <a:rPr lang="en-US" sz="800" dirty="0" err="1"/>
              <a:t>Hosu</a:t>
            </a:r>
            <a:r>
              <a:rPr lang="en-US" sz="800" dirty="0"/>
              <a:t>, and Dietmar </a:t>
            </a:r>
            <a:r>
              <a:rPr lang="en-US" sz="800" dirty="0" err="1"/>
              <a:t>Saupe</a:t>
            </a:r>
            <a:r>
              <a:rPr lang="en-US" sz="800" dirty="0"/>
              <a:t>. Kadid-10k: A large-scale artificially distorted </a:t>
            </a:r>
            <a:r>
              <a:rPr lang="en-US" sz="800" dirty="0" err="1"/>
              <a:t>iqa</a:t>
            </a:r>
            <a:r>
              <a:rPr lang="en-US" sz="800" dirty="0"/>
              <a:t> database. In 2019 Eleventh International Conference on Quality of Multimedia Experience, 2019.</a:t>
            </a:r>
            <a:endParaRPr lang="en-US" sz="800" dirty="0">
              <a:latin typeface="Garamond" panose="02020404030301010803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4D642-3187-D33D-5467-E8EC3379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20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0E23AAD1-9949-9DA8-E62C-A870584D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58355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21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Summary of IQA datasets</a:t>
            </a:r>
            <a:endParaRPr lang="en-US" sz="3000" b="1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3160FFF-E3BB-4079-2962-304A0FF8F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611763"/>
              </p:ext>
            </p:extLst>
          </p:nvPr>
        </p:nvGraphicFramePr>
        <p:xfrm>
          <a:off x="499145" y="2740356"/>
          <a:ext cx="4996122" cy="1524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65374">
                  <a:extLst>
                    <a:ext uri="{9D8B030D-6E8A-4147-A177-3AD203B41FA5}">
                      <a16:colId xmlns:a16="http://schemas.microsoft.com/office/drawing/2014/main" val="3338986424"/>
                    </a:ext>
                  </a:extLst>
                </a:gridCol>
                <a:gridCol w="1665374">
                  <a:extLst>
                    <a:ext uri="{9D8B030D-6E8A-4147-A177-3AD203B41FA5}">
                      <a16:colId xmlns:a16="http://schemas.microsoft.com/office/drawing/2014/main" val="3865265051"/>
                    </a:ext>
                  </a:extLst>
                </a:gridCol>
                <a:gridCol w="1665374">
                  <a:extLst>
                    <a:ext uri="{9D8B030D-6E8A-4147-A177-3AD203B41FA5}">
                      <a16:colId xmlns:a16="http://schemas.microsoft.com/office/drawing/2014/main" val="1853957568"/>
                    </a:ext>
                  </a:extLst>
                </a:gridCol>
              </a:tblGrid>
              <a:tr h="2836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Dataset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Distorted Images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Types of Distortion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82247"/>
                  </a:ext>
                </a:extLst>
              </a:tr>
              <a:tr h="2836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586405"/>
                  </a:ext>
                </a:extLst>
              </a:tr>
              <a:tr h="2836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CSIQ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6444985"/>
                  </a:ext>
                </a:extLst>
              </a:tr>
              <a:tr h="2836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TID2013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2495785"/>
                  </a:ext>
                </a:extLst>
              </a:tr>
              <a:tr h="28369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KADID-10K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10,125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656987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DEF09E8-4D3D-57FC-F987-45061188E6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" t="2705" r="1291"/>
          <a:stretch/>
        </p:blipFill>
        <p:spPr>
          <a:xfrm>
            <a:off x="6096000" y="1393118"/>
            <a:ext cx="5837879" cy="4416729"/>
          </a:xfrm>
          <a:prstGeom prst="rect">
            <a:avLst/>
          </a:prstGeom>
        </p:spPr>
      </p:pic>
      <p:sp>
        <p:nvSpPr>
          <p:cNvPr id="5" name="TextBox 140">
            <a:extLst>
              <a:ext uri="{FF2B5EF4-FFF2-40B4-BE49-F238E27FC236}">
                <a16:creationId xmlns:a16="http://schemas.microsoft.com/office/drawing/2014/main" id="{A51485F9-6686-662C-9D2A-9F3819DFFD9B}"/>
              </a:ext>
            </a:extLst>
          </p:cNvPr>
          <p:cNvSpPr txBox="1"/>
          <p:nvPr/>
        </p:nvSpPr>
        <p:spPr>
          <a:xfrm>
            <a:off x="6597941" y="5898432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20 : Various types of distortions observed in KADID-10K dataset</a:t>
            </a:r>
          </a:p>
        </p:txBody>
      </p:sp>
      <p:sp>
        <p:nvSpPr>
          <p:cNvPr id="6" name="TextBox 140">
            <a:extLst>
              <a:ext uri="{FF2B5EF4-FFF2-40B4-BE49-F238E27FC236}">
                <a16:creationId xmlns:a16="http://schemas.microsoft.com/office/drawing/2014/main" id="{06C91402-E6FA-BBAB-3B4F-ABEDB34C1107}"/>
              </a:ext>
            </a:extLst>
          </p:cNvPr>
          <p:cNvSpPr txBox="1"/>
          <p:nvPr/>
        </p:nvSpPr>
        <p:spPr>
          <a:xfrm>
            <a:off x="0" y="2327362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1: Statistics for IQA datasets.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8A3859FF-B688-C29A-8F1A-D3BC327B2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364975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EF7827-C818-C9E4-2716-829D99D5D14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01337" y="1439155"/>
                <a:ext cx="10515600" cy="2279157"/>
              </a:xfrm>
            </p:spPr>
            <p:txBody>
              <a:bodyPr>
                <a:normAutofit/>
              </a:bodyPr>
              <a:lstStyle/>
              <a:p>
                <a:pPr/>
                <a:r>
                  <a:rPr lang="en-US" sz="2200" b="1" dirty="0">
                    <a:latin typeface="Garamond"/>
                  </a:rPr>
                  <a:t>PLCC (Pearson’s linear correlation coefficient) [1]</a:t>
                </a:r>
                <a:br>
                  <a:rPr lang="en-US" sz="2200" b="1" dirty="0">
                    <a:latin typeface="Garamond"/>
                  </a:rPr>
                </a:br>
                <a:br>
                  <a:rPr lang="en-US" sz="2200" b="1" dirty="0">
                    <a:latin typeface="Garamond"/>
                  </a:rPr>
                </a:br>
                <a:br>
                  <a:rPr lang="en-US" sz="2200" b="1" dirty="0">
                    <a:latin typeface="Garamond"/>
                  </a:rPr>
                </a:b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800" i="1" kern="0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𝑃𝐿𝐶𝐶</m:t>
                      </m:r>
                      <m:r>
                        <a:rPr lang="en-US" sz="1800" ker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𝑖</m:t>
                              </m:r>
                              <m:r>
                                <a:rPr lang="en-US" sz="1800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sz="1800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800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)(</m:t>
                              </m:r>
                              <m:sSub>
                                <m:sSubPr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sz="1800" kern="0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800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𝑠</m:t>
                                          </m:r>
                                        </m:e>
                                        <m:sub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Malgun Gothic" panose="020B0503020000020004" pitchFamily="34" charset="-127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Malgun Gothic" panose="020B0503020000020004" pitchFamily="34" charset="-127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  <m:rad>
                            <m:radPr>
                              <m:degHide m:val="on"/>
                              <m:ctrlPr>
                                <a:rPr lang="en-US" sz="1800" i="1" kern="0"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limLoc m:val="undOvr"/>
                                  <m:ctrlP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𝑖</m:t>
                                  </m:r>
                                  <m:r>
                                    <a:rPr lang="en-US" sz="1800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800" i="1" kern="0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Malgun Gothic" panose="020B0503020000020004" pitchFamily="34" charset="-127"/>
                                                  <a:cs typeface="Times New Roman" panose="02020603050405020304" pitchFamily="18" charset="0"/>
                                                </a:rPr>
                                                <m:t>𝑠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sz="1800" i="1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 kern="0">
                                              <a:effectLst/>
                                              <a:latin typeface="Cambria Math" panose="02040503050406030204" pitchFamily="18" charset="0"/>
                                              <a:ea typeface="Malgun Gothic" panose="020B0503020000020004" pitchFamily="34" charset="-127"/>
                                              <a:cs typeface="Times New Roman" panose="02020603050405020304" pitchFamily="18" charset="0"/>
                                            </a:rPr>
                                            <m:t>𝜇</m:t>
                                          </m:r>
                                        </m:e>
                                        <m:sub>
                                          <m:sSub>
                                            <m:sSubPr>
                                              <m:ctrlP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cs typeface="Times New Roman" panose="020206030504050203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acc>
                                                <m:accPr>
                                                  <m:chr m:val="̂"/>
                                                  <m:ctrlPr>
                                                    <a:rPr lang="en-US" sz="1800" i="1" kern="0">
                                                      <a:effectLst/>
                                                      <a:latin typeface="Cambria Math" panose="02040503050406030204" pitchFamily="18" charset="0"/>
                                                      <a:cs typeface="Times New Roman" panose="02020603050405020304" pitchFamily="18" charset="0"/>
                                                    </a:rPr>
                                                  </m:ctrlPr>
                                                </m:accPr>
                                                <m:e>
                                                  <m:r>
                                                    <a:rPr lang="en-US" sz="1800" i="1" kern="0">
                                                      <a:effectLst/>
                                                      <a:latin typeface="Cambria Math" panose="02040503050406030204" pitchFamily="18" charset="0"/>
                                                      <a:ea typeface="Malgun Gothic" panose="020B0503020000020004" pitchFamily="34" charset="-127"/>
                                                      <a:cs typeface="Times New Roman" panose="02020603050405020304" pitchFamily="18" charset="0"/>
                                                    </a:rPr>
                                                    <m:t>𝑠</m:t>
                                                  </m:r>
                                                </m:e>
                                              </m:acc>
                                            </m:e>
                                            <m:sub>
                                              <m:r>
                                                <a:rPr lang="en-US" sz="1800" i="1" kern="0">
                                                  <a:effectLst/>
                                                  <a:latin typeface="Cambria Math" panose="02040503050406030204" pitchFamily="18" charset="0"/>
                                                  <a:ea typeface="Malgun Gothic" panose="020B0503020000020004" pitchFamily="34" charset="-127"/>
                                                  <a:cs typeface="Times New Roman" panose="020206030504050203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sub>
                                      </m:sSub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)</m:t>
                                      </m:r>
                                    </m:e>
                                    <m:sup>
                                      <m:r>
                                        <a:rPr lang="en-US" sz="1800" kern="0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rad>
                        </m:den>
                      </m:f>
                    </m:oMath>
                  </m:oMathPara>
                </a14:m>
                <a:endParaRPr lang="en-US" sz="2200" b="1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2EF7827-C818-C9E4-2716-829D99D5D1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01337" y="1439155"/>
                <a:ext cx="10515600" cy="2279157"/>
              </a:xfrm>
              <a:blipFill>
                <a:blip r:embed="rId2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CCDC56-292B-8624-5713-728A00E58401}"/>
              </a:ext>
            </a:extLst>
          </p:cNvPr>
          <p:cNvSpPr>
            <a:spLocks noGrp="1"/>
          </p:cNvSpPr>
          <p:nvPr/>
        </p:nvSpPr>
        <p:spPr>
          <a:xfrm>
            <a:off x="651092" y="6256607"/>
            <a:ext cx="10515600" cy="2775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sz="1200" dirty="0">
                <a:latin typeface="Garamond" panose="02020404030301010803" pitchFamily="18" charset="0"/>
                <a:ea typeface="+mn-lt"/>
                <a:cs typeface="+mn-lt"/>
              </a:rPr>
              <a:t>[1] 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Cohen, I., Huang, Y., Chen, J.,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Benesty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Benesty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J., Chen, J., ... &amp; Cohen, I. (2009). Pearson correlation coefficient.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Noise reduction in speech processing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1-4.</a:t>
            </a:r>
            <a:endParaRPr lang="en-US" sz="1200" dirty="0">
              <a:latin typeface="Garamond" panose="02020404030301010803" pitchFamily="18" charset="0"/>
              <a:ea typeface="+mn-lt"/>
              <a:cs typeface="+mn-lt"/>
            </a:endParaRPr>
          </a:p>
          <a:p>
            <a:pPr>
              <a:buNone/>
            </a:pPr>
            <a:r>
              <a:rPr lang="en-US" sz="1200" dirty="0">
                <a:latin typeface="Garamond" panose="02020404030301010803" pitchFamily="18" charset="0"/>
                <a:ea typeface="+mn-lt"/>
                <a:cs typeface="+mn-lt"/>
              </a:rPr>
              <a:t>[2] </a:t>
            </a:r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Sheskin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D. J. (2007). Spearman’s rank-order correlation coefficient.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Handbook of parametric and nonparametric statistical procedures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1353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</a:t>
            </a:r>
            <a:endParaRPr lang="en-US" sz="1200" dirty="0">
              <a:latin typeface="Garamond" panose="02020404030301010803" pitchFamily="18" charset="0"/>
              <a:ea typeface="+mn-lt"/>
              <a:cs typeface="+mn-lt"/>
            </a:endParaRPr>
          </a:p>
          <a:p>
            <a:pPr>
              <a:buNone/>
            </a:pPr>
            <a:endParaRPr lang="en-US" sz="1000" dirty="0">
              <a:latin typeface="Garamond" panose="02020404030301010803" pitchFamily="18" charset="0"/>
              <a:ea typeface="+mn-lt"/>
              <a:cs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22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D888398-8AD8-AC05-E967-DAF51274C5A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1337" y="3605942"/>
                <a:ext cx="10515600" cy="212373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US" sz="2200" b="1" dirty="0">
                    <a:latin typeface="Garamond"/>
                  </a:rPr>
                  <a:t>SROCC (Spearman’s rank order correlation coefficient ) [2]</a:t>
                </a:r>
              </a:p>
              <a:p>
                <a:endParaRPr lang="en-US" sz="2200" b="1" dirty="0">
                  <a:latin typeface="Garamond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1800" i="1" kern="0" smtClea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𝑆𝑅𝑂𝐶𝐶</m:t>
                    </m:r>
                    <m:r>
                      <a:rPr lang="en-US" sz="1800" ker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=1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6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sz="1800" i="1" ker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naryPr>
                          <m:sub>
                            <m:r>
                              <a:rPr lang="en-US" sz="18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𝑖</m:t>
                            </m:r>
                            <m:r>
                              <a:rPr lang="en-US" sz="1800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18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sup>
                          <m:e>
                            <m:sSubSup>
                              <m:sSubSupPr>
                                <m:ctrlPr>
                                  <a:rPr lang="en-US" sz="1800" i="1" kern="0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800" i="1" kern="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en-US" sz="1800" i="1" kern="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1800" kern="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num>
                      <m:den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  <m:r>
                          <a:rPr lang="en-US" sz="1800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1800" i="1" ker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sz="1800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1)</m:t>
                        </m:r>
                      </m:den>
                    </m:f>
                  </m:oMath>
                </a14:m>
                <a:r>
                  <a:rPr lang="en-US" sz="1800" kern="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</a:t>
                </a:r>
                <a:endParaRPr lang="en-US" sz="2200" b="1" dirty="0">
                  <a:latin typeface="Garamond" panose="02020404030301010803" pitchFamily="18" charset="0"/>
                </a:endParaRPr>
              </a:p>
            </p:txBody>
          </p:sp>
        </mc:Choice>
        <mc:Fallback>
          <p:sp>
            <p:nvSpPr>
              <p:cNvPr id="10" name="Title 1">
                <a:extLst>
                  <a:ext uri="{FF2B5EF4-FFF2-40B4-BE49-F238E27FC236}">
                    <a16:creationId xmlns:a16="http://schemas.microsoft.com/office/drawing/2014/main" id="{AD888398-8AD8-AC05-E967-DAF51274C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337" y="3605942"/>
                <a:ext cx="10515600" cy="2123739"/>
              </a:xfrm>
              <a:prstGeom prst="rect">
                <a:avLst/>
              </a:prstGeom>
              <a:blipFill>
                <a:blip r:embed="rId3"/>
                <a:stretch>
                  <a:fillRect l="-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Evaluation Metrics</a:t>
            </a:r>
            <a:endParaRPr lang="en-US" sz="30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B3B634-9E64-60A3-41E2-5D6C49908D42}"/>
                  </a:ext>
                </a:extLst>
              </p:cNvPr>
              <p:cNvSpPr txBox="1"/>
              <p:nvPr/>
            </p:nvSpPr>
            <p:spPr>
              <a:xfrm>
                <a:off x="9252618" y="4685540"/>
                <a:ext cx="2038045" cy="1199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kern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000" kern="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: ground-truth score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ker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</m:acc>
                      </m:e>
                      <m:sub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000" dirty="0"/>
                  <a:t> : predicted quality score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kern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000" kern="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: mean of ground truth scores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kern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𝜇</m:t>
                        </m:r>
                      </m:e>
                      <m:sub>
                        <m:sSub>
                          <m:sSubPr>
                            <m:ctrlP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000" i="1" kern="0"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000" i="1" kern="0">
                                    <a:effectLst/>
                                    <a:latin typeface="Cambria Math" panose="02040503050406030204" pitchFamily="18" charset="0"/>
                                    <a:ea typeface="Malgun Gothic" panose="020B0503020000020004" pitchFamily="34" charset="-127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</m:acc>
                          </m:e>
                          <m:sub>
                            <m:r>
                              <a:rPr lang="en-US" sz="1000" i="1" kern="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000" kern="0" dirty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 </a:t>
                </a:r>
                <a:r>
                  <a:rPr lang="en-US" sz="1000" kern="0" dirty="0"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: mean of predicted scores</a:t>
                </a:r>
                <a:r>
                  <a:rPr lang="en-US" sz="1000" dirty="0"/>
                  <a:t> </a:t>
                </a:r>
              </a:p>
              <a:p>
                <a:r>
                  <a:rPr lang="en-US" sz="1000" dirty="0"/>
                  <a:t>N : no. of testing images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000" i="1" kern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000" i="1" kern="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000" dirty="0"/>
                  <a:t> : difference in ground truth and predicted quality scores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B3B634-9E64-60A3-41E2-5D6C49908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618" y="4685540"/>
                <a:ext cx="2038045" cy="1199559"/>
              </a:xfrm>
              <a:prstGeom prst="rect">
                <a:avLst/>
              </a:prstGeom>
              <a:blipFill>
                <a:blip r:embed="rId4"/>
                <a:stretch>
                  <a:fillRect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689D6-B204-C3B9-7AAC-3F7E5B6B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240688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23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Results</a:t>
            </a:r>
            <a:endParaRPr lang="en-US" sz="3000" b="1" dirty="0"/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16DB1F87-EE3F-7A48-12AD-5B1F0BD3B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74039"/>
              </p:ext>
            </p:extLst>
          </p:nvPr>
        </p:nvGraphicFramePr>
        <p:xfrm>
          <a:off x="2327245" y="1960180"/>
          <a:ext cx="6518246" cy="42905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75127">
                  <a:extLst>
                    <a:ext uri="{9D8B030D-6E8A-4147-A177-3AD203B41FA5}">
                      <a16:colId xmlns:a16="http://schemas.microsoft.com/office/drawing/2014/main" val="582231644"/>
                    </a:ext>
                  </a:extLst>
                </a:gridCol>
                <a:gridCol w="654341">
                  <a:extLst>
                    <a:ext uri="{9D8B030D-6E8A-4147-A177-3AD203B41FA5}">
                      <a16:colId xmlns:a16="http://schemas.microsoft.com/office/drawing/2014/main" val="2337939014"/>
                    </a:ext>
                  </a:extLst>
                </a:gridCol>
                <a:gridCol w="687897">
                  <a:extLst>
                    <a:ext uri="{9D8B030D-6E8A-4147-A177-3AD203B41FA5}">
                      <a16:colId xmlns:a16="http://schemas.microsoft.com/office/drawing/2014/main" val="2475092295"/>
                    </a:ext>
                  </a:extLst>
                </a:gridCol>
                <a:gridCol w="645953">
                  <a:extLst>
                    <a:ext uri="{9D8B030D-6E8A-4147-A177-3AD203B41FA5}">
                      <a16:colId xmlns:a16="http://schemas.microsoft.com/office/drawing/2014/main" val="3896657910"/>
                    </a:ext>
                  </a:extLst>
                </a:gridCol>
                <a:gridCol w="702906">
                  <a:extLst>
                    <a:ext uri="{9D8B030D-6E8A-4147-A177-3AD203B41FA5}">
                      <a16:colId xmlns:a16="http://schemas.microsoft.com/office/drawing/2014/main" val="956895944"/>
                    </a:ext>
                  </a:extLst>
                </a:gridCol>
                <a:gridCol w="623827">
                  <a:extLst>
                    <a:ext uri="{9D8B030D-6E8A-4147-A177-3AD203B41FA5}">
                      <a16:colId xmlns:a16="http://schemas.microsoft.com/office/drawing/2014/main" val="4049594866"/>
                    </a:ext>
                  </a:extLst>
                </a:gridCol>
                <a:gridCol w="656235">
                  <a:extLst>
                    <a:ext uri="{9D8B030D-6E8A-4147-A177-3AD203B41FA5}">
                      <a16:colId xmlns:a16="http://schemas.microsoft.com/office/drawing/2014/main" val="578138823"/>
                    </a:ext>
                  </a:extLst>
                </a:gridCol>
                <a:gridCol w="605987">
                  <a:extLst>
                    <a:ext uri="{9D8B030D-6E8A-4147-A177-3AD203B41FA5}">
                      <a16:colId xmlns:a16="http://schemas.microsoft.com/office/drawing/2014/main" val="2698486046"/>
                    </a:ext>
                  </a:extLst>
                </a:gridCol>
                <a:gridCol w="665973">
                  <a:extLst>
                    <a:ext uri="{9D8B030D-6E8A-4147-A177-3AD203B41FA5}">
                      <a16:colId xmlns:a16="http://schemas.microsoft.com/office/drawing/2014/main" val="923768593"/>
                    </a:ext>
                  </a:extLst>
                </a:gridCol>
              </a:tblGrid>
              <a:tr h="346608">
                <a:tc rowSpan="2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LIVE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CSIQ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TID2013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KADID-10K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3697691"/>
                  </a:ext>
                </a:extLst>
              </a:tr>
              <a:tr h="31646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SROCC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PLCC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SROCC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PLCC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SROCC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PLCC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SROCC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361971"/>
                  </a:ext>
                </a:extLst>
              </a:tr>
              <a:tr h="26557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DIIVINE [5]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0.804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0.413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41182378"/>
                  </a:ext>
                </a:extLst>
              </a:tr>
              <a:tr h="26232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BRISQUE [6]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0.626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236839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ILNIQE [7]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0.521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3385514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BIECON [8]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0.717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0.648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6007917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MEON [9]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0.691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0.604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8437889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WaDIQaM</a:t>
                      </a:r>
                      <a:r>
                        <a:rPr lang="en-US" sz="1200" dirty="0"/>
                        <a:t> [10]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931085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DBCNN [11]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73235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TIQA [12]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0635618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MetaIQA</a:t>
                      </a:r>
                      <a:r>
                        <a:rPr lang="en-US" sz="1200" dirty="0"/>
                        <a:t> [13]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0.908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0.762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0269973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P2P-BM [14]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0.959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0034964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HyperIQA</a:t>
                      </a:r>
                      <a:r>
                        <a:rPr lang="en-US" sz="1200" dirty="0"/>
                        <a:t> [15]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0.962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0.923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0.840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5605581"/>
                  </a:ext>
                </a:extLst>
              </a:tr>
              <a:tr h="25995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TReS</a:t>
                      </a:r>
                      <a:r>
                        <a:rPr lang="en-US" sz="1200" dirty="0"/>
                        <a:t> [16]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0.968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0.969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0.922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0.883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0.863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0.858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0.915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7136893"/>
                  </a:ext>
                </a:extLst>
              </a:tr>
              <a:tr h="31646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Ours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0.984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0.964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0.938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0.926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0.939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5892620"/>
                  </a:ext>
                </a:extLst>
              </a:tr>
            </a:tbl>
          </a:graphicData>
        </a:graphic>
      </p:graphicFrame>
      <p:sp>
        <p:nvSpPr>
          <p:cNvPr id="3" name="TextBox 140">
            <a:extLst>
              <a:ext uri="{FF2B5EF4-FFF2-40B4-BE49-F238E27FC236}">
                <a16:creationId xmlns:a16="http://schemas.microsoft.com/office/drawing/2014/main" id="{B15B98EE-8651-67D3-81FD-0B6DA9966E02}"/>
              </a:ext>
            </a:extLst>
          </p:cNvPr>
          <p:cNvSpPr txBox="1"/>
          <p:nvPr/>
        </p:nvSpPr>
        <p:spPr>
          <a:xfrm>
            <a:off x="1668511" y="1577539"/>
            <a:ext cx="7835714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2 : Comparative analysis of proposed architecture versus state-of-the-art NR-IQA algorithms on four standard datasets.</a:t>
            </a:r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7236FD13-9F83-2B9B-42DF-753EDDE32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38153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24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Results</a:t>
            </a:r>
            <a:endParaRPr lang="en-US" sz="3000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E6B2D8-B404-3C61-0FE0-6CF41760BA1C}"/>
              </a:ext>
            </a:extLst>
          </p:cNvPr>
          <p:cNvGrpSpPr/>
          <p:nvPr/>
        </p:nvGrpSpPr>
        <p:grpSpPr>
          <a:xfrm>
            <a:off x="1333849" y="1531172"/>
            <a:ext cx="7806550" cy="4483462"/>
            <a:chOff x="1776474" y="375228"/>
            <a:chExt cx="8639052" cy="57038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576084-941D-4E23-2CE4-C0E4C95344CE}"/>
                </a:ext>
              </a:extLst>
            </p:cNvPr>
            <p:cNvGrpSpPr/>
            <p:nvPr/>
          </p:nvGrpSpPr>
          <p:grpSpPr>
            <a:xfrm>
              <a:off x="1776474" y="2484767"/>
              <a:ext cx="2200599" cy="2104912"/>
              <a:chOff x="941646" y="2589608"/>
              <a:chExt cx="2200599" cy="2104912"/>
            </a:xfrm>
          </p:grpSpPr>
          <p:pic>
            <p:nvPicPr>
              <p:cNvPr id="39" name="Picture 38" descr="A green scooter parked in front of a brick building&#10;&#10;Description automatically generated with medium confidence">
                <a:extLst>
                  <a:ext uri="{FF2B5EF4-FFF2-40B4-BE49-F238E27FC236}">
                    <a16:creationId xmlns:a16="http://schemas.microsoft.com/office/drawing/2014/main" id="{E7B18304-95B7-2DEC-9459-AFBE7995E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646" y="2589608"/>
                <a:ext cx="2200599" cy="165044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890E314-9089-E299-E414-C9B1FBD0CF74}"/>
                  </a:ext>
                </a:extLst>
              </p:cNvPr>
              <p:cNvSpPr txBox="1"/>
              <p:nvPr/>
            </p:nvSpPr>
            <p:spPr>
              <a:xfrm>
                <a:off x="1379588" y="4342120"/>
                <a:ext cx="1324714" cy="352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 dirty="0"/>
                  <a:t>Original Image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A1B1944-EC35-A48F-06CF-092B061FD1E2}"/>
                </a:ext>
              </a:extLst>
            </p:cNvPr>
            <p:cNvSpPr txBox="1"/>
            <p:nvPr/>
          </p:nvSpPr>
          <p:spPr>
            <a:xfrm>
              <a:off x="4539286" y="375228"/>
              <a:ext cx="46597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Distorted Images 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0A52B0F-336C-77FA-398A-BB20E4ABCB5E}"/>
                </a:ext>
              </a:extLst>
            </p:cNvPr>
            <p:cNvGrpSpPr/>
            <p:nvPr/>
          </p:nvGrpSpPr>
          <p:grpSpPr>
            <a:xfrm>
              <a:off x="4762909" y="1064074"/>
              <a:ext cx="4259891" cy="5015051"/>
              <a:chOff x="4796166" y="653964"/>
              <a:chExt cx="4259891" cy="5015051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2850DD7-89D6-F9F2-ADC7-F009A0B09965}"/>
                  </a:ext>
                </a:extLst>
              </p:cNvPr>
              <p:cNvGrpSpPr/>
              <p:nvPr/>
            </p:nvGrpSpPr>
            <p:grpSpPr>
              <a:xfrm>
                <a:off x="4796166" y="653964"/>
                <a:ext cx="1260417" cy="2378933"/>
                <a:chOff x="3199077" y="698247"/>
                <a:chExt cx="1260417" cy="2378933"/>
              </a:xfrm>
            </p:grpSpPr>
            <p:pic>
              <p:nvPicPr>
                <p:cNvPr id="36" name="Picture 35" descr="A green scooter parked in front of a brick buildin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50A3682A-D4B7-653C-AECB-1085F00597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9077" y="698247"/>
                  <a:ext cx="1188720" cy="89154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02622569-D4A2-CBC6-50BF-CA7824DCC97E}"/>
                    </a:ext>
                  </a:extLst>
                </p:cNvPr>
                <p:cNvSpPr txBox="1"/>
                <p:nvPr/>
              </p:nvSpPr>
              <p:spPr>
                <a:xfrm>
                  <a:off x="3199077" y="2607313"/>
                  <a:ext cx="1260417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1.33 </a:t>
                  </a:r>
                </a:p>
                <a:p>
                  <a:r>
                    <a:rPr lang="en-US" sz="900" dirty="0"/>
                    <a:t>Predicted: 0.69 </a:t>
                  </a:r>
                </a:p>
              </p:txBody>
            </p:sp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E34ABA72-EB76-F8DF-EA45-0D3B046FEB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99077" y="1643561"/>
                  <a:ext cx="1188720" cy="893003"/>
                </a:xfrm>
                <a:prstGeom prst="rect">
                  <a:avLst/>
                </a:prstGeom>
              </p:spPr>
            </p:pic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56FE34E-2F0A-120C-EBE4-F6CC70C6EB79}"/>
                  </a:ext>
                </a:extLst>
              </p:cNvPr>
              <p:cNvGrpSpPr/>
              <p:nvPr/>
            </p:nvGrpSpPr>
            <p:grpSpPr>
              <a:xfrm>
                <a:off x="6308034" y="663959"/>
                <a:ext cx="1230362" cy="2358943"/>
                <a:chOff x="6095997" y="657507"/>
                <a:chExt cx="1230362" cy="2358943"/>
              </a:xfrm>
            </p:grpSpPr>
            <p:pic>
              <p:nvPicPr>
                <p:cNvPr id="33" name="Picture 32" descr="A green moped parked outside a building&#10;&#10;Description automatically generated with low confidence">
                  <a:extLst>
                    <a:ext uri="{FF2B5EF4-FFF2-40B4-BE49-F238E27FC236}">
                      <a16:creationId xmlns:a16="http://schemas.microsoft.com/office/drawing/2014/main" id="{ED324B57-584D-E396-79DE-03C580D9E9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95997" y="657507"/>
                  <a:ext cx="1188720" cy="891540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5E3C5B2-8771-D966-E5B0-9CBA2A3EB612}"/>
                    </a:ext>
                  </a:extLst>
                </p:cNvPr>
                <p:cNvSpPr txBox="1"/>
                <p:nvPr/>
              </p:nvSpPr>
              <p:spPr>
                <a:xfrm>
                  <a:off x="6095997" y="2546583"/>
                  <a:ext cx="1230362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1.53</a:t>
                  </a:r>
                </a:p>
                <a:p>
                  <a:r>
                    <a:rPr lang="en-US" sz="900" dirty="0"/>
                    <a:t>Predicted: 0.09</a:t>
                  </a:r>
                </a:p>
              </p:txBody>
            </p:sp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985FEE2C-E5F5-6E19-9AD2-97FA422217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095997" y="1601269"/>
                  <a:ext cx="1188720" cy="89300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7A1D65FF-76EA-0B9D-9025-BC2435775789}"/>
                  </a:ext>
                </a:extLst>
              </p:cNvPr>
              <p:cNvGrpSpPr/>
              <p:nvPr/>
            </p:nvGrpSpPr>
            <p:grpSpPr>
              <a:xfrm>
                <a:off x="7789846" y="673936"/>
                <a:ext cx="1230362" cy="2338989"/>
                <a:chOff x="9199407" y="656375"/>
                <a:chExt cx="1230362" cy="2338989"/>
              </a:xfrm>
            </p:grpSpPr>
            <p:pic>
              <p:nvPicPr>
                <p:cNvPr id="30" name="Picture 29" descr="A green scooter parked in front of a brick buildin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2FEB6A7E-CE1D-4D95-C0D1-99BE7158DD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99407" y="656375"/>
                  <a:ext cx="1188720" cy="891539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6D8C3D-410C-DFA1-8121-D1CB00856A70}"/>
                    </a:ext>
                  </a:extLst>
                </p:cNvPr>
                <p:cNvSpPr txBox="1"/>
                <p:nvPr/>
              </p:nvSpPr>
              <p:spPr>
                <a:xfrm>
                  <a:off x="9199407" y="2525497"/>
                  <a:ext cx="1230362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1.9</a:t>
                  </a:r>
                </a:p>
                <a:p>
                  <a:r>
                    <a:rPr lang="en-US" sz="900" dirty="0"/>
                    <a:t>Predicted: 0.61 </a:t>
                  </a:r>
                </a:p>
              </p:txBody>
            </p:sp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AA178030-B82E-DBE9-E377-AA72240C1C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199407" y="1595253"/>
                  <a:ext cx="1188720" cy="893003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AAE63B16-568E-817B-B399-E63746C74537}"/>
                  </a:ext>
                </a:extLst>
              </p:cNvPr>
              <p:cNvGrpSpPr/>
              <p:nvPr/>
            </p:nvGrpSpPr>
            <p:grpSpPr>
              <a:xfrm>
                <a:off x="4796166" y="3243404"/>
                <a:ext cx="1260418" cy="2404803"/>
                <a:chOff x="3199079" y="3510483"/>
                <a:chExt cx="1260418" cy="2404803"/>
              </a:xfrm>
            </p:grpSpPr>
            <p:pic>
              <p:nvPicPr>
                <p:cNvPr id="27" name="Picture 26" descr="A green scooter parked in front of a brick buildin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3104A274-C23E-D1F7-B265-2F62175083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99079" y="3510483"/>
                  <a:ext cx="1188720" cy="891541"/>
                </a:xfrm>
                <a:prstGeom prst="rect">
                  <a:avLst/>
                </a:prstGeom>
              </p:spPr>
            </p:pic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F597422-6C5B-444B-1C2A-BBBD60ACC927}"/>
                    </a:ext>
                  </a:extLst>
                </p:cNvPr>
                <p:cNvSpPr txBox="1"/>
                <p:nvPr/>
              </p:nvSpPr>
              <p:spPr>
                <a:xfrm>
                  <a:off x="3199079" y="5445419"/>
                  <a:ext cx="1260418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2.13 </a:t>
                  </a:r>
                </a:p>
                <a:p>
                  <a:r>
                    <a:rPr lang="en-US" sz="900" dirty="0"/>
                    <a:t>Predicted: 0.28</a:t>
                  </a:r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3C4575E5-E200-535F-19D5-5FA59442FE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/>
                <a:srcRect l="426"/>
                <a:stretch/>
              </p:blipFill>
              <p:spPr>
                <a:xfrm>
                  <a:off x="3199079" y="4470635"/>
                  <a:ext cx="1188720" cy="894620"/>
                </a:xfrm>
                <a:prstGeom prst="rect">
                  <a:avLst/>
                </a:prstGeom>
              </p:spPr>
            </p:pic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9B43E34-EC26-5B40-4306-CDE589B1F3A0}"/>
                  </a:ext>
                </a:extLst>
              </p:cNvPr>
              <p:cNvGrpSpPr/>
              <p:nvPr/>
            </p:nvGrpSpPr>
            <p:grpSpPr>
              <a:xfrm>
                <a:off x="6325958" y="3222596"/>
                <a:ext cx="1230363" cy="2446419"/>
                <a:chOff x="6084074" y="3510481"/>
                <a:chExt cx="1230363" cy="2446419"/>
              </a:xfrm>
            </p:grpSpPr>
            <p:pic>
              <p:nvPicPr>
                <p:cNvPr id="24" name="Picture 23" descr="A green scooter parked in front of a brick buildin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FC2D34D2-AC09-7F83-7BB0-8D06A2E11C7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084074" y="3510481"/>
                  <a:ext cx="1188720" cy="891539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8F36E848-653F-08A8-6719-E140B9696692}"/>
                    </a:ext>
                  </a:extLst>
                </p:cNvPr>
                <p:cNvSpPr txBox="1"/>
                <p:nvPr/>
              </p:nvSpPr>
              <p:spPr>
                <a:xfrm>
                  <a:off x="6084074" y="5487033"/>
                  <a:ext cx="1230363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1.37</a:t>
                  </a:r>
                </a:p>
                <a:p>
                  <a:r>
                    <a:rPr lang="en-US" sz="900" dirty="0"/>
                    <a:t>Predicted: 0.04</a:t>
                  </a:r>
                </a:p>
              </p:txBody>
            </p:sp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4B6D656E-1F06-4F55-2CE4-23AEC224BE5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84074" y="4470635"/>
                  <a:ext cx="1188720" cy="884968"/>
                </a:xfrm>
                <a:prstGeom prst="rect">
                  <a:avLst/>
                </a:prstGeom>
              </p:spPr>
            </p:pic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0727FE3-85BA-F7DB-9EC8-159427C09591}"/>
                  </a:ext>
                </a:extLst>
              </p:cNvPr>
              <p:cNvGrpSpPr/>
              <p:nvPr/>
            </p:nvGrpSpPr>
            <p:grpSpPr>
              <a:xfrm>
                <a:off x="7825695" y="3222596"/>
                <a:ext cx="1230362" cy="2446419"/>
                <a:chOff x="9199407" y="3510481"/>
                <a:chExt cx="1230362" cy="2446419"/>
              </a:xfrm>
            </p:grpSpPr>
            <p:pic>
              <p:nvPicPr>
                <p:cNvPr id="21" name="Picture 20" descr="A green scooter parked in front of a brick building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6767951D-98F4-F55A-69E8-34EB7B1DCF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99407" y="3510481"/>
                  <a:ext cx="1188720" cy="891539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3C989A15-89A2-8891-9D35-1460CFB7A0B1}"/>
                    </a:ext>
                  </a:extLst>
                </p:cNvPr>
                <p:cNvSpPr txBox="1"/>
                <p:nvPr/>
              </p:nvSpPr>
              <p:spPr>
                <a:xfrm>
                  <a:off x="9199407" y="5487033"/>
                  <a:ext cx="1230362" cy="469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/>
                    <a:t>MOS: 3.27</a:t>
                  </a:r>
                </a:p>
                <a:p>
                  <a:r>
                    <a:rPr lang="en-US" sz="900" dirty="0"/>
                    <a:t>Predicted: 0.65 </a:t>
                  </a:r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18228235-60CA-EAA1-E068-C709379C0F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199407" y="4470634"/>
                  <a:ext cx="1188720" cy="888598"/>
                </a:xfrm>
                <a:prstGeom prst="rect">
                  <a:avLst/>
                </a:prstGeom>
              </p:spPr>
            </p:pic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C3AD35-0B8B-3D2E-4E03-FFD58582EB62}"/>
                </a:ext>
              </a:extLst>
            </p:cNvPr>
            <p:cNvSpPr txBox="1"/>
            <p:nvPr/>
          </p:nvSpPr>
          <p:spPr>
            <a:xfrm>
              <a:off x="9022800" y="1519839"/>
              <a:ext cx="13218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Distorted Image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5B2735-AD4B-463E-1C43-21F2F995035A}"/>
                </a:ext>
              </a:extLst>
            </p:cNvPr>
            <p:cNvSpPr txBox="1"/>
            <p:nvPr/>
          </p:nvSpPr>
          <p:spPr>
            <a:xfrm>
              <a:off x="9022800" y="2325832"/>
              <a:ext cx="13218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Attention Map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04D574C-E5BE-F3C8-2B04-EAD8464BD684}"/>
                </a:ext>
              </a:extLst>
            </p:cNvPr>
            <p:cNvSpPr txBox="1"/>
            <p:nvPr/>
          </p:nvSpPr>
          <p:spPr>
            <a:xfrm>
              <a:off x="9093719" y="5046797"/>
              <a:ext cx="13218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Attention Map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4FA9E75-E96E-9605-D029-980C21006ED2}"/>
                </a:ext>
              </a:extLst>
            </p:cNvPr>
            <p:cNvSpPr txBox="1"/>
            <p:nvPr/>
          </p:nvSpPr>
          <p:spPr>
            <a:xfrm>
              <a:off x="9093719" y="4025297"/>
              <a:ext cx="132180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/>
                <a:t>Distorted Image </a:t>
              </a:r>
            </a:p>
          </p:txBody>
        </p:sp>
      </p:grpSp>
      <p:sp>
        <p:nvSpPr>
          <p:cNvPr id="41" name="TextBox 140">
            <a:extLst>
              <a:ext uri="{FF2B5EF4-FFF2-40B4-BE49-F238E27FC236}">
                <a16:creationId xmlns:a16="http://schemas.microsoft.com/office/drawing/2014/main" id="{2FA14CF4-3343-8675-521C-66EA3C99861A}"/>
              </a:ext>
            </a:extLst>
          </p:cNvPr>
          <p:cNvSpPr txBox="1"/>
          <p:nvPr/>
        </p:nvSpPr>
        <p:spPr>
          <a:xfrm>
            <a:off x="2987783" y="6185353"/>
            <a:ext cx="5622817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21 : </a:t>
            </a:r>
            <a:r>
              <a:rPr lang="en-US" sz="1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Visualization of KADID-10K image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Footer Placeholder 5">
            <a:extLst>
              <a:ext uri="{FF2B5EF4-FFF2-40B4-BE49-F238E27FC236}">
                <a16:creationId xmlns:a16="http://schemas.microsoft.com/office/drawing/2014/main" id="{478F902C-3490-D54C-FB6A-5C8EE5C5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771018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25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Results</a:t>
            </a:r>
            <a:endParaRPr lang="en-US" sz="3000" b="1" dirty="0"/>
          </a:p>
        </p:txBody>
      </p:sp>
      <p:pic>
        <p:nvPicPr>
          <p:cNvPr id="7" name="Picture 6" descr="A picture containing text, screenshot, font, diagram&#10;&#10;Description automatically generated">
            <a:extLst>
              <a:ext uri="{FF2B5EF4-FFF2-40B4-BE49-F238E27FC236}">
                <a16:creationId xmlns:a16="http://schemas.microsoft.com/office/drawing/2014/main" id="{BBBC8C26-0685-7842-D1EA-4336FC49F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140" y="1953087"/>
            <a:ext cx="4608830" cy="3606165"/>
          </a:xfrm>
          <a:prstGeom prst="rect">
            <a:avLst/>
          </a:prstGeom>
        </p:spPr>
      </p:pic>
      <p:sp>
        <p:nvSpPr>
          <p:cNvPr id="42" name="TextBox 140">
            <a:extLst>
              <a:ext uri="{FF2B5EF4-FFF2-40B4-BE49-F238E27FC236}">
                <a16:creationId xmlns:a16="http://schemas.microsoft.com/office/drawing/2014/main" id="{84A0782E-E224-F966-6B66-8C6D711D867E}"/>
              </a:ext>
            </a:extLst>
          </p:cNvPr>
          <p:cNvSpPr txBox="1"/>
          <p:nvPr/>
        </p:nvSpPr>
        <p:spPr>
          <a:xfrm>
            <a:off x="1258348" y="5875909"/>
            <a:ext cx="3825380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22 : </a:t>
            </a:r>
            <a:r>
              <a:rPr lang="en-US" sz="1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Scatter Plot Visualization of MOS and predicted scores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140">
            <a:extLst>
              <a:ext uri="{FF2B5EF4-FFF2-40B4-BE49-F238E27FC236}">
                <a16:creationId xmlns:a16="http://schemas.microsoft.com/office/drawing/2014/main" id="{7E4AB03E-8DDC-8D6F-7D53-A7E527BB4DCE}"/>
              </a:ext>
            </a:extLst>
          </p:cNvPr>
          <p:cNvSpPr txBox="1"/>
          <p:nvPr/>
        </p:nvSpPr>
        <p:spPr>
          <a:xfrm>
            <a:off x="7116009" y="5875909"/>
            <a:ext cx="335909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23 : </a:t>
            </a:r>
            <a:r>
              <a:rPr lang="en-US" sz="1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Performance Comparison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Footer Placeholder 5">
            <a:extLst>
              <a:ext uri="{FF2B5EF4-FFF2-40B4-BE49-F238E27FC236}">
                <a16:creationId xmlns:a16="http://schemas.microsoft.com/office/drawing/2014/main" id="{2AEA7ABD-B16E-2B88-37FE-8303D6A45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  <p:pic>
        <p:nvPicPr>
          <p:cNvPr id="45" name="Picture 44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34CB1639-2A72-6E3E-7B68-3378303D1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59" y="1953087"/>
            <a:ext cx="4608830" cy="36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623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26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Ablation Study</a:t>
            </a:r>
            <a:endParaRPr lang="en-US" sz="3000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A937DAE-0942-B9F4-D7C2-00EC9F014F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659319"/>
              </p:ext>
            </p:extLst>
          </p:nvPr>
        </p:nvGraphicFramePr>
        <p:xfrm>
          <a:off x="901337" y="1926455"/>
          <a:ext cx="4197291" cy="447955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2821">
                  <a:extLst>
                    <a:ext uri="{9D8B030D-6E8A-4147-A177-3AD203B41FA5}">
                      <a16:colId xmlns:a16="http://schemas.microsoft.com/office/drawing/2014/main" val="1004995747"/>
                    </a:ext>
                  </a:extLst>
                </a:gridCol>
                <a:gridCol w="909768">
                  <a:extLst>
                    <a:ext uri="{9D8B030D-6E8A-4147-A177-3AD203B41FA5}">
                      <a16:colId xmlns:a16="http://schemas.microsoft.com/office/drawing/2014/main" val="1016939937"/>
                    </a:ext>
                  </a:extLst>
                </a:gridCol>
                <a:gridCol w="707599">
                  <a:extLst>
                    <a:ext uri="{9D8B030D-6E8A-4147-A177-3AD203B41FA5}">
                      <a16:colId xmlns:a16="http://schemas.microsoft.com/office/drawing/2014/main" val="2999778807"/>
                    </a:ext>
                  </a:extLst>
                </a:gridCol>
                <a:gridCol w="917631">
                  <a:extLst>
                    <a:ext uri="{9D8B030D-6E8A-4147-A177-3AD203B41FA5}">
                      <a16:colId xmlns:a16="http://schemas.microsoft.com/office/drawing/2014/main" val="1028110585"/>
                    </a:ext>
                  </a:extLst>
                </a:gridCol>
                <a:gridCol w="699736">
                  <a:extLst>
                    <a:ext uri="{9D8B030D-6E8A-4147-A177-3AD203B41FA5}">
                      <a16:colId xmlns:a16="http://schemas.microsoft.com/office/drawing/2014/main" val="2736328186"/>
                    </a:ext>
                  </a:extLst>
                </a:gridCol>
                <a:gridCol w="699736">
                  <a:extLst>
                    <a:ext uri="{9D8B030D-6E8A-4147-A177-3AD203B41FA5}">
                      <a16:colId xmlns:a16="http://schemas.microsoft.com/office/drawing/2014/main" val="580654787"/>
                    </a:ext>
                  </a:extLst>
                </a:gridCol>
              </a:tblGrid>
              <a:tr h="247512">
                <a:tc gridSpan="6"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CSIQ</a:t>
                      </a:r>
                      <a:endParaRPr lang="en-US" sz="9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569623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Attention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Swin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Weighted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PLCC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SROCC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757012949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0.854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0.802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490923093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0.902</a:t>
                      </a:r>
                      <a:endParaRPr lang="en-US" sz="9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0.892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432381481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0.894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0.874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1383373241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0.934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0.903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144454581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0.922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0.892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020666185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0.971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0.964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1471159227"/>
                  </a:ext>
                </a:extLst>
              </a:tr>
              <a:tr h="536647">
                <a:tc gridSpan="6"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</a:endParaRPr>
                    </a:p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KADID-10K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040683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Attention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Swin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Weighted Block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PLCC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0">
                          <a:effectLst/>
                        </a:rPr>
                        <a:t>SROCC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69970637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1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0.824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0.812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3259014422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0.882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0.864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2987284255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3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0.874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0.852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1581334207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0.932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0.904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3733224933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5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 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0.928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0.912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646254288"/>
                  </a:ext>
                </a:extLst>
              </a:tr>
              <a:tr h="247512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6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</a:rPr>
                        <a:t>0.942</a:t>
                      </a:r>
                      <a:endParaRPr lang="en-US" sz="9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 dirty="0">
                          <a:effectLst/>
                        </a:rPr>
                        <a:t>0.939</a:t>
                      </a:r>
                      <a:endParaRPr lang="en-US" sz="9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1203" marR="61203" marT="0" marB="0" anchor="ctr"/>
                </a:tc>
                <a:extLst>
                  <a:ext uri="{0D108BD9-81ED-4DB2-BD59-A6C34878D82A}">
                    <a16:rowId xmlns:a16="http://schemas.microsoft.com/office/drawing/2014/main" val="1579611741"/>
                  </a:ext>
                </a:extLst>
              </a:tr>
            </a:tbl>
          </a:graphicData>
        </a:graphic>
      </p:graphicFrame>
      <p:pic>
        <p:nvPicPr>
          <p:cNvPr id="5" name="Picture 4" descr="A collage of images&#10;&#10;Description automatically generated with medium confidence">
            <a:extLst>
              <a:ext uri="{FF2B5EF4-FFF2-40B4-BE49-F238E27FC236}">
                <a16:creationId xmlns:a16="http://schemas.microsoft.com/office/drawing/2014/main" id="{86EF5F07-3686-9B61-D318-20B75A287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941" y="1679778"/>
            <a:ext cx="4316136" cy="4461670"/>
          </a:xfrm>
          <a:prstGeom prst="rect">
            <a:avLst/>
          </a:prstGeom>
        </p:spPr>
      </p:pic>
      <p:sp>
        <p:nvSpPr>
          <p:cNvPr id="6" name="TextBox 140">
            <a:extLst>
              <a:ext uri="{FF2B5EF4-FFF2-40B4-BE49-F238E27FC236}">
                <a16:creationId xmlns:a16="http://schemas.microsoft.com/office/drawing/2014/main" id="{44922C8D-288F-BAB6-7C1C-21E2998F7989}"/>
              </a:ext>
            </a:extLst>
          </p:cNvPr>
          <p:cNvSpPr txBox="1"/>
          <p:nvPr/>
        </p:nvSpPr>
        <p:spPr>
          <a:xfrm>
            <a:off x="7093374" y="6166498"/>
            <a:ext cx="353141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24 : </a:t>
            </a:r>
            <a:r>
              <a:rPr lang="en-US" sz="1100" dirty="0">
                <a:effectLst/>
                <a:latin typeface="Times New Roman" panose="02020603050405020304" pitchFamily="18" charset="0"/>
                <a:ea typeface="Malgun Gothic" panose="020B0503020000020004" pitchFamily="34" charset="-127"/>
                <a:cs typeface="Times New Roman" panose="02020603050405020304" pitchFamily="18" charset="0"/>
              </a:rPr>
              <a:t>Visualization of different overlayed feature maps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140">
            <a:extLst>
              <a:ext uri="{FF2B5EF4-FFF2-40B4-BE49-F238E27FC236}">
                <a16:creationId xmlns:a16="http://schemas.microsoft.com/office/drawing/2014/main" id="{1DD45E33-003F-DFA7-E0AF-3BB9A87D1266}"/>
              </a:ext>
            </a:extLst>
          </p:cNvPr>
          <p:cNvSpPr txBox="1"/>
          <p:nvPr/>
        </p:nvSpPr>
        <p:spPr>
          <a:xfrm>
            <a:off x="583035" y="1628039"/>
            <a:ext cx="3359092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3: Effect of employing different blocks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A6DC2ED-A900-9E17-ACC6-8E7BEAE3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3589741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4358D-42D1-F173-6ED1-B3145A781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27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B3B50D-2B3A-9B3E-880E-09CD5AB91E35}"/>
              </a:ext>
            </a:extLst>
          </p:cNvPr>
          <p:cNvSpPr txBox="1"/>
          <p:nvPr/>
        </p:nvSpPr>
        <p:spPr>
          <a:xfrm>
            <a:off x="499145" y="839120"/>
            <a:ext cx="6098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Ablation Study</a:t>
            </a:r>
            <a:endParaRPr lang="en-US" sz="3000" b="1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77EB3C1-60BE-4BE5-C33E-F2E0C81D7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540934"/>
              </p:ext>
            </p:extLst>
          </p:nvPr>
        </p:nvGraphicFramePr>
        <p:xfrm>
          <a:off x="499145" y="2164420"/>
          <a:ext cx="4745990" cy="11480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186180">
                  <a:extLst>
                    <a:ext uri="{9D8B030D-6E8A-4147-A177-3AD203B41FA5}">
                      <a16:colId xmlns:a16="http://schemas.microsoft.com/office/drawing/2014/main" val="3295154457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3383223070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4079350242"/>
                    </a:ext>
                  </a:extLst>
                </a:gridCol>
                <a:gridCol w="1186815">
                  <a:extLst>
                    <a:ext uri="{9D8B030D-6E8A-4147-A177-3AD203B41FA5}">
                      <a16:colId xmlns:a16="http://schemas.microsoft.com/office/drawing/2014/main" val="3483228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Backbone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Para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PLCC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SROCC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53167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Resnet50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72.98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0.923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0.902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1662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ViT-B/8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135.62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0.942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0.939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8712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Swin-B/4-7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195.32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>
                          <a:effectLst/>
                        </a:rPr>
                        <a:t>0.902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kern="0" dirty="0">
                          <a:effectLst/>
                        </a:rPr>
                        <a:t>0.875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3809754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7AC7F43-EC2B-57B4-2F87-FAE3B5D9B2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291"/>
              </p:ext>
            </p:extLst>
          </p:nvPr>
        </p:nvGraphicFramePr>
        <p:xfrm>
          <a:off x="1802674" y="4119540"/>
          <a:ext cx="3408366" cy="147828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802970">
                  <a:extLst>
                    <a:ext uri="{9D8B030D-6E8A-4147-A177-3AD203B41FA5}">
                      <a16:colId xmlns:a16="http://schemas.microsoft.com/office/drawing/2014/main" val="2583510544"/>
                    </a:ext>
                  </a:extLst>
                </a:gridCol>
                <a:gridCol w="802970">
                  <a:extLst>
                    <a:ext uri="{9D8B030D-6E8A-4147-A177-3AD203B41FA5}">
                      <a16:colId xmlns:a16="http://schemas.microsoft.com/office/drawing/2014/main" val="3306215954"/>
                    </a:ext>
                  </a:extLst>
                </a:gridCol>
                <a:gridCol w="802970">
                  <a:extLst>
                    <a:ext uri="{9D8B030D-6E8A-4147-A177-3AD203B41FA5}">
                      <a16:colId xmlns:a16="http://schemas.microsoft.com/office/drawing/2014/main" val="870926920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441332455"/>
                    </a:ext>
                  </a:extLst>
                </a:gridCol>
                <a:gridCol w="499728">
                  <a:extLst>
                    <a:ext uri="{9D8B030D-6E8A-4147-A177-3AD203B41FA5}">
                      <a16:colId xmlns:a16="http://schemas.microsoft.com/office/drawing/2014/main" val="748399502"/>
                    </a:ext>
                  </a:extLst>
                </a:gridCol>
              </a:tblGrid>
              <a:tr h="215265"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Single Key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Dual Key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PLCC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SROCC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30996088"/>
                  </a:ext>
                </a:extLst>
              </a:tr>
              <a:tr h="247015">
                <a:tc rowSpan="2"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000" kern="100">
                          <a:effectLst/>
                        </a:rPr>
                      </a:br>
                      <a:r>
                        <a:rPr lang="en-US" sz="1000" kern="100">
                          <a:effectLst/>
                        </a:rPr>
                        <a:t>Linear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000" kern="0">
                          <a:effectLst/>
                        </a:rPr>
                      </a:b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0.904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0.892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3941995"/>
                  </a:ext>
                </a:extLst>
              </a:tr>
              <a:tr h="2901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0.918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0.902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27699966"/>
                  </a:ext>
                </a:extLst>
              </a:tr>
              <a:tr h="369570">
                <a:tc rowSpan="2"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000" kern="100">
                          <a:effectLst/>
                        </a:rPr>
                      </a:br>
                      <a:r>
                        <a:rPr lang="en-US" sz="1000" kern="100">
                          <a:effectLst/>
                        </a:rPr>
                        <a:t>Convolution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br>
                        <a:rPr lang="en-US" sz="1000" kern="0">
                          <a:effectLst/>
                        </a:rPr>
                      </a:b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0.934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0.928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20268673"/>
                  </a:ext>
                </a:extLst>
              </a:tr>
              <a:tr h="2984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 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0">
                          <a:effectLst/>
                          <a:sym typeface="Wingdings" panose="05000000000000000000" pitchFamily="2" charset="2"/>
                        </a:rPr>
                        <a:t>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0.942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0.939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9599878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B9FF5F-F2AF-AE0B-792F-D979E298A8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804568"/>
              </p:ext>
            </p:extLst>
          </p:nvPr>
        </p:nvGraphicFramePr>
        <p:xfrm>
          <a:off x="7325547" y="2412219"/>
          <a:ext cx="3329305" cy="189293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68985">
                  <a:extLst>
                    <a:ext uri="{9D8B030D-6E8A-4147-A177-3AD203B41FA5}">
                      <a16:colId xmlns:a16="http://schemas.microsoft.com/office/drawing/2014/main" val="850860336"/>
                    </a:ext>
                  </a:extLst>
                </a:gridCol>
                <a:gridCol w="1450340">
                  <a:extLst>
                    <a:ext uri="{9D8B030D-6E8A-4147-A177-3AD203B41FA5}">
                      <a16:colId xmlns:a16="http://schemas.microsoft.com/office/drawing/2014/main" val="2173644562"/>
                    </a:ext>
                  </a:extLst>
                </a:gridCol>
                <a:gridCol w="1109980">
                  <a:extLst>
                    <a:ext uri="{9D8B030D-6E8A-4147-A177-3AD203B41FA5}">
                      <a16:colId xmlns:a16="http://schemas.microsoft.com/office/drawing/2014/main" val="2898533373"/>
                    </a:ext>
                  </a:extLst>
                </a:gridCol>
              </a:tblGrid>
              <a:tr h="325120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Scale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PLCC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SROCC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3909396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0.1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0.942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0.939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9262072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0.2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0.940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7990858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0.4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0.939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0.936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262078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0.938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0.935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81895164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1.0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>
                          <a:effectLst/>
                        </a:rPr>
                        <a:t>0.936</a:t>
                      </a:r>
                      <a:endParaRPr lang="en-US" sz="1000" kern="10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latinLnBrk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00" dirty="0">
                          <a:effectLst/>
                        </a:rPr>
                        <a:t>0.932</a:t>
                      </a:r>
                      <a:endParaRPr lang="en-US" sz="1000" kern="100" dirty="0">
                        <a:effectLst/>
                        <a:latin typeface="Malgun Gothic" panose="020B0503020000020004" pitchFamily="34" charset="-127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09257700"/>
                  </a:ext>
                </a:extLst>
              </a:tr>
            </a:tbl>
          </a:graphicData>
        </a:graphic>
      </p:graphicFrame>
      <p:sp>
        <p:nvSpPr>
          <p:cNvPr id="9" name="TextBox 140">
            <a:extLst>
              <a:ext uri="{FF2B5EF4-FFF2-40B4-BE49-F238E27FC236}">
                <a16:creationId xmlns:a16="http://schemas.microsoft.com/office/drawing/2014/main" id="{2A51E893-D484-F0CF-8022-E459348614D7}"/>
              </a:ext>
            </a:extLst>
          </p:cNvPr>
          <p:cNvSpPr txBox="1"/>
          <p:nvPr/>
        </p:nvSpPr>
        <p:spPr>
          <a:xfrm>
            <a:off x="529024" y="1871215"/>
            <a:ext cx="468201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defRPr sz="1000">
                <a:latin typeface="Garamond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4: Performance accuracy obtained by employing various encoders</a:t>
            </a:r>
          </a:p>
        </p:txBody>
      </p:sp>
      <p:sp>
        <p:nvSpPr>
          <p:cNvPr id="10" name="TextBox 140">
            <a:extLst>
              <a:ext uri="{FF2B5EF4-FFF2-40B4-BE49-F238E27FC236}">
                <a16:creationId xmlns:a16="http://schemas.microsoft.com/office/drawing/2014/main" id="{09EA9302-45D1-B0DF-2381-2F0B61286CD6}"/>
              </a:ext>
            </a:extLst>
          </p:cNvPr>
          <p:cNvSpPr txBox="1"/>
          <p:nvPr/>
        </p:nvSpPr>
        <p:spPr>
          <a:xfrm>
            <a:off x="1165849" y="3822192"/>
            <a:ext cx="468201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5: Impact of single/dual in Linear or multi-head convolution</a:t>
            </a:r>
          </a:p>
        </p:txBody>
      </p:sp>
      <p:sp>
        <p:nvSpPr>
          <p:cNvPr id="11" name="TextBox 140">
            <a:extLst>
              <a:ext uri="{FF2B5EF4-FFF2-40B4-BE49-F238E27FC236}">
                <a16:creationId xmlns:a16="http://schemas.microsoft.com/office/drawing/2014/main" id="{9EB7D8A6-BDEB-D583-98B1-8C48E5969E6B}"/>
              </a:ext>
            </a:extLst>
          </p:cNvPr>
          <p:cNvSpPr txBox="1"/>
          <p:nvPr/>
        </p:nvSpPr>
        <p:spPr>
          <a:xfrm>
            <a:off x="6597941" y="2159300"/>
            <a:ext cx="4682016" cy="2616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 6: Effects of scaling in Swin Transformer</a:t>
            </a: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AA363798-9799-1D77-D451-4E82BA265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5603782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5. Conclusion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F09313-7763-C2E5-AB71-FA15B5DF7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19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Conclusion and Future Works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09B06-7FF4-C77B-E4CF-104DDF4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7"/>
            <a:ext cx="11401720" cy="463634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aramond"/>
                <a:cs typeface="Calibri"/>
              </a:rPr>
              <a:t>To accurately measure the image quality without reference image :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Garamond"/>
                <a:cs typeface="Calibri"/>
              </a:rPr>
              <a:t>Local and global attention should be captured in the image features.</a:t>
            </a:r>
          </a:p>
          <a:p>
            <a:pPr marL="742950" lvl="1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Garamond"/>
                <a:cs typeface="Calibri"/>
              </a:rPr>
              <a:t>Contextual and long dependency issue should be addressed.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aramond"/>
                <a:cs typeface="Calibri"/>
              </a:rPr>
              <a:t>Suggested ‘multi-head transpose attention block with dual key attention’ for better interaction in between spatial and channel features.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aramond"/>
                <a:cs typeface="Calibri"/>
              </a:rPr>
              <a:t>State-of-the-art results have been achieved.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aramond"/>
                <a:cs typeface="Calibri"/>
              </a:rPr>
              <a:t>Suggested blocks can be modified for other purpose.</a:t>
            </a:r>
          </a:p>
          <a:p>
            <a:pPr marL="285750" indent="-285750" algn="just">
              <a:lnSpc>
                <a:spcPct val="150000"/>
              </a:lnSpc>
              <a:buFont typeface="Arial"/>
              <a:buChar char="•"/>
            </a:pPr>
            <a:r>
              <a:rPr lang="en-US" sz="2400" dirty="0">
                <a:latin typeface="Garamond"/>
                <a:cs typeface="Calibri"/>
              </a:rPr>
              <a:t>Distortion types as in pleasing or unpleasing unreal texture is crucial and needs further progress.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127C5-01FB-482C-C7B4-E77D8192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29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25568E2-D07C-7262-0D7A-B6DF0697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39532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1. Introduction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E893AB-152B-A29E-077C-24FA167E4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59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References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09B06-7FF4-C77B-E4CF-104DDF4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8" y="1307970"/>
            <a:ext cx="11401720" cy="5478724"/>
          </a:xfrm>
        </p:spPr>
        <p:txBody>
          <a:bodyPr>
            <a:noAutofit/>
          </a:bodyPr>
          <a:lstStyle/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https://www.lifewire.com/the-effect-of-compression-on-photographs-493726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https://www.dexterscamera.com/photo-restoration-1</a:t>
            </a:r>
            <a:endParaRPr lang="en-US" sz="1100" dirty="0">
              <a:solidFill>
                <a:srgbClr val="0563C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https://engineering.nyu.edu/news/diagnostic-companies-triumph-stern-300k-entrepreneurs-challenge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https://icamsecurity.com.au/blogs/news/how-many-mp-does-your-cctv-camera-need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Michele A Saad, Alan C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Bovik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and Christophe Charrier, “Blind image quality assessment: A natural scene statistics approach in the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dct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domain,” IEEE transactions on Image Processing, vol. 21, no. 8, pp. 3339–3352, 2012.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Anish Mittal,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Anush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Krishna Moorthy, and Alan Conrad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Bovik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“No-reference image quality assessment in the spatial domain,” IEEE Transactions on image processing, vol. 21, no. 12, pp. 4695–4708, 2012.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 Zhang, Lei Zhang, and Alan C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Bovik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“A feature-enriched completely blind image quality evaluator,” IEEE Transactions on Image Processing, vol. 24, no. 8, pp. 2579–2591, 2015.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Jongyoo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and Sanghoon Lee, “Fully deep blind image quality predictor,” IEEE Journal of selected topics in signal processing, vol. 11, no. 1, pp. 206–220, 2016.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Kede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Wentao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Liu, Kai Zhang,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Zhengfang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Duanmu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Zhou Wang, and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Wangmeng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Zuo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“End-to-end blind image quality assessment using deep neural networks,” IEEE Transactions on Image Processing, vol. 27, no. 3, pp. 1202–1213, 2017.</a:t>
            </a:r>
          </a:p>
          <a:p>
            <a:pPr lvl="1">
              <a:lnSpc>
                <a:spcPct val="200000"/>
              </a:lnSpc>
              <a:buFont typeface="+mj-lt"/>
              <a:buAutoNum type="arabicPeriod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Sebastian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Bosse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Dominique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Maniry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Klaus-Robert M ̈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uller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Thomas Wiegand, and Wojciech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Samek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“Deep neural networks for no-reference and full-reference image quality assessment,” IEEE Transactions on image processing, vol. 27, no. 1, pp. 206–219, 2017.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 algn="just"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0861-F5F8-5922-A53A-CDE9C3EE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085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References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09B06-7FF4-C77B-E4CF-104DDF4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8" y="1383034"/>
            <a:ext cx="11401720" cy="528097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11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Weixia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Zhang,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Kede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Ma, Jia Yan,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Dexiang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Deng, and Zhou Wang, “Blind image quality assessment using a deep bilinear convolutional neural network,” IEEE Transactions on Circuits and Systems for Video Technology, vol. 30, no. 1, pp. 36–47, 2018.</a:t>
            </a: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Junyong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You and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Jari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Korhonen, “Transformer for image quality assessment,” in 2021 IEEE international conference on image processing (ICIP). IEEE, 2021, pp. 1389–1393.</a:t>
            </a: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Hancheng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Zhu, Leida Li,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Jinjian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Wu,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Weisheng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Dong, and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Guangming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Shi, “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Metaiqa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Deep meta-learning for no-reference image quality assessment,” in Proceedings of the IEEE/CVF Conference on Computer Vision and Pattern Recognition, 2020, pp. 14143–14152.</a:t>
            </a: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Zhenqiang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Ying,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Haoran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Niu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Praful Gupta, Dhruv Mahajan, Deepti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Ghadiyaram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Alan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Bovik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“From patches to pictures (paq-2-piq): Mapping the perceptual space of picture quality,” in Proceedings of the IEEE/CVF Conference on Computer Vision and Pattern Recognition, 2020, pp. 3575–3585.</a:t>
            </a: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Shaolin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Qingsen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Yan, Yu Zhu, Cheng Zhang, Xin Ge,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Jinqiu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Sun, and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Yanning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Zhang, “Blindly assess image quality in the wild guided by a self-adaptive hyper network,” in Proceedings of the IEEE/CVF Conference on Computer Vision and Pattern Recognition, 2020, pp. 3667–3676.</a:t>
            </a: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Alireza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Golestaneh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Saba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Dadsetan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and Kris M </a:t>
            </a:r>
            <a:r>
              <a:rPr lang="en-US" sz="11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Kitani</a:t>
            </a:r>
            <a:r>
              <a:rPr lang="en-US" sz="11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“No-reference image quality assessment via transformers, relative ranking, and self-consistency,” in Proceedings of the IEEE/CVF Winter Conference on Applications of Computer Vision, 2022, pp. 1220–1230.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+mj-lt"/>
              <a:buAutoNum type="arabicPeriod" startAt="11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Hamid R Sheikh, Muhammad F Sabir, and Alan C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Bovik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statistical evaluation of recent full reference image quality assessment algorithms. IEEE Transactions on Image Processing, 2006.</a:t>
            </a: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 algn="just"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0861-F5F8-5922-A53A-CDE9C3EE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86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References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09D09B06-7FF4-C77B-E4CF-104DDF4DF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48" y="1266738"/>
            <a:ext cx="11401720" cy="5280971"/>
          </a:xfrm>
        </p:spPr>
        <p:txBody>
          <a:bodyPr>
            <a:noAutofit/>
          </a:bodyPr>
          <a:lstStyle/>
          <a:p>
            <a:pPr marL="457200" lvl="1" indent="0">
              <a:lnSpc>
                <a:spcPct val="100000"/>
              </a:lnSpc>
              <a:buNone/>
            </a:pPr>
            <a:endParaRPr lang="en-US" sz="11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1">
              <a:lnSpc>
                <a:spcPct val="200000"/>
              </a:lnSpc>
              <a:buFont typeface="+mj-lt"/>
              <a:buAutoNum type="arabicPeriod" startAt="18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Cooper Larson and Damon Michael Chandler. Most apparent distortion: full-reference image quality assessment and the role of strategy. Journal of electronic imaging, 2010. </a:t>
            </a:r>
          </a:p>
          <a:p>
            <a:pPr lvl="1">
              <a:lnSpc>
                <a:spcPct val="200000"/>
              </a:lnSpc>
              <a:buFont typeface="+mj-lt"/>
              <a:buAutoNum type="arabicPeriod" startAt="18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Nikolay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Ponomarenko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Lina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Oleg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Ieremeiev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Vladimir Lukin, Karen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Egiazarian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Jaakko Astola, Benoit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Vozel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Kacem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Chehdi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Marco Carli, Federica Battisti, et al. Image database tid2013: Peculiarities, results and perspectives. Signal processing: Image communication, 2015.</a:t>
            </a:r>
          </a:p>
          <a:p>
            <a:pPr lvl="1">
              <a:lnSpc>
                <a:spcPct val="200000"/>
              </a:lnSpc>
              <a:buFont typeface="+mj-lt"/>
              <a:buAutoNum type="arabicPeriod" startAt="18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Hanhe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Lin, Vlad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Hosu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Dietmar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Saupe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Kadid-10k: A large-scale artificially distorted </a:t>
            </a: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iqa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database. In 2019 Eleventh International Conference on Quality of Multimedia Experience, 2019.</a:t>
            </a:r>
          </a:p>
          <a:p>
            <a:pPr lvl="1">
              <a:lnSpc>
                <a:spcPct val="200000"/>
              </a:lnSpc>
              <a:buFont typeface="+mj-lt"/>
              <a:buAutoNum type="arabicPeriod" startAt="18"/>
            </a:pP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Cohen, I., Huang, Y., Chen, J.,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Benesty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Benesty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J., Chen, J., ... &amp; Cohen, I. (2009). Pearson correlation coefficient.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Noise reduction in speech processing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1-4.</a:t>
            </a:r>
          </a:p>
          <a:p>
            <a:pPr lvl="1">
              <a:lnSpc>
                <a:spcPct val="200000"/>
              </a:lnSpc>
              <a:buFont typeface="+mj-lt"/>
              <a:buAutoNum type="arabicPeriod" startAt="18"/>
            </a:pPr>
            <a:r>
              <a:rPr lang="en-US" sz="11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Sheskin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D. J. (2007). Spearman’s rank-order correlation coefficient.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Handbook of parametric and nonparametric statistical procedures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1100" b="0" i="1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pPr lvl="1">
              <a:lnSpc>
                <a:spcPct val="100000"/>
              </a:lnSpc>
              <a:buFont typeface="+mj-lt"/>
              <a:buAutoNum type="arabicPeriod"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9725" indent="-339725" algn="just">
              <a:lnSpc>
                <a:spcPct val="100000"/>
              </a:lnSpc>
              <a:buNone/>
            </a:pP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10861-F5F8-5922-A53A-CDE9C3EE0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87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/>
                <a:cs typeface="Times New Roman"/>
              </a:rPr>
              <a:t>Thank You!</a:t>
            </a:r>
            <a:endParaRPr lang="en-US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815981-37F5-1299-FF7B-BC7FE4B51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8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Image Quality Assessment Applications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6034C-D188-DCD1-D420-8803A16E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7"/>
            <a:ext cx="5040926" cy="442523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Image Compression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Medical Imaging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72407-488E-500A-307A-F4440BB3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 descr="A collage of a cat&#10;&#10;Description automatically generated">
            <a:extLst>
              <a:ext uri="{FF2B5EF4-FFF2-40B4-BE49-F238E27FC236}">
                <a16:creationId xmlns:a16="http://schemas.microsoft.com/office/drawing/2014/main" id="{CE54F268-ED17-1C1C-BDEE-A6EBA9971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5" b="12615"/>
          <a:stretch/>
        </p:blipFill>
        <p:spPr>
          <a:xfrm>
            <a:off x="3272101" y="2002481"/>
            <a:ext cx="1064610" cy="1312721"/>
          </a:xfrm>
          <a:prstGeom prst="rect">
            <a:avLst/>
          </a:prstGeom>
        </p:spPr>
      </p:pic>
      <p:pic>
        <p:nvPicPr>
          <p:cNvPr id="10" name="Picture 9" descr="A collage of a cat&#10;&#10;Description automatically generated">
            <a:extLst>
              <a:ext uri="{FF2B5EF4-FFF2-40B4-BE49-F238E27FC236}">
                <a16:creationId xmlns:a16="http://schemas.microsoft.com/office/drawing/2014/main" id="{FC6D8C96-A5B3-C86C-AF45-62A90A5A53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65" b="12770"/>
          <a:stretch/>
        </p:blipFill>
        <p:spPr>
          <a:xfrm>
            <a:off x="1108138" y="2007525"/>
            <a:ext cx="1064610" cy="1313957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2B8F6A5-23B2-FF66-5D22-A6C84A380FF5}"/>
              </a:ext>
            </a:extLst>
          </p:cNvPr>
          <p:cNvSpPr txBox="1">
            <a:spLocks/>
          </p:cNvSpPr>
          <p:nvPr/>
        </p:nvSpPr>
        <p:spPr>
          <a:xfrm>
            <a:off x="6671503" y="1472226"/>
            <a:ext cx="5040926" cy="44252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sz="2200" dirty="0">
                <a:latin typeface="Garamond" panose="02020404030301010803" pitchFamily="18" charset="0"/>
              </a:rPr>
              <a:t>Image Restoration</a:t>
            </a: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/>
            <a:r>
              <a:rPr lang="en-US" sz="2200" dirty="0">
                <a:latin typeface="Garamond" panose="02020404030301010803" pitchFamily="18" charset="0"/>
              </a:rPr>
              <a:t>Security/Surveillance</a:t>
            </a:r>
          </a:p>
          <a:p>
            <a:pPr marL="457200" indent="-457200"/>
            <a:endParaRPr lang="en-US" sz="2200" dirty="0">
              <a:latin typeface="Garamond" panose="02020404030301010803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442FE68-0A2D-D13F-C1D7-7D9BD60ED491}"/>
              </a:ext>
            </a:extLst>
          </p:cNvPr>
          <p:cNvSpPr/>
          <p:nvPr/>
        </p:nvSpPr>
        <p:spPr>
          <a:xfrm>
            <a:off x="2479177" y="2577160"/>
            <a:ext cx="486495" cy="21811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E92958-1BE6-FEC2-0E0F-57BFF204F75F}"/>
              </a:ext>
            </a:extLst>
          </p:cNvPr>
          <p:cNvSpPr txBox="1"/>
          <p:nvPr/>
        </p:nvSpPr>
        <p:spPr>
          <a:xfrm>
            <a:off x="-133795" y="6296330"/>
            <a:ext cx="60987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800" dirty="0"/>
              <a:t>[1] https://www.lifewire.com/the-effect-of-compression-on-photographs-493726</a:t>
            </a:r>
          </a:p>
          <a:p>
            <a:pPr lvl="1"/>
            <a:r>
              <a:rPr lang="en-US" sz="800" dirty="0"/>
              <a:t>[2] https://www.dexterscamera.com/photo-restoration-1</a:t>
            </a:r>
          </a:p>
        </p:txBody>
      </p:sp>
      <p:pic>
        <p:nvPicPr>
          <p:cNvPr id="19" name="Picture 18" descr="A collage of two men in military uniforms&#10;&#10;Description automatically generated with low confidence">
            <a:extLst>
              <a:ext uri="{FF2B5EF4-FFF2-40B4-BE49-F238E27FC236}">
                <a16:creationId xmlns:a16="http://schemas.microsoft.com/office/drawing/2014/main" id="{BC05A1A9-F535-2EF0-4ED1-3CB9F71F9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36"/>
          <a:stretch/>
        </p:blipFill>
        <p:spPr>
          <a:xfrm>
            <a:off x="7654408" y="2002481"/>
            <a:ext cx="1137254" cy="1302125"/>
          </a:xfrm>
          <a:prstGeom prst="rect">
            <a:avLst/>
          </a:prstGeom>
        </p:spPr>
      </p:pic>
      <p:pic>
        <p:nvPicPr>
          <p:cNvPr id="20" name="Picture 19" descr="A collage of two men in military uniforms&#10;&#10;Description automatically generated with low confidence">
            <a:extLst>
              <a:ext uri="{FF2B5EF4-FFF2-40B4-BE49-F238E27FC236}">
                <a16:creationId xmlns:a16="http://schemas.microsoft.com/office/drawing/2014/main" id="{CCB5FD61-70E3-CC1D-341E-4BF805852E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8"/>
          <a:stretch/>
        </p:blipFill>
        <p:spPr>
          <a:xfrm>
            <a:off x="9672506" y="1997748"/>
            <a:ext cx="1159079" cy="1330939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97E80C3B-B30F-7C14-1FA9-D6D5959C574C}"/>
              </a:ext>
            </a:extLst>
          </p:cNvPr>
          <p:cNvSpPr/>
          <p:nvPr/>
        </p:nvSpPr>
        <p:spPr>
          <a:xfrm>
            <a:off x="8998787" y="2542797"/>
            <a:ext cx="486495" cy="21811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7029B373-C657-6FFD-7DBB-29C86953B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r="57804" b="12023"/>
          <a:stretch/>
        </p:blipFill>
        <p:spPr>
          <a:xfrm>
            <a:off x="1108138" y="4044460"/>
            <a:ext cx="1240779" cy="1579214"/>
          </a:xfrm>
          <a:prstGeom prst="rect">
            <a:avLst/>
          </a:prstGeom>
        </p:spPr>
      </p:pic>
      <p:pic>
        <p:nvPicPr>
          <p:cNvPr id="24" name="Picture 23" descr="A close-up of a brain&#10;&#10;Description automatically generated with low confidence">
            <a:extLst>
              <a:ext uri="{FF2B5EF4-FFF2-40B4-BE49-F238E27FC236}">
                <a16:creationId xmlns:a16="http://schemas.microsoft.com/office/drawing/2014/main" id="{C632EF45-496F-4933-B82D-D163D06EE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8" b="12023"/>
          <a:stretch/>
        </p:blipFill>
        <p:spPr>
          <a:xfrm>
            <a:off x="3196699" y="4044460"/>
            <a:ext cx="1271162" cy="1579214"/>
          </a:xfrm>
          <a:prstGeom prst="rect">
            <a:avLst/>
          </a:prstGeom>
        </p:spPr>
      </p:pic>
      <p:pic>
        <p:nvPicPr>
          <p:cNvPr id="1030" name="Picture 6" descr="Example comparison of high-resolution footage and low-resolution footage">
            <a:extLst>
              <a:ext uri="{FF2B5EF4-FFF2-40B4-BE49-F238E27FC236}">
                <a16:creationId xmlns:a16="http://schemas.microsoft.com/office/drawing/2014/main" id="{9E341CC0-0DD7-0DAC-AC76-D3B4E47B8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" t="245" r="59627" b="45721"/>
          <a:stretch/>
        </p:blipFill>
        <p:spPr bwMode="auto">
          <a:xfrm>
            <a:off x="7100152" y="4198078"/>
            <a:ext cx="1954635" cy="122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Example comparison of high-resolution footage and low-resolution footage">
            <a:extLst>
              <a:ext uri="{FF2B5EF4-FFF2-40B4-BE49-F238E27FC236}">
                <a16:creationId xmlns:a16="http://schemas.microsoft.com/office/drawing/2014/main" id="{BB825700-84C9-C0DD-3E15-0356198D1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245" r="8980" b="45721"/>
          <a:stretch/>
        </p:blipFill>
        <p:spPr bwMode="auto">
          <a:xfrm>
            <a:off x="9596042" y="4210751"/>
            <a:ext cx="1954635" cy="121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342AE3-797F-18A5-6C9D-0C026EEFF9C7}"/>
              </a:ext>
            </a:extLst>
          </p:cNvPr>
          <p:cNvCxnSpPr>
            <a:cxnSpLocks/>
          </p:cNvCxnSpPr>
          <p:nvPr/>
        </p:nvCxnSpPr>
        <p:spPr>
          <a:xfrm flipH="1">
            <a:off x="2592198" y="4044460"/>
            <a:ext cx="285226" cy="149227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37A9C3-5FCF-27E6-DDBC-343CE057EFF8}"/>
              </a:ext>
            </a:extLst>
          </p:cNvPr>
          <p:cNvCxnSpPr>
            <a:cxnSpLocks/>
          </p:cNvCxnSpPr>
          <p:nvPr/>
        </p:nvCxnSpPr>
        <p:spPr>
          <a:xfrm flipH="1">
            <a:off x="9195816" y="4303686"/>
            <a:ext cx="223560" cy="106076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8E89784-7507-6727-44B6-0C978F2E367D}"/>
              </a:ext>
            </a:extLst>
          </p:cNvPr>
          <p:cNvSpPr txBox="1"/>
          <p:nvPr/>
        </p:nvSpPr>
        <p:spPr>
          <a:xfrm>
            <a:off x="1291905" y="3398074"/>
            <a:ext cx="3154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1: Compressed Image during transmission [1]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EF1295-E953-1D81-72EB-41C0674F4925}"/>
              </a:ext>
            </a:extLst>
          </p:cNvPr>
          <p:cNvSpPr txBox="1"/>
          <p:nvPr/>
        </p:nvSpPr>
        <p:spPr>
          <a:xfrm>
            <a:off x="1469472" y="5711915"/>
            <a:ext cx="3154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3: Low- and high-quality MRI [3]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AD24728-10C0-FD2F-0D9E-EB2969D0D3A1}"/>
              </a:ext>
            </a:extLst>
          </p:cNvPr>
          <p:cNvSpPr txBox="1"/>
          <p:nvPr/>
        </p:nvSpPr>
        <p:spPr>
          <a:xfrm>
            <a:off x="7908152" y="3431333"/>
            <a:ext cx="31542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2: Restored Image from old distorted one [2]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F112BC-6C84-A2FF-7A12-FCC9846B6C0C}"/>
              </a:ext>
            </a:extLst>
          </p:cNvPr>
          <p:cNvSpPr txBox="1"/>
          <p:nvPr/>
        </p:nvSpPr>
        <p:spPr>
          <a:xfrm>
            <a:off x="7535323" y="5707308"/>
            <a:ext cx="38999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4: Low- and high-quality Image from surveillance camera. [4]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23F360-B178-E169-21F7-C2E0FBB20F1D}"/>
              </a:ext>
            </a:extLst>
          </p:cNvPr>
          <p:cNvSpPr txBox="1"/>
          <p:nvPr/>
        </p:nvSpPr>
        <p:spPr>
          <a:xfrm>
            <a:off x="5799375" y="6296330"/>
            <a:ext cx="6304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800" dirty="0"/>
              <a:t>[3] https://engineering.nyu.edu/news/diagnostic-companies-triumph-stern-300k-entrepreneurs-challenge</a:t>
            </a:r>
          </a:p>
          <a:p>
            <a:pPr lvl="1"/>
            <a:r>
              <a:rPr lang="en-US" sz="800" dirty="0"/>
              <a:t>[4] https://icamsecurity.com.au/blogs/news/how-many-mp-does-your-cctv-camera-need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38FBA3CA-2D47-7EE1-3332-3C9AFB44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87421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72407-488E-500A-307A-F4440BB3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5</a:t>
            </a:fld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3380112-1113-5496-E7A2-DC277C6409CA}"/>
              </a:ext>
            </a:extLst>
          </p:cNvPr>
          <p:cNvGrpSpPr/>
          <p:nvPr/>
        </p:nvGrpSpPr>
        <p:grpSpPr>
          <a:xfrm>
            <a:off x="808291" y="1575390"/>
            <a:ext cx="2560746" cy="3512531"/>
            <a:chOff x="503339" y="1690687"/>
            <a:chExt cx="2626916" cy="397844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06B904-6178-6027-1727-81C212A1F618}"/>
                </a:ext>
              </a:extLst>
            </p:cNvPr>
            <p:cNvSpPr/>
            <p:nvPr/>
          </p:nvSpPr>
          <p:spPr>
            <a:xfrm>
              <a:off x="503339" y="3260121"/>
              <a:ext cx="1107347" cy="76339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IQA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8ECAF4E-AEF2-CEEB-5063-9550FDE1A10B}"/>
                </a:ext>
              </a:extLst>
            </p:cNvPr>
            <p:cNvSpPr/>
            <p:nvPr/>
          </p:nvSpPr>
          <p:spPr>
            <a:xfrm>
              <a:off x="2022908" y="1690687"/>
              <a:ext cx="1107347" cy="7633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FR-IQA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AB9C8B-1D83-E70A-534C-EC423E1A2556}"/>
                </a:ext>
              </a:extLst>
            </p:cNvPr>
            <p:cNvSpPr/>
            <p:nvPr/>
          </p:nvSpPr>
          <p:spPr>
            <a:xfrm>
              <a:off x="2022908" y="3260120"/>
              <a:ext cx="1107347" cy="7633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RR-IQA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D689B8B-6E1E-92CF-E888-D9BB0951034D}"/>
                </a:ext>
              </a:extLst>
            </p:cNvPr>
            <p:cNvSpPr/>
            <p:nvPr/>
          </p:nvSpPr>
          <p:spPr>
            <a:xfrm>
              <a:off x="2022908" y="4905735"/>
              <a:ext cx="1107347" cy="76339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NR-IQA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AA6A797-E662-B358-C598-FC0C00B34DF8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 flipV="1">
              <a:off x="1610686" y="3641820"/>
              <a:ext cx="41222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3BBED7C1-2839-0542-43FF-8B339A9908FB}"/>
                </a:ext>
              </a:extLst>
            </p:cNvPr>
            <p:cNvCxnSpPr>
              <a:cxnSpLocks/>
              <a:stCxn id="6" idx="0"/>
              <a:endCxn id="7" idx="1"/>
            </p:cNvCxnSpPr>
            <p:nvPr/>
          </p:nvCxnSpPr>
          <p:spPr>
            <a:xfrm rot="5400000" flipH="1" flipV="1">
              <a:off x="946093" y="2183308"/>
              <a:ext cx="1187734" cy="965895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Connector: Elbow 21">
              <a:extLst>
                <a:ext uri="{FF2B5EF4-FFF2-40B4-BE49-F238E27FC236}">
                  <a16:creationId xmlns:a16="http://schemas.microsoft.com/office/drawing/2014/main" id="{23610D09-A828-CFBC-5DE9-119BC3D450D1}"/>
                </a:ext>
              </a:extLst>
            </p:cNvPr>
            <p:cNvCxnSpPr>
              <a:cxnSpLocks/>
              <a:stCxn id="6" idx="2"/>
              <a:endCxn id="9" idx="1"/>
            </p:cNvCxnSpPr>
            <p:nvPr/>
          </p:nvCxnSpPr>
          <p:spPr>
            <a:xfrm rot="16200000" flipH="1">
              <a:off x="908002" y="4172529"/>
              <a:ext cx="1263915" cy="965895"/>
            </a:xfrm>
            <a:prstGeom prst="bentConnector2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DF2EE54-B779-7963-0B1D-4846D519C6AA}"/>
              </a:ext>
            </a:extLst>
          </p:cNvPr>
          <p:cNvSpPr txBox="1"/>
          <p:nvPr/>
        </p:nvSpPr>
        <p:spPr>
          <a:xfrm>
            <a:off x="6913346" y="943203"/>
            <a:ext cx="38589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u="sng" dirty="0"/>
              <a:t>Some FR-IQA metrics: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MSE (Mean Square Error)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PSNR (Signal-to-noise ratio)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SSIM (Structural Similarity)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1527B5-7DCE-CF4C-EDFE-3B04BABAA7B1}"/>
              </a:ext>
            </a:extLst>
          </p:cNvPr>
          <p:cNvSpPr txBox="1"/>
          <p:nvPr/>
        </p:nvSpPr>
        <p:spPr>
          <a:xfrm>
            <a:off x="254744" y="4877510"/>
            <a:ext cx="190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IQA: Image Quality Assessment</a:t>
            </a:r>
          </a:p>
          <a:p>
            <a:r>
              <a:rPr lang="en-US" sz="1000" dirty="0"/>
              <a:t>FR-IQA : Full Reference IQA</a:t>
            </a:r>
          </a:p>
          <a:p>
            <a:r>
              <a:rPr lang="en-US" sz="1000" dirty="0"/>
              <a:t>RR-IQA: Reduced-reference IQA</a:t>
            </a:r>
          </a:p>
          <a:p>
            <a:r>
              <a:rPr lang="en-US" sz="1000" dirty="0"/>
              <a:t>NR-IQA: No reference IQA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1A5CE8C4-CD06-07B9-5F03-8D94139C0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886" y="3179328"/>
            <a:ext cx="5534215" cy="205212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406B807-AAC3-C16B-3834-157787B6F0AB}"/>
              </a:ext>
            </a:extLst>
          </p:cNvPr>
          <p:cNvSpPr txBox="1"/>
          <p:nvPr/>
        </p:nvSpPr>
        <p:spPr>
          <a:xfrm>
            <a:off x="7696984" y="5774370"/>
            <a:ext cx="38980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6: Framework of the FR SSIM index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C776D72-3EAB-0E43-9D6F-E83C197AC3EF}"/>
              </a:ext>
            </a:extLst>
          </p:cNvPr>
          <p:cNvCxnSpPr>
            <a:cxnSpLocks/>
          </p:cNvCxnSpPr>
          <p:nvPr/>
        </p:nvCxnSpPr>
        <p:spPr>
          <a:xfrm>
            <a:off x="6349255" y="1027906"/>
            <a:ext cx="0" cy="53033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5CF19A43-3DAD-351F-8E4B-074E05236AFD}"/>
              </a:ext>
            </a:extLst>
          </p:cNvPr>
          <p:cNvSpPr txBox="1"/>
          <p:nvPr/>
        </p:nvSpPr>
        <p:spPr>
          <a:xfrm>
            <a:off x="898634" y="5774370"/>
            <a:ext cx="500190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5: Different types of IQA (Image Quality Assessment)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F1D9CEC-BFA6-217C-11A9-590FA68B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156" y="1472122"/>
            <a:ext cx="1159021" cy="8309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53DABE-7360-B127-1FB6-683F49C2C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03" y="1516729"/>
            <a:ext cx="1159020" cy="809128"/>
          </a:xfrm>
          <a:prstGeom prst="rect">
            <a:avLst/>
          </a:prstGeom>
        </p:spPr>
      </p:pic>
      <p:sp>
        <p:nvSpPr>
          <p:cNvPr id="36" name="Plus Sign 35">
            <a:extLst>
              <a:ext uri="{FF2B5EF4-FFF2-40B4-BE49-F238E27FC236}">
                <a16:creationId xmlns:a16="http://schemas.microsoft.com/office/drawing/2014/main" id="{E189A781-D6A3-9A49-2EB5-81569CC7500A}"/>
              </a:ext>
            </a:extLst>
          </p:cNvPr>
          <p:cNvSpPr/>
          <p:nvPr/>
        </p:nvSpPr>
        <p:spPr>
          <a:xfrm>
            <a:off x="4650296" y="1690689"/>
            <a:ext cx="357819" cy="338554"/>
          </a:xfrm>
          <a:prstGeom prst="mathPlus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269C8AA-5147-10F3-B25C-41AF0AEE8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495" y="2877810"/>
            <a:ext cx="1159020" cy="8091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FA5601C-D92F-DB94-0D39-9BBFCCDB5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0157" y="4346358"/>
            <a:ext cx="1159020" cy="809128"/>
          </a:xfrm>
          <a:prstGeom prst="rect">
            <a:avLst/>
          </a:prstGeom>
        </p:spPr>
      </p:pic>
      <p:sp>
        <p:nvSpPr>
          <p:cNvPr id="41" name="Plus Sign 40">
            <a:extLst>
              <a:ext uri="{FF2B5EF4-FFF2-40B4-BE49-F238E27FC236}">
                <a16:creationId xmlns:a16="http://schemas.microsoft.com/office/drawing/2014/main" id="{7CA28D2A-CAA0-BA31-9AB0-DEF7F6F32452}"/>
              </a:ext>
            </a:extLst>
          </p:cNvPr>
          <p:cNvSpPr/>
          <p:nvPr/>
        </p:nvSpPr>
        <p:spPr>
          <a:xfrm>
            <a:off x="4650296" y="3090446"/>
            <a:ext cx="357819" cy="338554"/>
          </a:xfrm>
          <a:prstGeom prst="mathPlus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5A562E-72DD-F485-D2B5-09B19B09A215}"/>
              </a:ext>
            </a:extLst>
          </p:cNvPr>
          <p:cNvSpPr/>
          <p:nvPr/>
        </p:nvSpPr>
        <p:spPr>
          <a:xfrm>
            <a:off x="3504551" y="2961027"/>
            <a:ext cx="1084626" cy="621898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7DC83B-0010-BC13-19C1-0204C6031349}"/>
              </a:ext>
            </a:extLst>
          </p:cNvPr>
          <p:cNvSpPr txBox="1"/>
          <p:nvPr/>
        </p:nvSpPr>
        <p:spPr>
          <a:xfrm>
            <a:off x="3596114" y="3051542"/>
            <a:ext cx="928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Some</a:t>
            </a:r>
            <a:br>
              <a:rPr lang="en-US" sz="1200" b="1" dirty="0"/>
            </a:br>
            <a:r>
              <a:rPr lang="en-US" sz="1200" b="1" dirty="0"/>
              <a:t>Parameters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D17A5C1-1485-FC29-4E87-AFD315C0AE37}"/>
              </a:ext>
            </a:extLst>
          </p:cNvPr>
          <p:cNvSpPr txBox="1"/>
          <p:nvPr/>
        </p:nvSpPr>
        <p:spPr>
          <a:xfrm>
            <a:off x="3474238" y="2278410"/>
            <a:ext cx="11590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Reference Image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61AC259-4687-632B-0B7F-0169CA928037}"/>
              </a:ext>
            </a:extLst>
          </p:cNvPr>
          <p:cNvSpPr txBox="1"/>
          <p:nvPr/>
        </p:nvSpPr>
        <p:spPr>
          <a:xfrm>
            <a:off x="5047744" y="3654187"/>
            <a:ext cx="1048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Distorted Image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E74A766-2A4A-7CCC-529E-89886F5D4B21}"/>
              </a:ext>
            </a:extLst>
          </p:cNvPr>
          <p:cNvSpPr txBox="1"/>
          <p:nvPr/>
        </p:nvSpPr>
        <p:spPr>
          <a:xfrm>
            <a:off x="5113248" y="2262976"/>
            <a:ext cx="1048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Distorted Image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54B2A9E-672F-9429-5EEE-43D44E7F47A3}"/>
              </a:ext>
            </a:extLst>
          </p:cNvPr>
          <p:cNvSpPr txBox="1"/>
          <p:nvPr/>
        </p:nvSpPr>
        <p:spPr>
          <a:xfrm>
            <a:off x="3504551" y="5108343"/>
            <a:ext cx="10482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Distorted Image</a:t>
            </a:r>
          </a:p>
        </p:txBody>
      </p:sp>
      <p:sp>
        <p:nvSpPr>
          <p:cNvPr id="53" name="Footer Placeholder 5">
            <a:extLst>
              <a:ext uri="{FF2B5EF4-FFF2-40B4-BE49-F238E27FC236}">
                <a16:creationId xmlns:a16="http://schemas.microsoft.com/office/drawing/2014/main" id="{A4BF11F4-34FE-E31B-A881-87045282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186231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Problem Definition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72407-488E-500A-307A-F4440BB3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6</a:t>
            </a:fld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76CB615-5122-9A88-0DFF-95BDF7FF5FF4}"/>
              </a:ext>
            </a:extLst>
          </p:cNvPr>
          <p:cNvGrpSpPr/>
          <p:nvPr/>
        </p:nvGrpSpPr>
        <p:grpSpPr>
          <a:xfrm>
            <a:off x="672413" y="1851294"/>
            <a:ext cx="10869455" cy="3735234"/>
            <a:chOff x="1124946" y="1861318"/>
            <a:chExt cx="10869455" cy="37352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D397765-E8C9-5CDF-6AD0-9C46931921D2}"/>
                </a:ext>
              </a:extLst>
            </p:cNvPr>
            <p:cNvGrpSpPr/>
            <p:nvPr/>
          </p:nvGrpSpPr>
          <p:grpSpPr>
            <a:xfrm>
              <a:off x="1969409" y="2327158"/>
              <a:ext cx="10024992" cy="3186717"/>
              <a:chOff x="2014110" y="2190666"/>
              <a:chExt cx="10024992" cy="318671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81B2680-6DAD-25DB-5F59-648D9C9F8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535049" y="2190666"/>
                <a:ext cx="5504053" cy="2407505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90046FB-9823-64FA-EE5A-6F783E65A5B8}"/>
                  </a:ext>
                </a:extLst>
              </p:cNvPr>
              <p:cNvSpPr txBox="1"/>
              <p:nvPr/>
            </p:nvSpPr>
            <p:spPr>
              <a:xfrm>
                <a:off x="2014110" y="5115773"/>
                <a:ext cx="389801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 7: Types of Blind IQA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FD82265-2116-9A75-05A9-6A9F072CC807}"/>
                </a:ext>
              </a:extLst>
            </p:cNvPr>
            <p:cNvGrpSpPr/>
            <p:nvPr/>
          </p:nvGrpSpPr>
          <p:grpSpPr>
            <a:xfrm>
              <a:off x="1124946" y="1861318"/>
              <a:ext cx="4981018" cy="2279036"/>
              <a:chOff x="1716697" y="1275793"/>
              <a:chExt cx="4981018" cy="2279036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7D41A4C3-82F8-6D76-4855-86F76116ED06}"/>
                  </a:ext>
                </a:extLst>
              </p:cNvPr>
              <p:cNvCxnSpPr>
                <a:stCxn id="10" idx="2"/>
                <a:endCxn id="15" idx="0"/>
              </p:cNvCxnSpPr>
              <p:nvPr/>
            </p:nvCxnSpPr>
            <p:spPr>
              <a:xfrm flipH="1">
                <a:off x="2500849" y="2039191"/>
                <a:ext cx="1370243" cy="366954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4D88DB1F-62AF-4810-96BD-38A9DECC8192}"/>
                  </a:ext>
                </a:extLst>
              </p:cNvPr>
              <p:cNvCxnSpPr>
                <a:stCxn id="10" idx="2"/>
                <a:endCxn id="11" idx="0"/>
              </p:cNvCxnSpPr>
              <p:nvPr/>
            </p:nvCxnSpPr>
            <p:spPr>
              <a:xfrm>
                <a:off x="3871092" y="2039191"/>
                <a:ext cx="1089114" cy="386932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09F1DA28-E558-EC98-9291-08B2D93F41E4}"/>
                  </a:ext>
                </a:extLst>
              </p:cNvPr>
              <p:cNvGrpSpPr/>
              <p:nvPr/>
            </p:nvGrpSpPr>
            <p:grpSpPr>
              <a:xfrm>
                <a:off x="1716697" y="1275793"/>
                <a:ext cx="4981018" cy="2279036"/>
                <a:chOff x="1683141" y="1250626"/>
                <a:chExt cx="4981018" cy="2279036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54755EB7-8BE3-7A84-95BF-9E1B91E77378}"/>
                    </a:ext>
                  </a:extLst>
                </p:cNvPr>
                <p:cNvGrpSpPr/>
                <p:nvPr/>
              </p:nvGrpSpPr>
              <p:grpSpPr>
                <a:xfrm>
                  <a:off x="2038485" y="1250626"/>
                  <a:ext cx="3316973" cy="1659166"/>
                  <a:chOff x="-3676629" y="5050405"/>
                  <a:chExt cx="3316973" cy="1659166"/>
                </a:xfrm>
              </p:grpSpPr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404B67CF-4EAB-C278-59A1-D51E15544385}"/>
                      </a:ext>
                    </a:extLst>
                  </p:cNvPr>
                  <p:cNvSpPr/>
                  <p:nvPr/>
                </p:nvSpPr>
                <p:spPr>
                  <a:xfrm>
                    <a:off x="-2431252" y="5050405"/>
                    <a:ext cx="1107347" cy="763398"/>
                  </a:xfrm>
                  <a:prstGeom prst="rect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>
                        <a:solidFill>
                          <a:schemeClr val="tx1"/>
                        </a:solidFill>
                      </a:rPr>
                      <a:t>NR-IQA</a:t>
                    </a:r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4C1F3FFA-A816-F4B5-57D2-3C76005F77FF}"/>
                      </a:ext>
                    </a:extLst>
                  </p:cNvPr>
                  <p:cNvSpPr/>
                  <p:nvPr/>
                </p:nvSpPr>
                <p:spPr>
                  <a:xfrm>
                    <a:off x="-1217272" y="6200735"/>
                    <a:ext cx="857616" cy="508836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>
                        <a:solidFill>
                          <a:schemeClr val="tx1"/>
                        </a:solidFill>
                      </a:rPr>
                      <a:t>General Purpose</a:t>
                    </a: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19FAA371-A913-0A8E-3DDE-969C5A161040}"/>
                      </a:ext>
                    </a:extLst>
                  </p:cNvPr>
                  <p:cNvSpPr/>
                  <p:nvPr/>
                </p:nvSpPr>
                <p:spPr>
                  <a:xfrm>
                    <a:off x="-3676629" y="6180757"/>
                    <a:ext cx="857616" cy="508836"/>
                  </a:xfrm>
                  <a:prstGeom prst="rect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000" dirty="0">
                        <a:solidFill>
                          <a:schemeClr val="tx1"/>
                        </a:solidFill>
                      </a:rPr>
                      <a:t>Distortion Specific</a:t>
                    </a:r>
                  </a:p>
                </p:txBody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3B58CD6-D0E8-D45D-68E4-30DC1589CCF6}"/>
                    </a:ext>
                  </a:extLst>
                </p:cNvPr>
                <p:cNvSpPr txBox="1"/>
                <p:nvPr/>
              </p:nvSpPr>
              <p:spPr>
                <a:xfrm>
                  <a:off x="1683141" y="2975664"/>
                  <a:ext cx="1610686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000" dirty="0"/>
                    <a:t>Specific distortion 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000" dirty="0"/>
                    <a:t>Blocking, blurring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000" dirty="0"/>
                    <a:t>Limited Applications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8B13682-9461-2863-09CC-E6C9C1736045}"/>
                    </a:ext>
                  </a:extLst>
                </p:cNvPr>
                <p:cNvSpPr txBox="1"/>
                <p:nvPr/>
              </p:nvSpPr>
              <p:spPr>
                <a:xfrm>
                  <a:off x="4046757" y="2968889"/>
                  <a:ext cx="2617402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000" dirty="0"/>
                    <a:t>Not limited to specific distortion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r>
                    <a:rPr lang="en-US" sz="1000" dirty="0"/>
                    <a:t>Depends on </a:t>
                  </a:r>
                  <a:r>
                    <a:rPr lang="en-US" sz="1000" b="1" dirty="0"/>
                    <a:t>Extracted features</a:t>
                  </a:r>
                </a:p>
                <a:p>
                  <a:pPr marL="285750" indent="-285750">
                    <a:buFont typeface="Arial" panose="020B0604020202020204" pitchFamily="34" charset="0"/>
                    <a:buChar char="•"/>
                  </a:pPr>
                  <a:endParaRPr lang="en-US" sz="1000" dirty="0"/>
                </a:p>
              </p:txBody>
            </p:sp>
          </p:grpSp>
        </p:grp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F50AE6D-BDED-0098-6FD2-1FC97E8F5A27}"/>
                </a:ext>
              </a:extLst>
            </p:cNvPr>
            <p:cNvCxnSpPr>
              <a:cxnSpLocks/>
            </p:cNvCxnSpPr>
            <p:nvPr/>
          </p:nvCxnSpPr>
          <p:spPr>
            <a:xfrm>
              <a:off x="5942587" y="1929412"/>
              <a:ext cx="0" cy="36671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BB9E7F7-3317-6C08-B105-C0F19028F2EC}"/>
              </a:ext>
            </a:extLst>
          </p:cNvPr>
          <p:cNvSpPr txBox="1"/>
          <p:nvPr/>
        </p:nvSpPr>
        <p:spPr>
          <a:xfrm>
            <a:off x="7643849" y="5252373"/>
            <a:ext cx="389801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8: Flowchart of BIQA methods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04DC6F-93E2-BC65-E8A7-1938C082AF11}"/>
              </a:ext>
            </a:extLst>
          </p:cNvPr>
          <p:cNvSpPr txBox="1"/>
          <p:nvPr/>
        </p:nvSpPr>
        <p:spPr>
          <a:xfrm>
            <a:off x="5045963" y="1420068"/>
            <a:ext cx="3191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No reference image available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495445B-BF37-3CCE-644C-0BD30F1BD63B}"/>
              </a:ext>
            </a:extLst>
          </p:cNvPr>
          <p:cNvSpPr txBox="1"/>
          <p:nvPr/>
        </p:nvSpPr>
        <p:spPr>
          <a:xfrm>
            <a:off x="392901" y="5913616"/>
            <a:ext cx="11368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Garamond" panose="02020404030301010803" pitchFamily="18" charset="0"/>
              </a:rPr>
              <a:t>(I) Real-life image quality application deals with lack of ground truth labels and have authentic distortion which cannot be simulated in laboratory environments.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AF28CE4-8B99-6AB8-E502-890D96BA22B1}"/>
              </a:ext>
            </a:extLst>
          </p:cNvPr>
          <p:cNvSpPr/>
          <p:nvPr/>
        </p:nvSpPr>
        <p:spPr>
          <a:xfrm>
            <a:off x="2805250" y="4274247"/>
            <a:ext cx="857616" cy="508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Synthetic Distortion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C4EB907-55F1-5646-8FAF-789A9BFB4DC4}"/>
              </a:ext>
            </a:extLst>
          </p:cNvPr>
          <p:cNvSpPr/>
          <p:nvPr/>
        </p:nvSpPr>
        <p:spPr>
          <a:xfrm>
            <a:off x="4482121" y="4282101"/>
            <a:ext cx="857616" cy="508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tx1"/>
                </a:solidFill>
              </a:rPr>
              <a:t>Authentic Distortion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D844FBD-50DF-F9C4-D139-12B3B84B2F99}"/>
              </a:ext>
            </a:extLst>
          </p:cNvPr>
          <p:cNvCxnSpPr>
            <a:cxnSpLocks/>
          </p:cNvCxnSpPr>
          <p:nvPr/>
        </p:nvCxnSpPr>
        <p:spPr>
          <a:xfrm flipH="1">
            <a:off x="3397489" y="4008563"/>
            <a:ext cx="530753" cy="24311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D0BAFDD-D039-E29B-FF59-6DCFEBEF8211}"/>
              </a:ext>
            </a:extLst>
          </p:cNvPr>
          <p:cNvCxnSpPr>
            <a:cxnSpLocks/>
          </p:cNvCxnSpPr>
          <p:nvPr/>
        </p:nvCxnSpPr>
        <p:spPr>
          <a:xfrm>
            <a:off x="3928242" y="4017102"/>
            <a:ext cx="630217" cy="2345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E3B7C157-DADF-46D1-7029-E29534F44436}"/>
              </a:ext>
            </a:extLst>
          </p:cNvPr>
          <p:cNvSpPr txBox="1"/>
          <p:nvPr/>
        </p:nvSpPr>
        <p:spPr>
          <a:xfrm>
            <a:off x="2428715" y="4829609"/>
            <a:ext cx="14995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Simulated from Lab. Exp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8C0BCB7-CABB-4E8F-2787-AF7696DAD2DB}"/>
              </a:ext>
            </a:extLst>
          </p:cNvPr>
          <p:cNvSpPr txBox="1"/>
          <p:nvPr/>
        </p:nvSpPr>
        <p:spPr>
          <a:xfrm>
            <a:off x="4243352" y="4829609"/>
            <a:ext cx="14001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Real-life Distortions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F34B9C7A-7313-847A-28B1-8DCB1EC6E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86494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Comparing with Human Perception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72407-488E-500A-307A-F4440BB34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7</a:t>
            </a:fld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03124DD-1C46-A840-53EE-E4B6827E2293}"/>
              </a:ext>
            </a:extLst>
          </p:cNvPr>
          <p:cNvGrpSpPr/>
          <p:nvPr/>
        </p:nvGrpSpPr>
        <p:grpSpPr>
          <a:xfrm>
            <a:off x="889233" y="2220055"/>
            <a:ext cx="9627739" cy="2809632"/>
            <a:chOff x="525079" y="1625432"/>
            <a:chExt cx="9379497" cy="256405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CF0218-F617-8758-08FB-0FF9C18B6C7E}"/>
                </a:ext>
              </a:extLst>
            </p:cNvPr>
            <p:cNvSpPr txBox="1"/>
            <p:nvPr/>
          </p:nvSpPr>
          <p:spPr>
            <a:xfrm>
              <a:off x="1302775" y="3371673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Image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A041847-B15D-833D-354A-BC20D8C450D7}"/>
                </a:ext>
              </a:extLst>
            </p:cNvPr>
            <p:cNvSpPr txBox="1"/>
            <p:nvPr/>
          </p:nvSpPr>
          <p:spPr>
            <a:xfrm>
              <a:off x="3801100" y="2417680"/>
              <a:ext cx="108793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Human Eye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CEC0014-A69B-3DC3-0FBF-9D450DEF6A46}"/>
                </a:ext>
              </a:extLst>
            </p:cNvPr>
            <p:cNvGrpSpPr/>
            <p:nvPr/>
          </p:nvGrpSpPr>
          <p:grpSpPr>
            <a:xfrm>
              <a:off x="525079" y="1625432"/>
              <a:ext cx="9379497" cy="2564057"/>
              <a:chOff x="525079" y="1625432"/>
              <a:chExt cx="9379497" cy="2564057"/>
            </a:xfrm>
          </p:grpSpPr>
          <p:pic>
            <p:nvPicPr>
              <p:cNvPr id="7" name="Picture 6" descr="Close-up of person eye and eyebrow">
                <a:extLst>
                  <a:ext uri="{FF2B5EF4-FFF2-40B4-BE49-F238E27FC236}">
                    <a16:creationId xmlns:a16="http://schemas.microsoft.com/office/drawing/2014/main" id="{9476AAC8-74CF-C9B5-79CE-11450A098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8587" y="1625432"/>
                <a:ext cx="1190449" cy="792248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DE1B319-BCEB-491A-BB83-B07C19442044}"/>
                  </a:ext>
                </a:extLst>
              </p:cNvPr>
              <p:cNvGrpSpPr/>
              <p:nvPr/>
            </p:nvGrpSpPr>
            <p:grpSpPr>
              <a:xfrm>
                <a:off x="525079" y="1801546"/>
                <a:ext cx="2012592" cy="1494128"/>
                <a:chOff x="575413" y="2181310"/>
                <a:chExt cx="2012592" cy="1494128"/>
              </a:xfrm>
            </p:grpSpPr>
            <p:pic>
              <p:nvPicPr>
                <p:cNvPr id="9" name="Picture 8" descr="Aerial view of soccer pitch in forest">
                  <a:extLst>
                    <a:ext uri="{FF2B5EF4-FFF2-40B4-BE49-F238E27FC236}">
                      <a16:creationId xmlns:a16="http://schemas.microsoft.com/office/drawing/2014/main" id="{3D7F0D2A-86A4-59B3-00F6-FE7E80C911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413" y="2181310"/>
                  <a:ext cx="1555392" cy="1036928"/>
                </a:xfrm>
                <a:prstGeom prst="rect">
                  <a:avLst/>
                </a:prstGeom>
              </p:spPr>
            </p:pic>
            <p:pic>
              <p:nvPicPr>
                <p:cNvPr id="10" name="Picture 9" descr="Aerial view of soccer pitch in forest">
                  <a:extLst>
                    <a:ext uri="{FF2B5EF4-FFF2-40B4-BE49-F238E27FC236}">
                      <a16:creationId xmlns:a16="http://schemas.microsoft.com/office/drawing/2014/main" id="{A53059A7-53CB-A933-E4E6-3D9F6029BB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7813" y="2333710"/>
                  <a:ext cx="1555392" cy="1036928"/>
                </a:xfrm>
                <a:prstGeom prst="rect">
                  <a:avLst/>
                </a:prstGeom>
              </p:spPr>
            </p:pic>
            <p:pic>
              <p:nvPicPr>
                <p:cNvPr id="11" name="Picture 10" descr="Aerial view of soccer pitch in forest">
                  <a:extLst>
                    <a:ext uri="{FF2B5EF4-FFF2-40B4-BE49-F238E27FC236}">
                      <a16:creationId xmlns:a16="http://schemas.microsoft.com/office/drawing/2014/main" id="{4688E331-BC88-FA25-9802-187D454ED3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0213" y="2486110"/>
                  <a:ext cx="1555392" cy="1036928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erial view of soccer pitch in forest">
                  <a:extLst>
                    <a:ext uri="{FF2B5EF4-FFF2-40B4-BE49-F238E27FC236}">
                      <a16:creationId xmlns:a16="http://schemas.microsoft.com/office/drawing/2014/main" id="{4D373B04-FFD1-3F76-3D1A-BEB0432D603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2613" y="2638510"/>
                  <a:ext cx="1555392" cy="1036928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 descr="Abstract background of data">
                <a:extLst>
                  <a:ext uri="{FF2B5EF4-FFF2-40B4-BE49-F238E27FC236}">
                    <a16:creationId xmlns:a16="http://schemas.microsoft.com/office/drawing/2014/main" id="{B1885CB3-112D-D543-06EE-8FA6E7058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8587" y="2886711"/>
                <a:ext cx="1190450" cy="669628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3A0CAC3-AA7E-D572-BD67-F96B7DDCB647}"/>
                  </a:ext>
                </a:extLst>
              </p:cNvPr>
              <p:cNvCxnSpPr/>
              <p:nvPr/>
            </p:nvCxnSpPr>
            <p:spPr>
              <a:xfrm>
                <a:off x="2895599" y="2021556"/>
                <a:ext cx="5368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F8F798D-4307-A601-1681-156EFDE118FF}"/>
                  </a:ext>
                </a:extLst>
              </p:cNvPr>
              <p:cNvCxnSpPr/>
              <p:nvPr/>
            </p:nvCxnSpPr>
            <p:spPr>
              <a:xfrm>
                <a:off x="2895598" y="3143274"/>
                <a:ext cx="5368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FF499D1-C921-EAD3-7381-49C575675606}"/>
                  </a:ext>
                </a:extLst>
              </p:cNvPr>
              <p:cNvSpPr txBox="1"/>
              <p:nvPr/>
            </p:nvSpPr>
            <p:spPr>
              <a:xfrm>
                <a:off x="3749843" y="3563704"/>
                <a:ext cx="11904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Machine Eye</a:t>
                </a:r>
              </a:p>
            </p:txBody>
          </p:sp>
          <p:pic>
            <p:nvPicPr>
              <p:cNvPr id="28" name="Picture 27" descr="Aerial view of soccer pitch in forest">
                <a:extLst>
                  <a:ext uri="{FF2B5EF4-FFF2-40B4-BE49-F238E27FC236}">
                    <a16:creationId xmlns:a16="http://schemas.microsoft.com/office/drawing/2014/main" id="{EF947957-4B86-1793-39A6-0647BEA03B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2027" r="62559" b="27239"/>
              <a:stretch/>
            </p:blipFill>
            <p:spPr>
              <a:xfrm>
                <a:off x="5652521" y="1736404"/>
                <a:ext cx="679507" cy="1803634"/>
              </a:xfrm>
              <a:prstGeom prst="rect">
                <a:avLst/>
              </a:prstGeom>
            </p:spPr>
          </p:pic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7F223F6-A41E-DF82-0D43-F90FE912C9DB}"/>
                  </a:ext>
                </a:extLst>
              </p:cNvPr>
              <p:cNvCxnSpPr/>
              <p:nvPr/>
            </p:nvCxnSpPr>
            <p:spPr>
              <a:xfrm>
                <a:off x="4940292" y="2033426"/>
                <a:ext cx="5368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3215C2CD-90C3-AF29-85AD-6423E1CE7797}"/>
                  </a:ext>
                </a:extLst>
              </p:cNvPr>
              <p:cNvCxnSpPr/>
              <p:nvPr/>
            </p:nvCxnSpPr>
            <p:spPr>
              <a:xfrm>
                <a:off x="4958061" y="3143274"/>
                <a:ext cx="536895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B826437-DEF2-112D-1DA8-C375C913F03A}"/>
                  </a:ext>
                </a:extLst>
              </p:cNvPr>
              <p:cNvSpPr txBox="1"/>
              <p:nvPr/>
            </p:nvSpPr>
            <p:spPr>
              <a:xfrm>
                <a:off x="6758998" y="1680246"/>
                <a:ext cx="268788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Label</a:t>
                </a:r>
                <a:r>
                  <a:rPr lang="en-US" sz="1400" dirty="0"/>
                  <a:t>: Good Quality Image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Rich and realistic details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BA37165-E89E-7490-9D30-7F9E940470A7}"/>
                  </a:ext>
                </a:extLst>
              </p:cNvPr>
              <p:cNvSpPr txBox="1"/>
              <p:nvPr/>
            </p:nvSpPr>
            <p:spPr>
              <a:xfrm>
                <a:off x="6758998" y="3005809"/>
                <a:ext cx="314557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/>
                  <a:t>Label</a:t>
                </a:r>
                <a:r>
                  <a:rPr lang="en-US" sz="1400" dirty="0"/>
                  <a:t>: Not Good Quality Image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Distinguish misalignment of degraded and pristine-quality image.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FBAE9E-5C59-1E56-9448-2E4270ECBCF1}"/>
                  </a:ext>
                </a:extLst>
              </p:cNvPr>
              <p:cNvSpPr txBox="1"/>
              <p:nvPr/>
            </p:nvSpPr>
            <p:spPr>
              <a:xfrm>
                <a:off x="2217175" y="3950745"/>
                <a:ext cx="4541823" cy="2387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Fig 9: How human and machine see things differently.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C3A4345-D83F-985B-F225-43B34CB684D9}"/>
                  </a:ext>
                </a:extLst>
              </p:cNvPr>
              <p:cNvSpPr txBox="1"/>
              <p:nvPr/>
            </p:nvSpPr>
            <p:spPr>
              <a:xfrm>
                <a:off x="5414417" y="3553982"/>
                <a:ext cx="14117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Restored Image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D09F4356-BF37-B5B8-14B4-518EA002C631}"/>
              </a:ext>
            </a:extLst>
          </p:cNvPr>
          <p:cNvSpPr txBox="1"/>
          <p:nvPr/>
        </p:nvSpPr>
        <p:spPr>
          <a:xfrm>
            <a:off x="302794" y="5571237"/>
            <a:ext cx="110510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Garamond" panose="02020404030301010803" pitchFamily="18" charset="0"/>
              </a:rPr>
              <a:t>(II) The images from visual devices after task like restoration, compression have noise artifacts which deviate a lot from prior-knowledge learned by network.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5BB4296F-4D4B-F662-6C35-C4CFF9C9D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289653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7827-C818-C9E4-2716-829D99D5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4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b="1" dirty="0">
                <a:latin typeface="Garamond" panose="02020404030301010803" pitchFamily="18" charset="0"/>
              </a:rPr>
              <a:t>Hypothesis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6D6034C-D188-DCD1-D420-8803A16EC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140" y="1472227"/>
            <a:ext cx="11401720" cy="45219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Reducing the influence of noise and irrelevant features from the distorted images can help in quality assessment.</a:t>
            </a: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Capturing both local and global dependencies in image features is important.</a:t>
            </a: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Better Assessment can be obtained by enhancing important features and suppressing irrelevant features.</a:t>
            </a:r>
          </a:p>
          <a:p>
            <a:pPr marL="0" indent="0">
              <a:buNone/>
            </a:pPr>
            <a:endParaRPr lang="en-US" sz="2200" dirty="0">
              <a:latin typeface="Garamond" panose="02020404030301010803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latin typeface="Garamond" panose="02020404030301010803" pitchFamily="18" charset="0"/>
              </a:rPr>
              <a:t>Contextual information for different types of image and capturing long-range dependency helps to capture relative information helps in better performance.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36C5-1C1D-ED95-37E4-E81DC4CC6C01}"/>
              </a:ext>
            </a:extLst>
          </p:cNvPr>
          <p:cNvSpPr/>
          <p:nvPr/>
        </p:nvSpPr>
        <p:spPr>
          <a:xfrm>
            <a:off x="0" y="81508"/>
            <a:ext cx="1802674" cy="391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cs typeface="Calibri"/>
              </a:rPr>
              <a:t>Introduction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07CFD-AB49-383D-804B-F417BF65D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8</a:t>
            </a:fld>
            <a:endParaRPr lang="en-US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3079E487-DDFB-19A3-5938-667856633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0" y="-4102"/>
            <a:ext cx="6096000" cy="365125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dirty="0">
                <a:solidFill>
                  <a:srgbClr val="4472C4"/>
                </a:solidFill>
                <a:ea typeface="+mn-lt"/>
                <a:cs typeface="+mn-lt"/>
              </a:rPr>
              <a:t>Dual Multi-Head Transpose Attention Network for enhancing Blind Image Quality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253135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43DD87D7-2BE6-D849-2723-30CC43AC54F4}"/>
              </a:ext>
            </a:extLst>
          </p:cNvPr>
          <p:cNvSpPr txBox="1">
            <a:spLocks/>
          </p:cNvSpPr>
          <p:nvPr/>
        </p:nvSpPr>
        <p:spPr>
          <a:xfrm>
            <a:off x="4911091" y="2903139"/>
            <a:ext cx="2866022" cy="525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b="1" dirty="0">
                <a:latin typeface="Garamond" panose="02020404030301010803" pitchFamily="18" charset="0"/>
                <a:cs typeface="Times New Roman" panose="02020603050405020304" pitchFamily="18" charset="0"/>
              </a:rPr>
              <a:t>2. Related Works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3ED63-A1BB-032C-EFB0-75A225C3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520A9-4E55-4C19-90F7-E074D28CDC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690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47663</TotalTime>
  <Words>3267</Words>
  <Application>Microsoft Office PowerPoint</Application>
  <PresentationFormat>Widescreen</PresentationFormat>
  <Paragraphs>684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Malgun Gothic</vt:lpstr>
      <vt:lpstr>Arial</vt:lpstr>
      <vt:lpstr>Arial,Sans-Serif</vt:lpstr>
      <vt:lpstr>Calibri</vt:lpstr>
      <vt:lpstr>Calibri Light</vt:lpstr>
      <vt:lpstr>Cambria Math</vt:lpstr>
      <vt:lpstr>Garamond</vt:lpstr>
      <vt:lpstr>Times New Roman</vt:lpstr>
      <vt:lpstr>Wingdings</vt:lpstr>
      <vt:lpstr>Office Theme</vt:lpstr>
      <vt:lpstr>PowerPoint Presentation</vt:lpstr>
      <vt:lpstr>Outline</vt:lpstr>
      <vt:lpstr>PowerPoint Presentation</vt:lpstr>
      <vt:lpstr>Image Quality Assessment Applications</vt:lpstr>
      <vt:lpstr>Background</vt:lpstr>
      <vt:lpstr>Problem Definition</vt:lpstr>
      <vt:lpstr>Comparing with Human Perception</vt:lpstr>
      <vt:lpstr>Hypothesis</vt:lpstr>
      <vt:lpstr>PowerPoint Presentation</vt:lpstr>
      <vt:lpstr>DBCNN</vt:lpstr>
      <vt:lpstr>MetalIQA</vt:lpstr>
      <vt:lpstr>HyperIQA</vt:lpstr>
      <vt:lpstr>PowerPoint Presentation</vt:lpstr>
      <vt:lpstr>Overview of the Architecture</vt:lpstr>
      <vt:lpstr>Detail Architecture</vt:lpstr>
      <vt:lpstr>Attention Block</vt:lpstr>
      <vt:lpstr>Swin Block</vt:lpstr>
      <vt:lpstr>Contributions</vt:lpstr>
      <vt:lpstr>PowerPoint Presentation</vt:lpstr>
      <vt:lpstr>Datasets</vt:lpstr>
      <vt:lpstr>PowerPoint Presentation</vt:lpstr>
      <vt:lpstr>PLCC (Pearson’s linear correlation coefficient) [1]   PLCC=(∑1_(i=1)^N▒〖(s_i-μ_(s_i ))(s ̂_i-μ_(s ̂_i ))〗)/(√(∑1_(i=1)^N▒〖(s_i-μ_(s_i ))〗^2 ) √(∑1_(i=1)^N▒〖(s ̂_i-μ_(s ̂_i ))〗^2 ))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 and Future Works</vt:lpstr>
      <vt:lpstr>References</vt:lpstr>
      <vt:lpstr>References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ADHIKARI ASTHA</dc:creator>
  <cp:lastModifiedBy>ADHIKARI ASTHA</cp:lastModifiedBy>
  <cp:revision>47</cp:revision>
  <cp:lastPrinted>2023-06-08T03:04:48Z</cp:lastPrinted>
  <dcterms:created xsi:type="dcterms:W3CDTF">2023-05-02T06:07:56Z</dcterms:created>
  <dcterms:modified xsi:type="dcterms:W3CDTF">2023-06-08T04:30:08Z</dcterms:modified>
</cp:coreProperties>
</file>