
<file path=[Content_Types].xml><?xml version="1.0" encoding="utf-8"?>
<Types xmlns="http://schemas.openxmlformats.org/package/2006/content-types">
  <Default Extension="jpeg" ContentType="image/jpeg"/>
  <Default Extension="jpg" ContentType="image/tif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63" r:id="rId4"/>
    <p:sldId id="258" r:id="rId5"/>
    <p:sldId id="257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DED"/>
    <a:srgbClr val="EAECE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6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A8A867-1EF4-C003-E15F-54C8DEFBC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B17689-3C10-77C8-A780-B279E92AA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ADF3D1-247F-0C7D-D046-CF9DFAE3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74B-0890-441A-8D30-D9DE8021E2BB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09EBBA-F9C8-F07F-2AED-FD7EF436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7E1FB0-DADA-B9DF-D2BD-9F66E8F8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C796-8A62-458C-8996-244709E25D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10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806E7B-5F82-2CA8-DC5B-C3B3F9BA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0257F8-8F97-FA1A-69A6-0BAE87018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B69A35-9CFB-FA9C-FC8A-DA6B1860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74B-0890-441A-8D30-D9DE8021E2BB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97BD7B-FB98-8FB6-190D-A750D1D3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502F84-FC8C-F21E-4EF2-0E3DD6D4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C796-8A62-458C-8996-244709E25D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48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5AC347-FBB0-40BE-ED05-7F1E6857A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25E47D-06D1-0CB9-D712-233CC9D7B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51A262-DEC4-CDF7-673C-85C4846F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74B-0890-441A-8D30-D9DE8021E2BB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1E15A-0384-BF16-582D-97E3B81F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B85A8A-FA96-F6E3-8B01-1188BFF7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C796-8A62-458C-8996-244709E25D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511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C638AD-24CB-2339-FA03-DCEFCC951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AED43B3-2344-C9AF-3A3A-6451D719C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087135-06D2-3CC5-F518-248D9C66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2938-03AA-4779-9035-055CA94CF7E8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776BC2-DC42-1F4E-58B9-4AD14C35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C1846F-B2E9-BE5D-6334-728B3517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2EC7-8D18-481C-A28E-24082533F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31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2D17B5-6A3F-34C5-BD39-83610AB1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314D01-38F5-5A30-2BF5-E5AC910D5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13BA4-FBE2-8484-5E67-9B86EE9C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2938-03AA-4779-9035-055CA94CF7E8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DEC820-0549-676E-8B3E-4D552A9E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3FC543-26DD-839D-20A6-37321745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2EC7-8D18-481C-A28E-24082533F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804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2D5DB4-EC99-AB9E-9B07-8CCCBEF98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3D6059-4E9F-172C-1E51-C9B804875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BE4772-AEF4-FA0C-DEFD-A3B03D95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2938-03AA-4779-9035-055CA94CF7E8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9BC26D-FA21-F869-083B-DDFE450E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9DCC51-0DC6-2E6B-E49D-981C6C0E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2EC7-8D18-481C-A28E-24082533F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393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7F3315-2203-5DA4-74C0-2F6AA507E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4392A3-1578-63FB-DBE7-5E580AF7B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057B437-4C43-DA6A-B495-3835F64A5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2A7FFD-447B-8115-8A9A-1F3D301E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2938-03AA-4779-9035-055CA94CF7E8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C7F7F2-25BB-BA5D-10C2-8FEF336A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06C48A-630F-5051-B176-23A6FB33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2EC7-8D18-481C-A28E-24082533F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85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831223-77D9-6438-A56E-4D5524A5D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E5BB92-1267-E0A5-37EB-9C24A3C0E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C2CA1A-03A2-B058-5EC2-2D52A38CA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C41132A-275E-06F7-0D70-AB1EF66B3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123A9AF-7E92-7AE0-F832-2DE3657B3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56A9939-EBB5-4075-B616-A884F8C96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2938-03AA-4779-9035-055CA94CF7E8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1D6C27-002D-3416-6B46-3A71D3C2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FC9D31D-ECCC-2D8F-57F7-A1AD9BA1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2EC7-8D18-481C-A28E-24082533F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781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270E0-84FF-1E96-AB59-8AB916C3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A437F00-CCA9-75E9-9693-E142C738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2938-03AA-4779-9035-055CA94CF7E8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8610B3-D2B4-D316-1F4D-740EC126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7160A4-5F7E-6165-ED38-BDEB2122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2EC7-8D18-481C-A28E-24082533F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601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66BEFCF-D83B-7926-322A-A608F01B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2938-03AA-4779-9035-055CA94CF7E8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4744B9-6AF4-1348-026D-179D6AEC5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3A0DDD-C36F-91B5-F872-2166FB16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2EC7-8D18-481C-A28E-24082533F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6770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2E9D1E-6221-C96C-60D6-773E1CB1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1AC65E-8922-5772-9E2A-F289EC40C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7C3220-D805-1975-2F9D-C3C6357B3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F37AC8-7501-AC1E-A78D-73470BB9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2938-03AA-4779-9035-055CA94CF7E8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148015-145E-D896-92D9-38F6A04E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524E23-4CAF-875C-422B-F89585BE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2EC7-8D18-481C-A28E-24082533F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20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3A6616-AFDB-43C9-5393-5175F310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5C0587-0943-3059-B774-BBC60807E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D3EC04-F1BB-7BD5-DAFC-149B3C78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74B-0890-441A-8D30-D9DE8021E2BB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C3F1C0-C0F5-7C12-3011-F79AC338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9CD16D-B91C-91FC-9C96-7E9D0941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C796-8A62-458C-8996-244709E25D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0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BDA288-5B46-5D93-2398-29EDD9C1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74B3035-93D6-504D-C51C-753A9E8B9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F0E61E8-2D9B-A106-1410-2A0481140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055621-4378-D438-CE40-868A7CDB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2938-03AA-4779-9035-055CA94CF7E8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EAB6CB-27EC-0D77-311B-9A707377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BACA59-DB09-AA50-4F95-F54BD9F3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2EC7-8D18-481C-A28E-24082533F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0419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9F898-E01A-D0B0-80AE-6F2EA5F0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45F7DE-8E2C-7E75-6A0C-AEA28D7A4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83523A-64CD-B58C-C603-A8E64D1F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2938-03AA-4779-9035-055CA94CF7E8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776A2D-5EB2-6158-8B2E-90F34342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227EEA-E36F-E2D2-C088-F11CFACB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2EC7-8D18-481C-A28E-24082533F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853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3D4C715-D1E7-20EF-0094-1B1035B0A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40E32B-D1AB-B9CD-8CFD-134353634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06EAE0-D72F-0E2B-45B1-DBE15031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2938-03AA-4779-9035-055CA94CF7E8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21FA19-A851-F228-A46D-A61F7DA10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A79EEC-0902-FCF0-F3E2-FA7901EF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2EC7-8D18-481C-A28E-24082533F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64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481338-D832-2931-3CA1-85AC0DCA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5259FC-C837-7050-24D1-35C6B9219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7BA69E-A75C-D612-D0B3-60EE76D2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74B-0890-441A-8D30-D9DE8021E2BB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DE8F3B-D1C9-25A8-4652-EE243221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507345-DCD7-133D-43C1-91CA9FFE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C796-8A62-458C-8996-244709E25D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82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876789-8B8C-7708-EF8E-5A80E4CA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FA7F35-0651-21BF-8AFF-88E6813A3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3174AF-58E4-DDA7-5FEC-18B270CDE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734506-CEB2-57B0-8C2E-7552AD0EA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74B-0890-441A-8D30-D9DE8021E2BB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D957B9-FA7A-8331-8EC3-9650181D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F71128-6512-80AA-246D-805D4D32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C796-8A62-458C-8996-244709E25D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31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A6A405-8B53-743C-FBFB-BE57B9A9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B92693-83DA-7F4B-6CDE-8BD2B9A6E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986224-2D78-6F73-2611-2325D2388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8BEACD1-E8EA-41AD-2B31-DB91DC3D4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FFD6301-E7CF-BA84-B3A6-77447389F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A7FE7FA-06F7-E3A2-73F3-95D4E3D72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74B-0890-441A-8D30-D9DE8021E2BB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2700176-9752-8FF4-0EF2-ED928236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E07698D-07B9-53E2-A621-C04F5B26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C796-8A62-458C-8996-244709E25D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68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8CE218-FB7F-B9A6-CA01-35BB50BF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E6FC7E-A878-9D45-C41D-DA88FE41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74B-0890-441A-8D30-D9DE8021E2BB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CCF1D9-D9A1-1D4B-6498-E3DCEB91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E3E180-DDDC-F39C-6938-BBFEFB53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C796-8A62-458C-8996-244709E25D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05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FEE95DB-00DE-7E4F-E2A9-816B1E35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74B-0890-441A-8D30-D9DE8021E2BB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93D6BD-885D-16A9-6A57-8DCC66B04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74E146-2A04-1FC8-6E08-65DEDAAB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C796-8A62-458C-8996-244709E25D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75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843078-703F-0EA1-BA4B-D55BD63E3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C241C1-0BEA-78A9-B0A2-1F63DDFE4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A5D778-ACF8-008F-E554-BFF1E12B7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48F32D-8A8D-963A-3E95-5EC16C2CA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74B-0890-441A-8D30-D9DE8021E2BB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0942D3-53D5-62D0-6FA8-7A8090D1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111F75-3D2A-A63C-6559-C868CB03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C796-8A62-458C-8996-244709E25D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69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796506-AC58-C122-7594-54ED659B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F7F9229-0675-B74B-E607-5565017A0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C6C440-47FA-1D75-8961-D9EB70837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964280-316B-9FD6-79DE-CEA52B70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074B-0890-441A-8D30-D9DE8021E2BB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A76B51-063B-39A2-072C-8A487E3E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F6878D-DF80-5ACC-0539-C77EB907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C796-8A62-458C-8996-244709E25D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83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1964CCD-021A-7417-BE97-E1F07923A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CEEF0B-9A85-1DC1-F94E-7C7A8DF44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E9E1E2-BBEA-BBFD-CD1A-9DA00D437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9074B-0890-441A-8D30-D9DE8021E2BB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816E8-9D6D-5084-90C8-8375719B3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9B9E64-4ED2-52E0-EAF6-7DE2ECE98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C796-8A62-458C-8996-244709E25D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566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07F93AC-0FE0-C60B-3A4A-FCA13925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470DF3-C781-F28B-C2FF-A4FDC55C3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BCDDD6-ED29-2354-F678-D88AC5177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62938-03AA-4779-9035-055CA94CF7E8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6D7D3E-57BE-381D-8EE2-C344EFBA5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27111B-30DC-0E3F-2694-7FA304807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A2EC7-8D18-481C-A28E-24082533F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36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ongzy0123@163.co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39DD30-BB80-E4A2-068B-B23EE203F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2850619"/>
          </a:xfrm>
        </p:spPr>
        <p:txBody>
          <a:bodyPr anchor="b">
            <a:normAutofit/>
          </a:bodyPr>
          <a:lstStyle/>
          <a:p>
            <a:pPr algn="l"/>
            <a:r>
              <a:rPr lang="en-US" altLang="ko-KR" sz="6600" dirty="0"/>
              <a:t>ECG </a:t>
            </a:r>
            <a:r>
              <a:rPr lang="en-US" altLang="zh-CN" sz="6600" dirty="0"/>
              <a:t>Research</a:t>
            </a:r>
            <a:endParaRPr lang="ko-KR" altLang="en-US" sz="66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1EA999-BEFD-FBA5-DC55-4B94EC30A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en-US" altLang="ko-KR" sz="1700" dirty="0"/>
              <a:t>Ziyang</a:t>
            </a:r>
          </a:p>
          <a:p>
            <a:pPr algn="l"/>
            <a:r>
              <a:rPr lang="en-US" altLang="ko-KR" sz="1700" dirty="0">
                <a:hlinkClick r:id="rId2"/>
              </a:rPr>
              <a:t>gongzy0123@163.com</a:t>
            </a:r>
            <a:endParaRPr lang="en-US" altLang="ko-KR" sz="1700" dirty="0"/>
          </a:p>
          <a:p>
            <a:pPr algn="l"/>
            <a:r>
              <a:rPr lang="en-US" altLang="ko-KR" sz="1700" dirty="0"/>
              <a:t>04/26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C8846367-767B-2721-7CE2-EFFD024892FF}"/>
              </a:ext>
            </a:extLst>
          </p:cNvPr>
          <p:cNvCxnSpPr/>
          <p:nvPr/>
        </p:nvCxnSpPr>
        <p:spPr>
          <a:xfrm>
            <a:off x="616546" y="3523957"/>
            <a:ext cx="7427048" cy="0"/>
          </a:xfrm>
          <a:prstGeom prst="line">
            <a:avLst/>
          </a:prstGeom>
          <a:scene3d>
            <a:camera prst="obliqueBottomLeft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41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31C60B-E7AF-E822-C3D6-1A7AAEFCC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45" y="269823"/>
            <a:ext cx="10964056" cy="590714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altLang="ko-KR" dirty="0" err="1">
                <a:solidFill>
                  <a:srgbClr val="000000"/>
                </a:solidFill>
                <a:latin typeface="PingFang SC"/>
              </a:rPr>
              <a:t>G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PingFang SC"/>
              </a:rPr>
              <a:t>cForest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PingFang SC"/>
              </a:rPr>
              <a:t>(multi-Grained Cascade Forest)</a:t>
            </a:r>
            <a:r>
              <a:rPr lang="en-US" altLang="ko-KR" dirty="0">
                <a:solidFill>
                  <a:srgbClr val="000000"/>
                </a:solidFill>
                <a:latin typeface="PingFang SC"/>
              </a:rPr>
              <a:t>:</a:t>
            </a:r>
            <a:r>
              <a:rPr lang="ko-KR" altLang="en-US" dirty="0">
                <a:solidFill>
                  <a:srgbClr val="000000"/>
                </a:solidFill>
                <a:latin typeface="PingFang SC"/>
              </a:rPr>
              <a:t>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PingFang SC"/>
              </a:rPr>
              <a:t>A Decision Tree Ensemble Method</a:t>
            </a:r>
          </a:p>
          <a:p>
            <a:pPr marL="0" indent="0" algn="l">
              <a:buNone/>
            </a:pPr>
            <a:endParaRPr lang="en-US" altLang="ko-KR" b="0" i="0" dirty="0">
              <a:solidFill>
                <a:srgbClr val="000000"/>
              </a:solidFill>
              <a:effectLst/>
              <a:latin typeface="PingFang SC"/>
            </a:endParaRPr>
          </a:p>
          <a:p>
            <a:pPr marL="0" indent="0" algn="l">
              <a:buNone/>
            </a:pPr>
            <a:r>
              <a:rPr lang="en-US" altLang="ko-KR" b="0" i="0" dirty="0">
                <a:solidFill>
                  <a:srgbClr val="000000"/>
                </a:solidFill>
                <a:effectLst/>
                <a:latin typeface="PingFang SC"/>
              </a:rPr>
              <a:t>The design of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PingFang SC"/>
              </a:rPr>
              <a:t>gcForest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PingFang SC"/>
              </a:rPr>
              <a:t> comes from </a:t>
            </a:r>
            <a:r>
              <a:rPr lang="en-US" altLang="ko-KR" sz="2600" i="0" dirty="0">
                <a:solidFill>
                  <a:schemeClr val="accent1"/>
                </a:solidFill>
                <a:effectLst/>
                <a:latin typeface="PingFang SC"/>
              </a:rPr>
              <a:t>DNN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PingFang SC"/>
              </a:rPr>
              <a:t> and </a:t>
            </a:r>
            <a:r>
              <a:rPr lang="en-US" altLang="ko-KR" b="0" i="0" dirty="0">
                <a:solidFill>
                  <a:schemeClr val="accent1"/>
                </a:solidFill>
                <a:effectLst/>
                <a:latin typeface="PingFang SC"/>
              </a:rPr>
              <a:t>ensemble learning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PingFang SC"/>
              </a:rPr>
              <a:t>:</a:t>
            </a:r>
          </a:p>
          <a:p>
            <a:pPr marL="0" indent="0" algn="l">
              <a:buNone/>
            </a:pPr>
            <a:endParaRPr lang="en-US" altLang="ko-KR" b="0" i="0" dirty="0">
              <a:solidFill>
                <a:srgbClr val="000000"/>
              </a:solidFill>
              <a:effectLst/>
              <a:latin typeface="PingFang SC"/>
            </a:endParaRPr>
          </a:p>
          <a:p>
            <a:pPr marL="0" indent="0" algn="l">
              <a:buNone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PingFang SC"/>
              </a:rPr>
              <a:t>  # From DNN -&gt; Multi-Grained Scanning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：</a:t>
            </a:r>
            <a:endParaRPr lang="ko-KR" altLang="en-US" b="0" i="0" dirty="0">
              <a:solidFill>
                <a:srgbClr val="000000"/>
              </a:solidFill>
              <a:effectLst/>
              <a:latin typeface="PingFang SC"/>
            </a:endParaRPr>
          </a:p>
          <a:p>
            <a:pPr marL="0" indent="0" algn="l" latinLnBrk="1">
              <a:buNone/>
            </a:pPr>
            <a:r>
              <a:rPr lang="en-US" altLang="ko-KR" sz="2200" b="0" i="0" dirty="0">
                <a:solidFill>
                  <a:srgbClr val="000000"/>
                </a:solidFill>
                <a:effectLst/>
                <a:latin typeface="PingFang SC"/>
              </a:rPr>
              <a:t>      </a:t>
            </a:r>
          </a:p>
          <a:p>
            <a:r>
              <a:rPr lang="en-US" altLang="ko-KR" sz="2200" dirty="0">
                <a:solidFill>
                  <a:srgbClr val="000000"/>
                </a:solidFill>
                <a:latin typeface="PingFang SC"/>
              </a:rPr>
              <a:t>      </a:t>
            </a:r>
            <a:r>
              <a:rPr lang="en-US" altLang="ko-KR" sz="2200" b="0" i="0" dirty="0">
                <a:solidFill>
                  <a:srgbClr val="000000"/>
                </a:solidFill>
                <a:effectLst/>
                <a:latin typeface="PingFang SC"/>
              </a:rPr>
              <a:t>Layer-by-layer processing</a:t>
            </a:r>
          </a:p>
          <a:p>
            <a:r>
              <a:rPr lang="en-US" altLang="ko-KR" sz="2200" b="0" i="0" dirty="0">
                <a:solidFill>
                  <a:srgbClr val="000000"/>
                </a:solidFill>
                <a:effectLst/>
                <a:latin typeface="PingFang SC"/>
              </a:rPr>
              <a:t>      in-model feature transformation</a:t>
            </a:r>
          </a:p>
          <a:p>
            <a:r>
              <a:rPr lang="en-US" altLang="ko-KR" sz="2200" b="0" i="0" dirty="0">
                <a:solidFill>
                  <a:srgbClr val="000000"/>
                </a:solidFill>
                <a:effectLst/>
                <a:latin typeface="PingFang SC"/>
              </a:rPr>
              <a:t>      sufficient model complexity</a:t>
            </a:r>
          </a:p>
          <a:p>
            <a:pPr marL="0" indent="0" algn="l" latinLnBrk="1">
              <a:buNone/>
            </a:pPr>
            <a:endParaRPr lang="en-US" altLang="ko-KR" sz="2200" b="0" i="0" dirty="0">
              <a:solidFill>
                <a:srgbClr val="000000"/>
              </a:solidFill>
              <a:effectLst/>
              <a:latin typeface="PingFang SC"/>
            </a:endParaRP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>
                <a:solidFill>
                  <a:srgbClr val="000000"/>
                </a:solidFill>
                <a:latin typeface="PingFang SC"/>
              </a:rPr>
              <a:t># From ensemble learning -&gt; Cascade Forest</a:t>
            </a:r>
            <a:r>
              <a:rPr lang="zh-CN" altLang="en-US" dirty="0">
                <a:solidFill>
                  <a:srgbClr val="000000"/>
                </a:solidFill>
                <a:latin typeface="PingFang SC"/>
              </a:rPr>
              <a:t>：</a:t>
            </a:r>
            <a:endParaRPr lang="en-US" altLang="zh-CN" dirty="0">
              <a:solidFill>
                <a:srgbClr val="000000"/>
              </a:solidFill>
              <a:latin typeface="PingFang SC"/>
            </a:endParaRPr>
          </a:p>
          <a:p>
            <a:pPr marL="0" indent="0">
              <a:buNone/>
            </a:pPr>
            <a:r>
              <a:rPr lang="en-US" altLang="zh-CN" sz="2200" dirty="0">
                <a:solidFill>
                  <a:srgbClr val="000000"/>
                </a:solidFill>
                <a:latin typeface="PingFang SC"/>
              </a:rPr>
              <a:t>       </a:t>
            </a:r>
          </a:p>
          <a:p>
            <a:r>
              <a:rPr lang="en-US" altLang="zh-CN" sz="2200" dirty="0">
                <a:solidFill>
                  <a:srgbClr val="000000"/>
                </a:solidFill>
                <a:latin typeface="PingFang SC"/>
              </a:rPr>
              <a:t>       data sample</a:t>
            </a:r>
          </a:p>
          <a:p>
            <a:r>
              <a:rPr lang="en-US" altLang="zh-CN" sz="2200" dirty="0">
                <a:solidFill>
                  <a:srgbClr val="000000"/>
                </a:solidFill>
                <a:latin typeface="PingFang SC"/>
              </a:rPr>
              <a:t>       input features</a:t>
            </a:r>
          </a:p>
          <a:p>
            <a:r>
              <a:rPr lang="en-US" altLang="zh-CN" sz="2200" dirty="0">
                <a:solidFill>
                  <a:srgbClr val="000000"/>
                </a:solidFill>
                <a:latin typeface="PingFang SC"/>
              </a:rPr>
              <a:t>       learning parameters        </a:t>
            </a:r>
          </a:p>
          <a:p>
            <a:r>
              <a:rPr lang="en-US" altLang="zh-CN" sz="2200" dirty="0">
                <a:solidFill>
                  <a:srgbClr val="000000"/>
                </a:solidFill>
                <a:latin typeface="PingFang SC"/>
              </a:rPr>
              <a:t>       Output Representation</a:t>
            </a:r>
            <a:endParaRPr lang="ko-KR" altLang="en-US" sz="2200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AE19D76-35C1-0B24-EB33-3C25F12A78BF}"/>
              </a:ext>
            </a:extLst>
          </p:cNvPr>
          <p:cNvCxnSpPr>
            <a:cxnSpLocks/>
          </p:cNvCxnSpPr>
          <p:nvPr/>
        </p:nvCxnSpPr>
        <p:spPr>
          <a:xfrm>
            <a:off x="389745" y="764499"/>
            <a:ext cx="10702976" cy="0"/>
          </a:xfrm>
          <a:prstGeom prst="line">
            <a:avLst/>
          </a:prstGeom>
          <a:ln w="34925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右大括号 10">
            <a:extLst>
              <a:ext uri="{FF2B5EF4-FFF2-40B4-BE49-F238E27FC236}">
                <a16:creationId xmlns:a16="http://schemas.microsoft.com/office/drawing/2014/main" id="{C4E55ABC-0F37-95E7-716F-8F450BD5E4EC}"/>
              </a:ext>
            </a:extLst>
          </p:cNvPr>
          <p:cNvSpPr/>
          <p:nvPr/>
        </p:nvSpPr>
        <p:spPr>
          <a:xfrm>
            <a:off x="3630743" y="4636395"/>
            <a:ext cx="374754" cy="143905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9CA6692-F4BA-BB1E-CBE5-FB2D5E50DA02}"/>
              </a:ext>
            </a:extLst>
          </p:cNvPr>
          <p:cNvSpPr txBox="1"/>
          <p:nvPr/>
        </p:nvSpPr>
        <p:spPr>
          <a:xfrm>
            <a:off x="4102308" y="5001979"/>
            <a:ext cx="1398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PingFang SC"/>
              </a:rPr>
              <a:t>Enhanced Diversity</a:t>
            </a:r>
            <a:endParaRPr lang="ko-KR" altLang="en-US" sz="2000" b="1" dirty="0">
              <a:solidFill>
                <a:srgbClr val="000000"/>
              </a:solidFill>
              <a:latin typeface="PingFang SC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79CD5B7-CBE7-6C1B-5D37-2A152417F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446" y="1520844"/>
            <a:ext cx="4578247" cy="262327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3FD3F1C-31C7-2D66-1B5A-2CCE744CC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236" y="4025517"/>
            <a:ext cx="5429248" cy="283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1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31C60B-E7AF-E822-C3D6-1A7AAEFCC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15" y="389744"/>
            <a:ext cx="11797885" cy="5996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err="1"/>
              <a:t>Gcforest</a:t>
            </a:r>
            <a:r>
              <a:rPr lang="en-US" altLang="zh-CN" sz="2400" dirty="0"/>
              <a:t> combined with ECG: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400" dirty="0"/>
              <a:t>#</a:t>
            </a:r>
            <a:r>
              <a:rPr lang="en-US" altLang="zh-CN" dirty="0"/>
              <a:t> </a:t>
            </a:r>
            <a:r>
              <a:rPr lang="en-US" altLang="zh-CN" sz="2400" dirty="0"/>
              <a:t>advantage: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/>
              <a:t>    The ECG signal is a </a:t>
            </a:r>
            <a:r>
              <a:rPr lang="en-US" altLang="zh-CN" sz="2000" b="1" dirty="0"/>
              <a:t>time series</a:t>
            </a:r>
            <a:r>
              <a:rPr lang="en-US" altLang="zh-CN" sz="2000" dirty="0"/>
              <a:t>, and the </a:t>
            </a:r>
            <a:r>
              <a:rPr lang="en-US" altLang="zh-CN" sz="2000" b="1" dirty="0"/>
              <a:t>sliding window </a:t>
            </a:r>
            <a:r>
              <a:rPr lang="en-US" altLang="zh-CN" sz="2000" dirty="0"/>
              <a:t>is used to </a:t>
            </a:r>
            <a:r>
              <a:rPr lang="en-US" altLang="zh-CN" sz="2000" b="1" dirty="0"/>
              <a:t>ensure its sequence   </a:t>
            </a:r>
            <a:r>
              <a:rPr lang="en-US" altLang="zh-CN" sz="2000" dirty="0"/>
              <a:t>information and </a:t>
            </a:r>
            <a:r>
              <a:rPr lang="en-US" altLang="zh-CN" sz="2000" b="1" dirty="0"/>
              <a:t>improve the effectiveness </a:t>
            </a:r>
            <a:r>
              <a:rPr lang="en-US" altLang="zh-CN" sz="2000" dirty="0"/>
              <a:t>of feature extraction. At the same time, two methods of     complete random forest and random forest are adopted </a:t>
            </a:r>
            <a:r>
              <a:rPr lang="en-US" altLang="zh-CN" sz="2000" b="1" dirty="0"/>
              <a:t>to ensure the richness and effectiveness of features</a:t>
            </a:r>
            <a:r>
              <a:rPr lang="en-US" altLang="zh-CN" sz="2000" dirty="0"/>
              <a:t>.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zh-CN" sz="2400" dirty="0"/>
              <a:t>#</a:t>
            </a:r>
            <a:r>
              <a:rPr lang="en-US" altLang="zh-CN" dirty="0"/>
              <a:t> </a:t>
            </a:r>
            <a:r>
              <a:rPr lang="en-US" altLang="zh-CN" sz="2400" dirty="0"/>
              <a:t>disadvantage:</a:t>
            </a:r>
          </a:p>
          <a:p>
            <a:pPr>
              <a:buSzPct val="80000"/>
            </a:pPr>
            <a:r>
              <a:rPr lang="en-US" altLang="zh-CN" sz="2000" dirty="0"/>
              <a:t> very few references</a:t>
            </a:r>
          </a:p>
          <a:p>
            <a:pPr marL="0" indent="0">
              <a:buNone/>
            </a:pPr>
            <a:r>
              <a:rPr lang="en-US" altLang="ko-KR" sz="1800" dirty="0"/>
              <a:t>     </a:t>
            </a:r>
            <a:r>
              <a:rPr lang="en-US" altLang="ko-KR" sz="1600" dirty="0"/>
              <a:t>[1] Xiong, Peng, et al. "Multi-grained cascade forest model for automatic CAD characterization on ECG segments." Displays 70 (2021): 102070</a:t>
            </a:r>
            <a:r>
              <a:rPr lang="en-US" altLang="ko-KR" sz="2000" dirty="0"/>
              <a:t>.</a:t>
            </a:r>
          </a:p>
          <a:p>
            <a:r>
              <a:rPr lang="en-US" altLang="zh-CN" sz="2000" dirty="0"/>
              <a:t> The model is not complex enough</a:t>
            </a:r>
            <a:endParaRPr lang="ko-KR" altLang="en-US" sz="2000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3B6A7B1-3740-BF13-42D0-F6BA6178BC40}"/>
              </a:ext>
            </a:extLst>
          </p:cNvPr>
          <p:cNvCxnSpPr>
            <a:cxnSpLocks/>
          </p:cNvCxnSpPr>
          <p:nvPr/>
        </p:nvCxnSpPr>
        <p:spPr>
          <a:xfrm>
            <a:off x="394115" y="914400"/>
            <a:ext cx="10702976" cy="0"/>
          </a:xfrm>
          <a:prstGeom prst="line">
            <a:avLst/>
          </a:prstGeom>
          <a:ln w="34925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97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4D8BCA-0A49-D511-9A6F-4B2F61DE0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73" y="364474"/>
            <a:ext cx="6715596" cy="39077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dirty="0"/>
              <a:t>Related: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dirty="0"/>
              <a:t># </a:t>
            </a:r>
            <a:r>
              <a:rPr lang="en-US" altLang="ko-KR" sz="2600" dirty="0"/>
              <a:t>Paper</a:t>
            </a:r>
            <a:r>
              <a:rPr lang="en-US" altLang="ko-KR" dirty="0"/>
              <a:t>:  </a:t>
            </a:r>
            <a:r>
              <a:rPr lang="en-US" altLang="ko-KR" sz="2200" dirty="0"/>
              <a:t>Multi-grained cascade forest model for automatic CAD characterization on ECG segments</a:t>
            </a:r>
          </a:p>
          <a:p>
            <a:pPr marL="0" indent="0">
              <a:buNone/>
            </a:pPr>
            <a:endParaRPr lang="en-US" altLang="zh-CN" sz="3000" dirty="0"/>
          </a:p>
          <a:p>
            <a:pPr marL="0" indent="0">
              <a:buNone/>
            </a:pPr>
            <a:r>
              <a:rPr lang="en-US" altLang="zh-CN" sz="2600" dirty="0"/>
              <a:t># Journal</a:t>
            </a:r>
            <a:r>
              <a:rPr lang="en-US" altLang="zh-CN" dirty="0"/>
              <a:t>: </a:t>
            </a:r>
            <a:r>
              <a:rPr lang="en-US" altLang="zh-CN" sz="2200" dirty="0"/>
              <a:t>displays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600" dirty="0"/>
              <a:t># From</a:t>
            </a:r>
            <a:r>
              <a:rPr lang="en-US" altLang="zh-CN" dirty="0"/>
              <a:t>: </a:t>
            </a:r>
            <a:r>
              <a:rPr lang="en-US" altLang="zh-CN" sz="2200" dirty="0"/>
              <a:t>Key Laboratory of Digital Medical Engineering of Hebei Province, China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600" dirty="0"/>
              <a:t># The classification performance about CAD:</a:t>
            </a:r>
          </a:p>
          <a:p>
            <a:pPr marL="0" indent="0">
              <a:buNone/>
            </a:pPr>
            <a:endParaRPr lang="ko-KR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34108B3C-416D-D972-ADF9-6FFA6A940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089676"/>
              </p:ext>
            </p:extLst>
          </p:nvPr>
        </p:nvGraphicFramePr>
        <p:xfrm>
          <a:off x="707037" y="4508033"/>
          <a:ext cx="10777926" cy="2232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977">
                  <a:extLst>
                    <a:ext uri="{9D8B030D-6E8A-4147-A177-3AD203B41FA5}">
                      <a16:colId xmlns:a16="http://schemas.microsoft.com/office/drawing/2014/main" val="2246143281"/>
                    </a:ext>
                  </a:extLst>
                </a:gridCol>
                <a:gridCol w="2458387">
                  <a:extLst>
                    <a:ext uri="{9D8B030D-6E8A-4147-A177-3AD203B41FA5}">
                      <a16:colId xmlns:a16="http://schemas.microsoft.com/office/drawing/2014/main" val="1028968756"/>
                    </a:ext>
                  </a:extLst>
                </a:gridCol>
                <a:gridCol w="1918741">
                  <a:extLst>
                    <a:ext uri="{9D8B030D-6E8A-4147-A177-3AD203B41FA5}">
                      <a16:colId xmlns:a16="http://schemas.microsoft.com/office/drawing/2014/main" val="2313725574"/>
                    </a:ext>
                  </a:extLst>
                </a:gridCol>
                <a:gridCol w="1292383">
                  <a:extLst>
                    <a:ext uri="{9D8B030D-6E8A-4147-A177-3AD203B41FA5}">
                      <a16:colId xmlns:a16="http://schemas.microsoft.com/office/drawing/2014/main" val="298029026"/>
                    </a:ext>
                  </a:extLst>
                </a:gridCol>
                <a:gridCol w="2497629">
                  <a:extLst>
                    <a:ext uri="{9D8B030D-6E8A-4147-A177-3AD203B41FA5}">
                      <a16:colId xmlns:a16="http://schemas.microsoft.com/office/drawing/2014/main" val="3168370167"/>
                    </a:ext>
                  </a:extLst>
                </a:gridCol>
                <a:gridCol w="1051809">
                  <a:extLst>
                    <a:ext uri="{9D8B030D-6E8A-4147-A177-3AD203B41FA5}">
                      <a16:colId xmlns:a16="http://schemas.microsoft.com/office/drawing/2014/main" val="1310692191"/>
                    </a:ext>
                  </a:extLst>
                </a:gridCol>
              </a:tblGrid>
              <a:tr h="3252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Technique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Task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Input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Special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Acc(%)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023261"/>
                  </a:ext>
                </a:extLst>
              </a:tr>
              <a:tr h="18973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600" dirty="0" err="1"/>
                        <a:t>gcforest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Fantasia database</a:t>
                      </a:r>
                    </a:p>
                    <a:p>
                      <a:pPr latinLnBrk="1"/>
                      <a:endParaRPr lang="en-US" altLang="zh-CN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St Petersburg Institute of Cardiology Technics 12- lead arrhythmia database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600" dirty="0"/>
                        <a:t>coronary heart disease </a:t>
                      </a:r>
                    </a:p>
                    <a:p>
                      <a:pPr algn="ctr" latinLnBrk="1"/>
                      <a:r>
                        <a:rPr lang="en-US" altLang="zh-CN" sz="1600" dirty="0"/>
                        <a:t>(abnormal heart rhythm)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600" dirty="0"/>
                        <a:t>signal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/>
                        <a:t>no peak detection</a:t>
                      </a:r>
                    </a:p>
                    <a:p>
                      <a:pPr latinLnBrk="1"/>
                      <a:endParaRPr lang="en-US" altLang="zh-CN" sz="160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/>
                        <a:t>good robustness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99.98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670309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67FFE0A2-C167-2B04-8503-14DD94B7F356}"/>
              </a:ext>
            </a:extLst>
          </p:cNvPr>
          <p:cNvSpPr txBox="1"/>
          <p:nvPr/>
        </p:nvSpPr>
        <p:spPr>
          <a:xfrm>
            <a:off x="9368853" y="384174"/>
            <a:ext cx="254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# paper references [1]</a:t>
            </a:r>
            <a:endParaRPr lang="ko-KR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9034A6A-3A86-5BAC-A334-F3670EF1A597}"/>
              </a:ext>
            </a:extLst>
          </p:cNvPr>
          <p:cNvCxnSpPr>
            <a:cxnSpLocks/>
          </p:cNvCxnSpPr>
          <p:nvPr/>
        </p:nvCxnSpPr>
        <p:spPr>
          <a:xfrm>
            <a:off x="389745" y="764499"/>
            <a:ext cx="10702976" cy="0"/>
          </a:xfrm>
          <a:prstGeom prst="line">
            <a:avLst/>
          </a:prstGeom>
          <a:ln w="34925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A55F13DA-1E0D-E2A8-1032-30160603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347" y="870641"/>
            <a:ext cx="3498335" cy="353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2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31C60B-E7AF-E822-C3D6-1A7AAEFCC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56" y="595351"/>
            <a:ext cx="6220918" cy="56672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2600" dirty="0"/>
              <a:t>CAD automatic detection model:</a:t>
            </a:r>
            <a:endParaRPr lang="en-US" altLang="ko-KR" sz="26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# Construction of multi-grained scanning: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900" dirty="0">
                <a:latin typeface="+mn-ea"/>
                <a:cs typeface="Biome" panose="020B0503030204020804" pitchFamily="34" charset="0"/>
              </a:rPr>
              <a:t>      </a:t>
            </a:r>
            <a:r>
              <a:rPr lang="en-US" altLang="ko-KR" sz="1700" dirty="0">
                <a:latin typeface="+mn-ea"/>
                <a:cs typeface="Biome" panose="020B0503030204020804" pitchFamily="34" charset="0"/>
              </a:rPr>
              <a:t>In order to realize the automatic extraction of effective features and </a:t>
            </a:r>
            <a:r>
              <a:rPr lang="en-US" altLang="ko-KR" sz="1700" b="1" dirty="0">
                <a:latin typeface="+mn-ea"/>
                <a:cs typeface="Biome" panose="020B0503030204020804" pitchFamily="34" charset="0"/>
              </a:rPr>
              <a:t>improve the robustness </a:t>
            </a:r>
            <a:r>
              <a:rPr lang="en-US" altLang="ko-KR" sz="1700" dirty="0">
                <a:latin typeface="+mn-ea"/>
                <a:cs typeface="Biome" panose="020B0503030204020804" pitchFamily="34" charset="0"/>
              </a:rPr>
              <a:t>of the algorithm to the amount of training data, </a:t>
            </a:r>
            <a:r>
              <a:rPr lang="en-US" altLang="ko-KR" sz="1700" b="1" dirty="0">
                <a:latin typeface="+mn-ea"/>
                <a:cs typeface="Biome" panose="020B0503030204020804" pitchFamily="34" charset="0"/>
              </a:rPr>
              <a:t>a sliding window </a:t>
            </a:r>
            <a:r>
              <a:rPr lang="en-US" altLang="ko-KR" sz="1700" dirty="0">
                <a:latin typeface="+mn-ea"/>
                <a:cs typeface="Biome" panose="020B0503030204020804" pitchFamily="34" charset="0"/>
              </a:rPr>
              <a:t>is used to perform multi-grained scanning on the input data.</a:t>
            </a:r>
          </a:p>
          <a:p>
            <a:pPr marL="0" indent="0">
              <a:buNone/>
            </a:pPr>
            <a:endParaRPr lang="en-US" altLang="ko-KR" sz="20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en-US" altLang="ko-KR" sz="2100" dirty="0"/>
              <a:t># Construction of cascade forests: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700" dirty="0">
                <a:latin typeface="+mn-ea"/>
                <a:cs typeface="Biome" panose="020B0503030204020804" pitchFamily="34" charset="0"/>
              </a:rPr>
              <a:t>      In order to </a:t>
            </a:r>
            <a:r>
              <a:rPr lang="en-US" altLang="ko-KR" sz="1700" b="1" dirty="0">
                <a:latin typeface="+mn-ea"/>
                <a:cs typeface="Biome" panose="020B0503030204020804" pitchFamily="34" charset="0"/>
              </a:rPr>
              <a:t>reduce the impact </a:t>
            </a:r>
            <a:r>
              <a:rPr lang="en-US" altLang="ko-KR" sz="1700" dirty="0">
                <a:latin typeface="+mn-ea"/>
                <a:cs typeface="Biome" panose="020B0503030204020804" pitchFamily="34" charset="0"/>
              </a:rPr>
              <a:t>of data segments with </a:t>
            </a:r>
            <a:r>
              <a:rPr lang="en-US" altLang="ko-KR" sz="1700" b="1" dirty="0">
                <a:latin typeface="+mn-ea"/>
                <a:cs typeface="Biome" panose="020B0503030204020804" pitchFamily="34" charset="0"/>
              </a:rPr>
              <a:t>insignificant features </a:t>
            </a:r>
            <a:r>
              <a:rPr lang="en-US" altLang="ko-KR" sz="1700" dirty="0">
                <a:latin typeface="+mn-ea"/>
                <a:cs typeface="Biome" panose="020B0503030204020804" pitchFamily="34" charset="0"/>
              </a:rPr>
              <a:t>in the intercepted ECG signals on the diagnosis results, and further </a:t>
            </a:r>
            <a:r>
              <a:rPr lang="en-US" altLang="ko-KR" sz="1700" b="1" dirty="0">
                <a:latin typeface="+mn-ea"/>
                <a:cs typeface="Biome" panose="020B0503030204020804" pitchFamily="34" charset="0"/>
              </a:rPr>
              <a:t>improve the effectiveness of the features</a:t>
            </a:r>
            <a:r>
              <a:rPr lang="en-US" altLang="ko-KR" sz="1700" dirty="0">
                <a:latin typeface="+mn-ea"/>
                <a:cs typeface="Biome" panose="020B0503030204020804" pitchFamily="34" charset="0"/>
              </a:rPr>
              <a:t>, this algorithm employs cascade forests to classify the features that were </a:t>
            </a:r>
            <a:r>
              <a:rPr lang="en-US" altLang="ko-KR" sz="1700" b="1" dirty="0">
                <a:latin typeface="+mn-ea"/>
                <a:cs typeface="Biome" panose="020B0503030204020804" pitchFamily="34" charset="0"/>
              </a:rPr>
              <a:t>automatically obtained from the multi-grained scanning part</a:t>
            </a:r>
            <a:r>
              <a:rPr lang="en-US" altLang="ko-KR" sz="1700" dirty="0">
                <a:latin typeface="+mn-ea"/>
                <a:cs typeface="Biome" panose="020B0503030204020804" pitchFamily="34" charset="0"/>
              </a:rPr>
              <a:t>.</a:t>
            </a:r>
            <a:endParaRPr lang="ko-KR" altLang="en-US" sz="1700" dirty="0">
              <a:latin typeface="+mn-ea"/>
              <a:cs typeface="Biome" panose="020B05030302040208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6AE8748-AA08-C5B5-65B8-A496D97D6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736" y="551842"/>
            <a:ext cx="4389961" cy="6245197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43CA9CE-BA09-7F6F-F8AB-B1D38A49AAFD}"/>
              </a:ext>
            </a:extLst>
          </p:cNvPr>
          <p:cNvCxnSpPr>
            <a:cxnSpLocks/>
          </p:cNvCxnSpPr>
          <p:nvPr/>
        </p:nvCxnSpPr>
        <p:spPr>
          <a:xfrm>
            <a:off x="524656" y="1049312"/>
            <a:ext cx="5891134" cy="0"/>
          </a:xfrm>
          <a:prstGeom prst="line">
            <a:avLst/>
          </a:prstGeom>
          <a:ln w="34925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19535C15-BB36-FF63-97BB-9E1EBF709E6D}"/>
              </a:ext>
            </a:extLst>
          </p:cNvPr>
          <p:cNvSpPr txBox="1"/>
          <p:nvPr/>
        </p:nvSpPr>
        <p:spPr>
          <a:xfrm>
            <a:off x="9429813" y="226019"/>
            <a:ext cx="254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# paper references [1]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717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31C60B-E7AF-E822-C3D6-1A7AAEFCC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9666"/>
            <a:ext cx="10515600" cy="56672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dirty="0"/>
              <a:t>Now my research: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# data preprocessing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sz="24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</a:t>
            </a:r>
            <a:r>
              <a:rPr lang="en-US" altLang="ko-KR" sz="24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wavelet transform</a:t>
            </a:r>
          </a:p>
          <a:p>
            <a:r>
              <a:rPr lang="en-US" altLang="ko-KR" sz="2400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  median filter</a:t>
            </a:r>
            <a:endParaRPr lang="en-US" altLang="zh-CN" sz="24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# heartbeat segmentation</a:t>
            </a:r>
            <a:r>
              <a:rPr lang="ko-KR" altLang="en-US" dirty="0"/>
              <a:t>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zh-CN" sz="2600" dirty="0"/>
              <a:t>   </a:t>
            </a:r>
            <a:r>
              <a:rPr lang="en-US" altLang="ko-KR" sz="2400" dirty="0"/>
              <a:t>fiducial-based segmentation</a:t>
            </a:r>
            <a:endParaRPr lang="ko-KR" altLang="en-US" sz="2400" dirty="0"/>
          </a:p>
          <a:p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non-fiducial-based segmentation</a:t>
            </a:r>
          </a:p>
          <a:p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non-fiducial-based segmentation </a:t>
            </a:r>
          </a:p>
          <a:p>
            <a:pPr marL="0" indent="0">
              <a:buNone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&amp;</a:t>
            </a:r>
            <a:r>
              <a:rPr lang="en-US" altLang="ko-KR" sz="2400" b="0" dirty="0"/>
              <a:t> 50%overlap</a:t>
            </a:r>
            <a:endParaRPr lang="ko-KR" altLang="en-US" sz="2400" b="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# </a:t>
            </a:r>
            <a:r>
              <a:rPr lang="en-US" altLang="zh-CN" dirty="0" err="1"/>
              <a:t>gcforest</a:t>
            </a:r>
            <a:r>
              <a:rPr lang="en-US" altLang="zh-CN" dirty="0"/>
              <a:t> model testing</a:t>
            </a:r>
            <a:endParaRPr lang="ko-KR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EAC726C-7622-CD5C-6C34-62821E0A2851}"/>
              </a:ext>
            </a:extLst>
          </p:cNvPr>
          <p:cNvGrpSpPr/>
          <p:nvPr/>
        </p:nvGrpSpPr>
        <p:grpSpPr>
          <a:xfrm>
            <a:off x="7081552" y="246932"/>
            <a:ext cx="4723239" cy="3178709"/>
            <a:chOff x="7615002" y="793684"/>
            <a:chExt cx="4185486" cy="3178709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EBC18C4-49A5-4787-9FC4-9DC4A5EBBEE4}"/>
                </a:ext>
              </a:extLst>
            </p:cNvPr>
            <p:cNvGrpSpPr/>
            <p:nvPr/>
          </p:nvGrpSpPr>
          <p:grpSpPr>
            <a:xfrm>
              <a:off x="7615002" y="1187919"/>
              <a:ext cx="4185486" cy="2784474"/>
              <a:chOff x="6625652" y="1187919"/>
              <a:chExt cx="5174837" cy="3949176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2936745D-40BC-B64B-BE76-EB3E7EF54F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6987"/>
              <a:stretch/>
            </p:blipFill>
            <p:spPr>
              <a:xfrm>
                <a:off x="6625652" y="1187919"/>
                <a:ext cx="2213834" cy="1855146"/>
              </a:xfrm>
              <a:prstGeom prst="rect">
                <a:avLst/>
              </a:prstGeom>
            </p:spPr>
          </p:pic>
          <p:pic>
            <p:nvPicPr>
              <p:cNvPr id="8" name="图片 7" descr="图片包含 图示&#10;&#10;描述已自动生成">
                <a:extLst>
                  <a:ext uri="{FF2B5EF4-FFF2-40B4-BE49-F238E27FC236}">
                    <a16:creationId xmlns:a16="http://schemas.microsoft.com/office/drawing/2014/main" id="{77C0DF97-3DE6-A3DD-949A-9A66303DDF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15"/>
              <a:stretch/>
            </p:blipFill>
            <p:spPr>
              <a:xfrm>
                <a:off x="9387788" y="1187919"/>
                <a:ext cx="2324758" cy="1827509"/>
              </a:xfrm>
              <a:prstGeom prst="rect">
                <a:avLst/>
              </a:prstGeom>
            </p:spPr>
          </p:pic>
          <p:cxnSp>
            <p:nvCxnSpPr>
              <p:cNvPr id="10" name="直接箭头连接符 9">
                <a:extLst>
                  <a:ext uri="{FF2B5EF4-FFF2-40B4-BE49-F238E27FC236}">
                    <a16:creationId xmlns:a16="http://schemas.microsoft.com/office/drawing/2014/main" id="{812AC8EA-C4FF-5C73-2C42-5F050F1BE3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28516" y="2115492"/>
                <a:ext cx="665819" cy="138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58AAA2A-36DA-8B1A-5A5C-A7C4F2F1BBF8}"/>
                  </a:ext>
                </a:extLst>
              </p:cNvPr>
              <p:cNvSpPr txBox="1"/>
              <p:nvPr/>
            </p:nvSpPr>
            <p:spPr>
              <a:xfrm>
                <a:off x="8623105" y="1807026"/>
                <a:ext cx="1020826" cy="589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ym typeface="Wingdings" panose="05000000000000000000" pitchFamily="2" charset="2"/>
                  </a:rPr>
                  <a:t>Wavelet    denoising</a:t>
                </a:r>
                <a:endParaRPr lang="ko-KR" altLang="en-US" sz="1050" dirty="0"/>
              </a:p>
            </p:txBody>
          </p:sp>
          <p:pic>
            <p:nvPicPr>
              <p:cNvPr id="13" name="图片 12" descr="图片包含 图示&#10;&#10;描述已自动生成">
                <a:extLst>
                  <a:ext uri="{FF2B5EF4-FFF2-40B4-BE49-F238E27FC236}">
                    <a16:creationId xmlns:a16="http://schemas.microsoft.com/office/drawing/2014/main" id="{27846CE0-14F1-C0F4-BFD3-A08414EE67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15"/>
              <a:stretch/>
            </p:blipFill>
            <p:spPr>
              <a:xfrm>
                <a:off x="6625652" y="3309586"/>
                <a:ext cx="2213834" cy="1827509"/>
              </a:xfrm>
              <a:prstGeom prst="rect">
                <a:avLst/>
              </a:prstGeom>
            </p:spPr>
          </p:pic>
          <p:pic>
            <p:nvPicPr>
              <p:cNvPr id="14" name="图片 13" descr="图片包含 图示&#10;&#10;描述已自动生成">
                <a:extLst>
                  <a:ext uri="{FF2B5EF4-FFF2-40B4-BE49-F238E27FC236}">
                    <a16:creationId xmlns:a16="http://schemas.microsoft.com/office/drawing/2014/main" id="{9EA91EBB-8BD8-424E-AD2F-8634675FEF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5" t="6454" r="-2665"/>
              <a:stretch/>
            </p:blipFill>
            <p:spPr>
              <a:xfrm>
                <a:off x="9446053" y="3343759"/>
                <a:ext cx="2354436" cy="1793336"/>
              </a:xfrm>
              <a:prstGeom prst="rect">
                <a:avLst/>
              </a:prstGeom>
            </p:spPr>
          </p:pic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CD0402A-1DD6-4E87-FFFA-7E88145C63CA}"/>
                  </a:ext>
                </a:extLst>
              </p:cNvPr>
              <p:cNvSpPr txBox="1"/>
              <p:nvPr/>
            </p:nvSpPr>
            <p:spPr>
              <a:xfrm>
                <a:off x="8676798" y="3934798"/>
                <a:ext cx="1205426" cy="818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ym typeface="Wingdings" panose="05000000000000000000" pitchFamily="2" charset="2"/>
                  </a:rPr>
                  <a:t>Removing      the baseline  migration</a:t>
                </a:r>
                <a:endParaRPr lang="ko-KR" altLang="en-US" sz="1050" dirty="0"/>
              </a:p>
            </p:txBody>
          </p: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1CC31145-BC9E-5E33-F77B-D0B6E32EA64B}"/>
                  </a:ext>
                </a:extLst>
              </p:cNvPr>
              <p:cNvCxnSpPr/>
              <p:nvPr/>
            </p:nvCxnSpPr>
            <p:spPr>
              <a:xfrm>
                <a:off x="8728516" y="4448131"/>
                <a:ext cx="6658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1113CBD-9CD9-DCCE-12CC-F707028284E2}"/>
                </a:ext>
              </a:extLst>
            </p:cNvPr>
            <p:cNvSpPr txBox="1"/>
            <p:nvPr/>
          </p:nvSpPr>
          <p:spPr>
            <a:xfrm>
              <a:off x="8634867" y="793684"/>
              <a:ext cx="236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data preprocessing</a:t>
              </a:r>
              <a:endParaRPr lang="ko-KR" altLang="en-US" dirty="0"/>
            </a:p>
          </p:txBody>
        </p:sp>
      </p:grpSp>
      <p:sp>
        <p:nvSpPr>
          <p:cNvPr id="21" name="箭头: 下 20">
            <a:extLst>
              <a:ext uri="{FF2B5EF4-FFF2-40B4-BE49-F238E27FC236}">
                <a16:creationId xmlns:a16="http://schemas.microsoft.com/office/drawing/2014/main" id="{33EE4B84-A762-B9E7-2992-514AE9404A06}"/>
              </a:ext>
            </a:extLst>
          </p:cNvPr>
          <p:cNvSpPr/>
          <p:nvPr/>
        </p:nvSpPr>
        <p:spPr>
          <a:xfrm>
            <a:off x="9121313" y="3672638"/>
            <a:ext cx="694075" cy="44022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2" name="表格 22">
            <a:extLst>
              <a:ext uri="{FF2B5EF4-FFF2-40B4-BE49-F238E27FC236}">
                <a16:creationId xmlns:a16="http://schemas.microsoft.com/office/drawing/2014/main" id="{21A40C5B-60CB-EC8D-91E8-1E793EE49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802137"/>
              </p:ext>
            </p:extLst>
          </p:nvPr>
        </p:nvGraphicFramePr>
        <p:xfrm>
          <a:off x="6895476" y="4133820"/>
          <a:ext cx="5205892" cy="2690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946">
                  <a:extLst>
                    <a:ext uri="{9D8B030D-6E8A-4147-A177-3AD203B41FA5}">
                      <a16:colId xmlns:a16="http://schemas.microsoft.com/office/drawing/2014/main" val="317743656"/>
                    </a:ext>
                  </a:extLst>
                </a:gridCol>
                <a:gridCol w="2602946">
                  <a:extLst>
                    <a:ext uri="{9D8B030D-6E8A-4147-A177-3AD203B41FA5}">
                      <a16:colId xmlns:a16="http://schemas.microsoft.com/office/drawing/2014/main" val="2898225391"/>
                    </a:ext>
                  </a:extLst>
                </a:gridCol>
              </a:tblGrid>
              <a:tr h="29340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heartbeat segmentation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99706"/>
                  </a:ext>
                </a:extLst>
              </a:tr>
              <a:tr h="479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fiducial-based segmentation </a:t>
                      </a:r>
                      <a:endParaRPr lang="ko-KR" altLang="en-US" sz="1200" dirty="0"/>
                    </a:p>
                    <a:p>
                      <a:pPr latinLnBrk="1"/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R point detection, 100 left, 150 right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325655"/>
                  </a:ext>
                </a:extLst>
              </a:tr>
              <a:tr h="293408">
                <a:tc rowSpan="3">
                  <a:txBody>
                    <a:bodyPr/>
                    <a:lstStyle/>
                    <a:p>
                      <a:pPr algn="ctr" latinLnBrk="1"/>
                      <a:endParaRPr lang="en-US" altLang="zh-CN" sz="12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non-fiducial-based segmentation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1s data 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153255"/>
                  </a:ext>
                </a:extLst>
              </a:tr>
              <a:tr h="29340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2s data 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671848"/>
                  </a:ext>
                </a:extLst>
              </a:tr>
              <a:tr h="29340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3s data 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622800"/>
                  </a:ext>
                </a:extLst>
              </a:tr>
              <a:tr h="39829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non-fiducial-based segmentation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US" altLang="ko-KR" sz="1200" b="0" dirty="0"/>
                        <a:t>                  +         </a:t>
                      </a:r>
                    </a:p>
                    <a:p>
                      <a:pPr latinLnBrk="1"/>
                      <a:r>
                        <a:rPr lang="en-US" altLang="ko-KR" sz="1200" b="0" dirty="0"/>
                        <a:t>         50%overlap</a:t>
                      </a:r>
                      <a:endParaRPr lang="ko-KR" altLang="en-US" sz="1200" b="0" dirty="0"/>
                    </a:p>
                    <a:p>
                      <a:pPr latinLnBrk="1"/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1s data +overlap 50%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345200"/>
                  </a:ext>
                </a:extLst>
              </a:tr>
              <a:tr h="34587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2s data +overlap 50%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713870"/>
                  </a:ext>
                </a:extLst>
              </a:tr>
              <a:tr h="29340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3s data +overlap 50%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70558"/>
                  </a:ext>
                </a:extLst>
              </a:tr>
            </a:tbl>
          </a:graphicData>
        </a:graphic>
      </p:graphicFrame>
      <p:sp>
        <p:nvSpPr>
          <p:cNvPr id="27" name="矩形 26">
            <a:extLst>
              <a:ext uri="{FF2B5EF4-FFF2-40B4-BE49-F238E27FC236}">
                <a16:creationId xmlns:a16="http://schemas.microsoft.com/office/drawing/2014/main" id="{B8DD9C2A-3E69-AEDE-B5E8-36E4D5C6296E}"/>
              </a:ext>
            </a:extLst>
          </p:cNvPr>
          <p:cNvSpPr/>
          <p:nvPr/>
        </p:nvSpPr>
        <p:spPr>
          <a:xfrm>
            <a:off x="6895476" y="246932"/>
            <a:ext cx="5205892" cy="3404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5B57D758-C401-4499-D8A4-62F0F9C95890}"/>
              </a:ext>
            </a:extLst>
          </p:cNvPr>
          <p:cNvCxnSpPr>
            <a:cxnSpLocks/>
          </p:cNvCxnSpPr>
          <p:nvPr/>
        </p:nvCxnSpPr>
        <p:spPr>
          <a:xfrm>
            <a:off x="569627" y="914400"/>
            <a:ext cx="5706255" cy="0"/>
          </a:xfrm>
          <a:prstGeom prst="line">
            <a:avLst/>
          </a:prstGeom>
          <a:ln w="34925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92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31C60B-E7AF-E822-C3D6-1A7AAEFCC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65" y="282831"/>
            <a:ext cx="10859125" cy="5952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err="1"/>
              <a:t>Gcforest</a:t>
            </a:r>
            <a:r>
              <a:rPr lang="en-US" altLang="zh-CN" sz="2400" dirty="0"/>
              <a:t> model testing result</a:t>
            </a:r>
            <a:r>
              <a:rPr lang="zh-CN" altLang="en-US" sz="2400" dirty="0"/>
              <a:t>：</a:t>
            </a:r>
            <a:endParaRPr lang="ko-KR" altLang="en-US" sz="2400" dirty="0"/>
          </a:p>
        </p:txBody>
      </p:sp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681570BD-27A3-1AD6-F1D9-3C36AC8208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820574"/>
              </p:ext>
            </p:extLst>
          </p:nvPr>
        </p:nvGraphicFramePr>
        <p:xfrm>
          <a:off x="823210" y="1171478"/>
          <a:ext cx="10481754" cy="568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279">
                  <a:extLst>
                    <a:ext uri="{9D8B030D-6E8A-4147-A177-3AD203B41FA5}">
                      <a16:colId xmlns:a16="http://schemas.microsoft.com/office/drawing/2014/main" val="2698844299"/>
                    </a:ext>
                  </a:extLst>
                </a:gridCol>
                <a:gridCol w="1438347">
                  <a:extLst>
                    <a:ext uri="{9D8B030D-6E8A-4147-A177-3AD203B41FA5}">
                      <a16:colId xmlns:a16="http://schemas.microsoft.com/office/drawing/2014/main" val="4175559046"/>
                    </a:ext>
                  </a:extLst>
                </a:gridCol>
                <a:gridCol w="1396211">
                  <a:extLst>
                    <a:ext uri="{9D8B030D-6E8A-4147-A177-3AD203B41FA5}">
                      <a16:colId xmlns:a16="http://schemas.microsoft.com/office/drawing/2014/main" val="1833064688"/>
                    </a:ext>
                  </a:extLst>
                </a:gridCol>
                <a:gridCol w="1260658">
                  <a:extLst>
                    <a:ext uri="{9D8B030D-6E8A-4147-A177-3AD203B41FA5}">
                      <a16:colId xmlns:a16="http://schemas.microsoft.com/office/drawing/2014/main" val="2418204776"/>
                    </a:ext>
                  </a:extLst>
                </a:gridCol>
                <a:gridCol w="1700947">
                  <a:extLst>
                    <a:ext uri="{9D8B030D-6E8A-4147-A177-3AD203B41FA5}">
                      <a16:colId xmlns:a16="http://schemas.microsoft.com/office/drawing/2014/main" val="43607779"/>
                    </a:ext>
                  </a:extLst>
                </a:gridCol>
                <a:gridCol w="1424877">
                  <a:extLst>
                    <a:ext uri="{9D8B030D-6E8A-4147-A177-3AD203B41FA5}">
                      <a16:colId xmlns:a16="http://schemas.microsoft.com/office/drawing/2014/main" val="4131331040"/>
                    </a:ext>
                  </a:extLst>
                </a:gridCol>
                <a:gridCol w="1843435">
                  <a:extLst>
                    <a:ext uri="{9D8B030D-6E8A-4147-A177-3AD203B41FA5}">
                      <a16:colId xmlns:a16="http://schemas.microsoft.com/office/drawing/2014/main" val="3068325449"/>
                    </a:ext>
                  </a:extLst>
                </a:gridCol>
              </a:tblGrid>
              <a:tr h="5647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database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input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i="0" dirty="0">
                          <a:solidFill>
                            <a:schemeClr val="tx1"/>
                          </a:solidFill>
                        </a:rPr>
                        <a:t>process</a:t>
                      </a:r>
                      <a:endParaRPr lang="ko-KR" altLang="en-US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identity             accuracy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96490"/>
                  </a:ext>
                </a:extLst>
              </a:tr>
              <a:tr h="1040320">
                <a:tc rowSpan="7">
                  <a:txBody>
                    <a:bodyPr/>
                    <a:lstStyle/>
                    <a:p>
                      <a:pPr algn="ctr" latinLnBrk="1"/>
                      <a:endParaRPr lang="en-US" altLang="ko-KR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gcforest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r>
                        <a:rPr lang="en-US" altLang="zh-CN" sz="1800" dirty="0"/>
                        <a:t>MIT-BIH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latinLnBrk="1"/>
                      <a:endParaRPr lang="en-US" altLang="zh-CN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zh-CN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zh-CN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zh-CN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zh-CN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zh-CN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zh-CN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zh-CN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zh-CN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zh-CN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signal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endParaRPr lang="en-US" altLang="zh-CN" sz="1600" dirty="0"/>
                    </a:p>
                    <a:p>
                      <a:pPr algn="ctr" latinLnBrk="1"/>
                      <a:r>
                        <a:rPr lang="en-US" altLang="zh-CN" sz="1800" dirty="0"/>
                        <a:t>denoise</a:t>
                      </a:r>
                      <a:endParaRPr lang="ko-KR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/>
                    </a:p>
                    <a:p>
                      <a:pPr algn="ctr" latinLnBrk="1"/>
                      <a:r>
                        <a:rPr lang="en-US" altLang="ko-KR" sz="1600" dirty="0"/>
                        <a:t>fiducial-based segmentation 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fiducial-based segmentation 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dirty="0"/>
                    </a:p>
                    <a:p>
                      <a:pPr algn="ctr" latinLnBrk="1"/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600" dirty="0"/>
                        <a:t>0.9342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264946"/>
                  </a:ext>
                </a:extLst>
              </a:tr>
              <a:tr h="326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en-US" altLang="zh-CN" sz="16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non-fiducial-based segmentation </a:t>
                      </a:r>
                      <a:endParaRPr kumimoji="0" lang="ko-KR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</a:t>
                      </a:r>
                      <a:r>
                        <a:rPr lang="en-US" altLang="zh-CN" sz="1600" dirty="0"/>
                        <a:t>s data 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0.9574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079440"/>
                  </a:ext>
                </a:extLst>
              </a:tr>
              <a:tr h="3566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2s data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0.9710</a:t>
                      </a:r>
                      <a:endParaRPr lang="ko-KR" alt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539239"/>
                  </a:ext>
                </a:extLst>
              </a:tr>
              <a:tr h="383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3s data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0.9545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888851"/>
                  </a:ext>
                </a:extLst>
              </a:tr>
              <a:tr h="8025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non-fiducial-based segmentation </a:t>
                      </a:r>
                      <a:endParaRPr kumimoji="0" lang="ko-KR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600" b="0" dirty="0"/>
                        <a:t> +           50%overlap</a:t>
                      </a:r>
                      <a:endParaRPr lang="ko-KR" alt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1s data +overlap 50%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600" dirty="0"/>
                        <a:t>0.9496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711394"/>
                  </a:ext>
                </a:extLst>
              </a:tr>
              <a:tr h="10403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2s data +overlap 50%</a:t>
                      </a:r>
                      <a:endParaRPr lang="ko-KR" altLang="en-US" sz="1600" dirty="0"/>
                    </a:p>
                    <a:p>
                      <a:pPr algn="ctr" latinLnBrk="1"/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dirty="0"/>
                    </a:p>
                    <a:p>
                      <a:pPr algn="ctr" latinLnBrk="1"/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600" dirty="0"/>
                        <a:t>0.9562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482871"/>
                  </a:ext>
                </a:extLst>
              </a:tr>
              <a:tr h="10403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3s data +overlap 50%</a:t>
                      </a:r>
                      <a:endParaRPr lang="ko-KR" altLang="en-US" sz="1600" dirty="0"/>
                    </a:p>
                    <a:p>
                      <a:pPr algn="ctr" latinLnBrk="1"/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600" dirty="0"/>
                        <a:t>0.9425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725911"/>
                  </a:ext>
                </a:extLst>
              </a:tr>
            </a:tbl>
          </a:graphicData>
        </a:graphic>
      </p:graphicFrame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B67FA10-E84A-1B1D-C643-EE62179C5683}"/>
              </a:ext>
            </a:extLst>
          </p:cNvPr>
          <p:cNvCxnSpPr>
            <a:cxnSpLocks/>
          </p:cNvCxnSpPr>
          <p:nvPr/>
        </p:nvCxnSpPr>
        <p:spPr>
          <a:xfrm>
            <a:off x="389745" y="764499"/>
            <a:ext cx="5706255" cy="0"/>
          </a:xfrm>
          <a:prstGeom prst="line">
            <a:avLst/>
          </a:prstGeom>
          <a:ln w="34925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782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31C60B-E7AF-E822-C3D6-1A7AAEFCC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9666"/>
            <a:ext cx="10515600" cy="566729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/>
              <a:t>Next :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400" dirty="0"/>
              <a:t>#Try another dataset to test the accuracy</a:t>
            </a:r>
          </a:p>
          <a:p>
            <a:pPr marL="0" indent="0">
              <a:buNone/>
            </a:pPr>
            <a:r>
              <a:rPr lang="en-US" altLang="zh-CN" dirty="0"/>
              <a:t>    </a:t>
            </a:r>
            <a:r>
              <a:rPr lang="en-US" altLang="zh-CN" sz="2000" dirty="0"/>
              <a:t>ECG-ID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400" dirty="0"/>
              <a:t>#Compare with other models</a:t>
            </a:r>
          </a:p>
          <a:p>
            <a:pPr marL="0" indent="0">
              <a:buNone/>
            </a:pPr>
            <a:r>
              <a:rPr lang="en-US" altLang="zh-CN" sz="2000" dirty="0"/>
              <a:t>      </a:t>
            </a:r>
            <a:r>
              <a:rPr lang="en-US" altLang="zh-CN" sz="2000" dirty="0" err="1"/>
              <a:t>BiLSTM</a:t>
            </a:r>
            <a:endParaRPr lang="en-US" altLang="zh-CN" sz="20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ko-KR" dirty="0"/>
              <a:t>    </a:t>
            </a:r>
            <a:endParaRPr lang="ko-KR" altLang="en-US" dirty="0"/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4F45E08A-B52C-E146-3287-FBB773E68381}"/>
              </a:ext>
            </a:extLst>
          </p:cNvPr>
          <p:cNvCxnSpPr>
            <a:cxnSpLocks/>
          </p:cNvCxnSpPr>
          <p:nvPr/>
        </p:nvCxnSpPr>
        <p:spPr>
          <a:xfrm>
            <a:off x="838200" y="1004341"/>
            <a:ext cx="7899816" cy="0"/>
          </a:xfrm>
          <a:prstGeom prst="line">
            <a:avLst/>
          </a:prstGeom>
          <a:ln w="34925"/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78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544</Words>
  <Application>Microsoft Office PowerPoint</Application>
  <PresentationFormat>宽屏</PresentationFormat>
  <Paragraphs>184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DengXian</vt:lpstr>
      <vt:lpstr>PingFang SC</vt:lpstr>
      <vt:lpstr>맑은 고딕</vt:lpstr>
      <vt:lpstr>Arial</vt:lpstr>
      <vt:lpstr>Arial Nova</vt:lpstr>
      <vt:lpstr>Office 主题​​</vt:lpstr>
      <vt:lpstr>1_Office 主题​​</vt:lpstr>
      <vt:lpstr>ECG Research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GONG ZIYANG</dc:creator>
  <cp:lastModifiedBy>GONG ZIYANG</cp:lastModifiedBy>
  <cp:revision>12</cp:revision>
  <dcterms:created xsi:type="dcterms:W3CDTF">2023-04-25T03:33:58Z</dcterms:created>
  <dcterms:modified xsi:type="dcterms:W3CDTF">2023-04-26T05:32:07Z</dcterms:modified>
</cp:coreProperties>
</file>